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9"/>
  </p:notesMasterIdLst>
  <p:sldIdLst>
    <p:sldId id="256" r:id="rId4"/>
    <p:sldId id="279" r:id="rId5"/>
    <p:sldId id="317" r:id="rId6"/>
    <p:sldId id="287" r:id="rId7"/>
    <p:sldId id="285" r:id="rId8"/>
    <p:sldId id="290" r:id="rId9"/>
    <p:sldId id="291" r:id="rId10"/>
    <p:sldId id="293" r:id="rId11"/>
    <p:sldId id="294" r:id="rId12"/>
    <p:sldId id="295" r:id="rId13"/>
    <p:sldId id="297" r:id="rId14"/>
    <p:sldId id="284" r:id="rId15"/>
    <p:sldId id="305" r:id="rId16"/>
    <p:sldId id="306" r:id="rId17"/>
    <p:sldId id="318" r:id="rId18"/>
    <p:sldId id="319" r:id="rId19"/>
    <p:sldId id="322" r:id="rId20"/>
    <p:sldId id="280" r:id="rId21"/>
    <p:sldId id="307" r:id="rId22"/>
    <p:sldId id="308" r:id="rId23"/>
    <p:sldId id="316" r:id="rId24"/>
    <p:sldId id="309" r:id="rId25"/>
    <p:sldId id="310" r:id="rId26"/>
    <p:sldId id="311" r:id="rId27"/>
    <p:sldId id="312" r:id="rId28"/>
    <p:sldId id="313" r:id="rId29"/>
    <p:sldId id="323" r:id="rId30"/>
    <p:sldId id="314" r:id="rId31"/>
    <p:sldId id="289" r:id="rId32"/>
    <p:sldId id="321" r:id="rId33"/>
    <p:sldId id="298" r:id="rId34"/>
    <p:sldId id="303" r:id="rId35"/>
    <p:sldId id="320" r:id="rId36"/>
    <p:sldId id="315" r:id="rId37"/>
    <p:sldId id="266" r:id="rId38"/>
  </p:sldIdLst>
  <p:sldSz cx="9144000" cy="6858000" type="screen4x3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95" autoAdjust="0"/>
  </p:normalViewPr>
  <p:slideViewPr>
    <p:cSldViewPr snapToGrid="0">
      <p:cViewPr varScale="1">
        <p:scale>
          <a:sx n="90" d="100"/>
          <a:sy n="90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F2928-9736-455C-B2ED-41BB8423D1BF}" type="datetimeFigureOut">
              <a:rPr lang="zh-CN" altLang="en-US" smtClean="0"/>
              <a:t>2021/11/8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2618F-7EB9-45ED-9D71-FA65F3236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12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2618F-7EB9-45ED-9D71-FA65F32363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09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2618F-7EB9-45ED-9D71-FA65F32363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2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2618F-7EB9-45ED-9D71-FA65F32363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06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2618F-7EB9-45ED-9D71-FA65F32363E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40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2618F-7EB9-45ED-9D71-FA65F32363E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07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2618F-7EB9-45ED-9D71-FA65F32363E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11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2618F-7EB9-45ED-9D71-FA65F32363E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699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2618F-7EB9-45ED-9D71-FA65F32363E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图片 3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0" name="图片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9" name="图片 78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图片 7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20" name="图片 119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1" name="图片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" name="Picture 3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zh-CN" sz="4400" b="1">
                <a:solidFill>
                  <a:srgbClr val="767171"/>
                </a:solidFill>
                <a:latin typeface="微软雅黑"/>
                <a:ea typeface="微软雅黑"/>
              </a:rPr>
              <a:t>单击鼠标编辑标题文字格式单击此处编辑母版标题样式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57160" y="6356520"/>
            <a:ext cx="1828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微软雅黑"/>
                <a:ea typeface="微软雅黑"/>
              </a:rPr>
              <a:t>10/17/18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3881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93EA6FF5-0193-48A2-8831-1BCE58DBADA1}" type="slidenum">
              <a:rPr lang="en-US" sz="1200">
                <a:solidFill>
                  <a:srgbClr val="8B8B8B"/>
                </a:solidFill>
                <a:latin typeface="微软雅黑"/>
                <a:ea typeface="微软雅黑"/>
              </a:r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微软雅黑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微软雅黑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微软雅黑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sz="4000" b="1">
                <a:solidFill>
                  <a:srgbClr val="92D050"/>
                </a:solidFill>
                <a:latin typeface="微软雅黑"/>
                <a:ea typeface="微软雅黑"/>
              </a:rPr>
              <a:t>单击鼠标编辑标题文字格式单击此处编辑母版标题样式</a:t>
            </a:r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01004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zh-CN" sz="2800">
                <a:solidFill>
                  <a:srgbClr val="808080"/>
                </a:solidFill>
                <a:latin typeface="微软雅黑"/>
                <a:ea typeface="微软雅黑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800">
                <a:solidFill>
                  <a:srgbClr val="808080"/>
                </a:solidFill>
                <a:latin typeface="微软雅黑"/>
                <a:ea typeface="微软雅黑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 sz="2800">
                <a:solidFill>
                  <a:srgbClr val="808080"/>
                </a:solidFill>
                <a:latin typeface="微软雅黑"/>
                <a:ea typeface="微软雅黑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 sz="2800">
                <a:solidFill>
                  <a:srgbClr val="808080"/>
                </a:solidFill>
                <a:latin typeface="微软雅黑"/>
                <a:ea typeface="微软雅黑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800">
                <a:solidFill>
                  <a:srgbClr val="808080"/>
                </a:solidFill>
                <a:latin typeface="微软雅黑"/>
                <a:ea typeface="微软雅黑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800">
                <a:solidFill>
                  <a:srgbClr val="808080"/>
                </a:solidFill>
                <a:latin typeface="微软雅黑"/>
                <a:ea typeface="微软雅黑"/>
              </a:rPr>
              <a:t>第六大纲级别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zh-CN" sz="2800">
                <a:solidFill>
                  <a:srgbClr val="808080"/>
                </a:solidFill>
                <a:latin typeface="微软雅黑"/>
                <a:ea typeface="微软雅黑"/>
              </a:rPr>
              <a:t>第七大纲级别单击此处编辑母版文本样式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zh-CN" sz="2400">
                <a:solidFill>
                  <a:srgbClr val="808080"/>
                </a:solidFill>
                <a:latin typeface="微软雅黑"/>
                <a:ea typeface="微软雅黑"/>
              </a:rPr>
              <a:t>第二级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zh-CN" sz="2000">
                <a:solidFill>
                  <a:srgbClr val="808080"/>
                </a:solidFill>
                <a:latin typeface="微软雅黑"/>
                <a:ea typeface="微软雅黑"/>
              </a:rPr>
              <a:t>第三级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808080"/>
                </a:solidFill>
                <a:latin typeface="微软雅黑"/>
                <a:ea typeface="微软雅黑"/>
              </a:rPr>
              <a:t>第四级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zh-CN">
                <a:solidFill>
                  <a:srgbClr val="808080"/>
                </a:solidFill>
                <a:latin typeface="微软雅黑"/>
                <a:ea typeface="微软雅黑"/>
              </a:rPr>
              <a:t>第五级</a:t>
            </a:r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847080" y="6356520"/>
            <a:ext cx="18385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微软雅黑"/>
                <a:ea typeface="微软雅黑"/>
              </a:rPr>
              <a:t>10/17/18</a:t>
            </a:r>
            <a:endParaRPr/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3881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CBC249AB-9883-4060-88D2-B4736790A77A}" type="slidenum">
              <a:rPr lang="en-US" sz="1200">
                <a:solidFill>
                  <a:srgbClr val="8B8B8B"/>
                </a:solidFill>
                <a:latin typeface="微软雅黑"/>
                <a:ea typeface="微软雅黑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pic>
        <p:nvPicPr>
          <p:cNvPr id="82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dt"/>
          </p:nvPr>
        </p:nvSpPr>
        <p:spPr>
          <a:xfrm>
            <a:off x="857160" y="6356520"/>
            <a:ext cx="182844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微软雅黑"/>
                <a:ea typeface="微软雅黑"/>
              </a:rPr>
              <a:t>10/17/18</a:t>
            </a:r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138816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fld id="{69177602-2599-4182-8290-07AF615D8908}" type="slidenum">
              <a:rPr lang="en-US" sz="1200">
                <a:solidFill>
                  <a:srgbClr val="8B8B8B"/>
                </a:solidFill>
                <a:latin typeface="微软雅黑"/>
                <a:ea typeface="微软雅黑"/>
              </a:rPr>
              <a:t>‹#›</a:t>
            </a:fld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zh-CN">
                <a:latin typeface="Calibri"/>
              </a:rPr>
              <a:t>单击鼠标编辑标题文字格式</a:t>
            </a:r>
            <a:endParaRPr/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zh-CN" sz="2800">
                <a:latin typeface="微软雅黑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zh-CN" sz="2000">
                <a:latin typeface="微软雅黑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zh-CN">
                <a:latin typeface="微软雅黑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zh-CN">
                <a:latin typeface="微软雅黑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zh-CN" sz="2000">
                <a:latin typeface="微软雅黑"/>
              </a:rPr>
              <a:t>第七大纲级别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iface2.iqiyi.com/fusion/3.0/plugin" TargetMode="Externa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gitlab.qiyi.domain/mobile-android/Neptune" TargetMode="Externa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84480" y="4737960"/>
            <a:ext cx="8336880" cy="11023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800" b="1" dirty="0">
                <a:solidFill>
                  <a:srgbClr val="000000"/>
                </a:solidFill>
                <a:latin typeface="Calibri"/>
              </a:rPr>
              <a:t>爱奇艺基线</a:t>
            </a:r>
            <a:r>
              <a:rPr lang="en-US" altLang="zh-CN" sz="4800" b="1" dirty="0">
                <a:solidFill>
                  <a:srgbClr val="000000"/>
                </a:solidFill>
                <a:latin typeface="Calibri"/>
              </a:rPr>
              <a:t>App-</a:t>
            </a:r>
            <a:r>
              <a:rPr lang="zh-CN" altLang="en-US" sz="4800" b="1" dirty="0">
                <a:solidFill>
                  <a:srgbClr val="000000"/>
                </a:solidFill>
                <a:latin typeface="Calibri"/>
              </a:rPr>
              <a:t>插件化原理</a:t>
            </a:r>
            <a:endParaRPr b="1" dirty="0"/>
          </a:p>
        </p:txBody>
      </p:sp>
      <p:sp>
        <p:nvSpPr>
          <p:cNvPr id="123" name="CustomShape 2"/>
          <p:cNvSpPr/>
          <p:nvPr/>
        </p:nvSpPr>
        <p:spPr>
          <a:xfrm>
            <a:off x="268920" y="5437800"/>
            <a:ext cx="4171680" cy="50364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文本框 1"/>
          <p:cNvSpPr txBox="1"/>
          <p:nvPr/>
        </p:nvSpPr>
        <p:spPr>
          <a:xfrm>
            <a:off x="5496232" y="5941440"/>
            <a:ext cx="153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陈晓峰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85799" y="1827216"/>
            <a:ext cx="6818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1. 创建AssetManager &amp; Resources，资源指向解压的apk路径。</a:t>
            </a:r>
          </a:p>
        </p:txBody>
      </p:sp>
      <p:sp>
        <p:nvSpPr>
          <p:cNvPr id="7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插件资源加载</a:t>
            </a:r>
            <a:endParaRPr dirty="0"/>
          </a:p>
        </p:txBody>
      </p:sp>
      <p:sp>
        <p:nvSpPr>
          <p:cNvPr id="8" name="圆角矩形 7"/>
          <p:cNvSpPr/>
          <p:nvPr/>
        </p:nvSpPr>
        <p:spPr>
          <a:xfrm>
            <a:off x="804611" y="1179589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关键代码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18" y="2452766"/>
            <a:ext cx="8354675" cy="411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9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85191" y="1798983"/>
            <a:ext cx="773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也就是运行插件各种组件：</a:t>
            </a:r>
            <a:r>
              <a:rPr lang="en-US" altLang="zh-CN" dirty="0" err="1"/>
              <a:t>Activtiy</a:t>
            </a:r>
            <a:r>
              <a:rPr lang="zh-CN" altLang="en-US" dirty="0"/>
              <a:t>、</a:t>
            </a:r>
            <a:r>
              <a:rPr lang="en-US" altLang="zh-CN" dirty="0"/>
              <a:t>Service</a:t>
            </a:r>
            <a:r>
              <a:rPr lang="zh-CN" altLang="en-US" dirty="0"/>
              <a:t>、</a:t>
            </a:r>
            <a:r>
              <a:rPr lang="en-US" altLang="zh-CN" dirty="0" err="1"/>
              <a:t>BroadcastReceiver</a:t>
            </a:r>
            <a:r>
              <a:rPr lang="zh-CN" altLang="en-US" dirty="0"/>
              <a:t>，</a:t>
            </a:r>
            <a:r>
              <a:rPr lang="en-US" altLang="zh-CN" dirty="0" err="1"/>
              <a:t>ContentProvider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接下来重点介绍</a:t>
            </a:r>
            <a:r>
              <a:rPr lang="en-US" altLang="zh-CN" dirty="0"/>
              <a:t>Activity</a:t>
            </a:r>
            <a:r>
              <a:rPr lang="zh-CN" altLang="en-US" dirty="0"/>
              <a:t>的运行流程。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02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739" y="1740319"/>
            <a:ext cx="7777189" cy="8617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ea typeface="-apple-system"/>
              </a:rPr>
              <a:t>在Android中，我们一般要启动一个Activity，会调用类似的代码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Intent intent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=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new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Intent(ActivityA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5CC5"/>
                </a:solidFill>
                <a:effectLst/>
                <a:latin typeface="Arial Unicode MS"/>
                <a:ea typeface="SFMono-Regular"/>
              </a:rPr>
              <a:t>this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, ActivityB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class); 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context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/>
                <a:ea typeface="SFMono-Regular"/>
              </a:rPr>
              <a:t>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startActivity(intent);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2739" y="2846082"/>
            <a:ext cx="8020879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Activity启动过程主要流程有如下几步：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1.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调用startActivity，直接或间接执行Instrumentation的execStartActivity()方法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2.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Instrumentation跨进程通信，调用到系统服务AMS进程的startActivity方法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3.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AMS会先判断权限，校验Activity的合法性，然后调用ActivityStackSupervisor和ActivityStack进行一系列的交互来确定和管理Activity的栈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4.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AMS通过ApplicationThread进行跨进程通信，重新回调到App进程的ActivityThread端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5.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通过ActivityThread中的H类（一个Handler实例）发送消息驱动，执行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SFMono-Regular"/>
                <a:cs typeface="Times New Roman" panose="02020603050405020304" pitchFamily="18" charset="0"/>
              </a:rPr>
              <a:t>ActivityThread#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SFMono-Regular"/>
                <a:cs typeface="Times New Roman" panose="02020603050405020304" pitchFamily="18" charset="0"/>
              </a:rPr>
              <a:t>perform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SFMono-Regular"/>
                <a:cs typeface="Times New Roman" panose="02020603050405020304" pitchFamily="18" charset="0"/>
              </a:rPr>
              <a:t>LaunchActivity()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方法，会再次调用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SFMono-Regular"/>
                <a:cs typeface="Times New Roman" panose="02020603050405020304" pitchFamily="18" charset="0"/>
              </a:rPr>
              <a:t>Instrumentation#newActivity()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来创建Activity并实例化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6.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调用Activity#attach()方法初始化Activity的基本信息，接着调用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SFMono-Regular"/>
                <a:cs typeface="Times New Roman" panose="02020603050405020304" pitchFamily="18" charset="0"/>
              </a:rPr>
              <a:t>callActivityOnCreate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来唤醒Activity，走到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SFMono-Regular"/>
                <a:cs typeface="Times New Roman" panose="02020603050405020304" pitchFamily="18" charset="0"/>
              </a:rPr>
              <a:t>Activity#onCreate()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生命周期回调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8" name="圆角矩形 7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362992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697356" y="2007710"/>
            <a:ext cx="1480930" cy="36774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Instrumentation</a:t>
            </a:r>
            <a:endParaRPr lang="zh-CN" altLang="en-US" sz="1400" dirty="0"/>
          </a:p>
        </p:txBody>
      </p:sp>
      <p:sp>
        <p:nvSpPr>
          <p:cNvPr id="6" name="圆角矩形 5"/>
          <p:cNvSpPr/>
          <p:nvPr/>
        </p:nvSpPr>
        <p:spPr>
          <a:xfrm>
            <a:off x="6728791" y="2007710"/>
            <a:ext cx="1480930" cy="36774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AMS</a:t>
            </a:r>
            <a:endParaRPr lang="zh-CN" altLang="en-US" dirty="0"/>
          </a:p>
        </p:txBody>
      </p:sp>
      <p:cxnSp>
        <p:nvCxnSpPr>
          <p:cNvPr id="8" name="直接连接符 7"/>
          <p:cNvCxnSpPr>
            <a:stCxn id="5" idx="2"/>
          </p:cNvCxnSpPr>
          <p:nvPr/>
        </p:nvCxnSpPr>
        <p:spPr>
          <a:xfrm>
            <a:off x="4437821" y="2375457"/>
            <a:ext cx="0" cy="404522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464287" y="2369864"/>
            <a:ext cx="0" cy="404522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437821" y="2923490"/>
            <a:ext cx="3026466" cy="635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740965" y="2635434"/>
            <a:ext cx="14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execStartActivity</a:t>
            </a:r>
            <a:endParaRPr lang="zh-CN" altLang="en-US" sz="1000" dirty="0"/>
          </a:p>
        </p:txBody>
      </p:sp>
      <p:sp>
        <p:nvSpPr>
          <p:cNvPr id="13" name="圆角矩形 12"/>
          <p:cNvSpPr/>
          <p:nvPr/>
        </p:nvSpPr>
        <p:spPr>
          <a:xfrm>
            <a:off x="1669775" y="2002117"/>
            <a:ext cx="1480930" cy="36774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ActivityThread</a:t>
            </a:r>
            <a:endParaRPr lang="zh-CN" altLang="en-US" sz="14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430116" y="2369864"/>
            <a:ext cx="0" cy="404522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430116" y="3747057"/>
            <a:ext cx="5034171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05268" y="3802345"/>
            <a:ext cx="14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handleLaunchActivity</a:t>
            </a:r>
            <a:endParaRPr lang="zh-CN" altLang="en-US" sz="10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2087216" y="4003358"/>
            <a:ext cx="641075" cy="294909"/>
            <a:chOff x="698222" y="3832039"/>
            <a:chExt cx="641075" cy="294909"/>
          </a:xfrm>
        </p:grpSpPr>
        <p:sp>
          <p:nvSpPr>
            <p:cNvPr id="44" name="弧形 43"/>
            <p:cNvSpPr/>
            <p:nvPr/>
          </p:nvSpPr>
          <p:spPr>
            <a:xfrm>
              <a:off x="698222" y="3832039"/>
              <a:ext cx="623682" cy="294909"/>
            </a:xfrm>
            <a:prstGeom prst="arc">
              <a:avLst>
                <a:gd name="adj1" fmla="val 16200000"/>
                <a:gd name="adj2" fmla="val 215131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曲线连接符 45"/>
            <p:cNvCxnSpPr/>
            <p:nvPr/>
          </p:nvCxnSpPr>
          <p:spPr>
            <a:xfrm rot="10800000" flipV="1">
              <a:off x="996396" y="3955150"/>
              <a:ext cx="342901" cy="141357"/>
            </a:xfrm>
            <a:prstGeom prst="curvedConnector3">
              <a:avLst>
                <a:gd name="adj1" fmla="val 65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文本框 48"/>
          <p:cNvSpPr txBox="1"/>
          <p:nvPr/>
        </p:nvSpPr>
        <p:spPr>
          <a:xfrm>
            <a:off x="2410237" y="4249579"/>
            <a:ext cx="1625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/>
              <a:t>performLaunchActivity</a:t>
            </a:r>
            <a:endParaRPr lang="zh-CN" altLang="en-US" sz="1000" b="1" dirty="0"/>
          </a:p>
        </p:txBody>
      </p:sp>
      <p:grpSp>
        <p:nvGrpSpPr>
          <p:cNvPr id="50" name="组合 49"/>
          <p:cNvGrpSpPr/>
          <p:nvPr/>
        </p:nvGrpSpPr>
        <p:grpSpPr>
          <a:xfrm>
            <a:off x="2112064" y="4352445"/>
            <a:ext cx="641075" cy="294909"/>
            <a:chOff x="698222" y="3832039"/>
            <a:chExt cx="641075" cy="294909"/>
          </a:xfrm>
        </p:grpSpPr>
        <p:sp>
          <p:nvSpPr>
            <p:cNvPr id="51" name="弧形 50"/>
            <p:cNvSpPr/>
            <p:nvPr/>
          </p:nvSpPr>
          <p:spPr>
            <a:xfrm>
              <a:off x="698222" y="3832039"/>
              <a:ext cx="623682" cy="294909"/>
            </a:xfrm>
            <a:prstGeom prst="arc">
              <a:avLst>
                <a:gd name="adj1" fmla="val 16200000"/>
                <a:gd name="adj2" fmla="val 215131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曲线连接符 51"/>
            <p:cNvCxnSpPr/>
            <p:nvPr/>
          </p:nvCxnSpPr>
          <p:spPr>
            <a:xfrm rot="10800000" flipV="1">
              <a:off x="996396" y="3955150"/>
              <a:ext cx="342901" cy="141357"/>
            </a:xfrm>
            <a:prstGeom prst="curvedConnector3">
              <a:avLst>
                <a:gd name="adj1" fmla="val 65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117283" y="4567222"/>
            <a:ext cx="641075" cy="294909"/>
            <a:chOff x="698222" y="3832039"/>
            <a:chExt cx="641075" cy="294909"/>
          </a:xfrm>
        </p:grpSpPr>
        <p:sp>
          <p:nvSpPr>
            <p:cNvPr id="54" name="弧形 53"/>
            <p:cNvSpPr/>
            <p:nvPr/>
          </p:nvSpPr>
          <p:spPr>
            <a:xfrm>
              <a:off x="698222" y="3832039"/>
              <a:ext cx="623682" cy="294909"/>
            </a:xfrm>
            <a:prstGeom prst="arc">
              <a:avLst>
                <a:gd name="adj1" fmla="val 16200000"/>
                <a:gd name="adj2" fmla="val 215131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曲线连接符 54"/>
            <p:cNvCxnSpPr/>
            <p:nvPr/>
          </p:nvCxnSpPr>
          <p:spPr>
            <a:xfrm rot="10800000" flipV="1">
              <a:off x="996396" y="3955150"/>
              <a:ext cx="342901" cy="141357"/>
            </a:xfrm>
            <a:prstGeom prst="curvedConnector3">
              <a:avLst>
                <a:gd name="adj1" fmla="val 65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4726055" y="4483553"/>
            <a:ext cx="14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newActivity</a:t>
            </a:r>
            <a:endParaRPr lang="zh-CN" altLang="en-US" sz="1000" dirty="0"/>
          </a:p>
        </p:txBody>
      </p:sp>
      <p:grpSp>
        <p:nvGrpSpPr>
          <p:cNvPr id="57" name="组合 56"/>
          <p:cNvGrpSpPr/>
          <p:nvPr/>
        </p:nvGrpSpPr>
        <p:grpSpPr>
          <a:xfrm>
            <a:off x="4133433" y="5325496"/>
            <a:ext cx="641075" cy="294909"/>
            <a:chOff x="698222" y="3832039"/>
            <a:chExt cx="641075" cy="294909"/>
          </a:xfrm>
        </p:grpSpPr>
        <p:sp>
          <p:nvSpPr>
            <p:cNvPr id="58" name="弧形 57"/>
            <p:cNvSpPr/>
            <p:nvPr/>
          </p:nvSpPr>
          <p:spPr>
            <a:xfrm>
              <a:off x="698222" y="3832039"/>
              <a:ext cx="623682" cy="294909"/>
            </a:xfrm>
            <a:prstGeom prst="arc">
              <a:avLst>
                <a:gd name="adj1" fmla="val 16200000"/>
                <a:gd name="adj2" fmla="val 215131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曲线连接符 58"/>
            <p:cNvCxnSpPr/>
            <p:nvPr/>
          </p:nvCxnSpPr>
          <p:spPr>
            <a:xfrm rot="10800000" flipV="1">
              <a:off x="996396" y="3955150"/>
              <a:ext cx="342901" cy="141357"/>
            </a:xfrm>
            <a:prstGeom prst="curvedConnector3">
              <a:avLst>
                <a:gd name="adj1" fmla="val 65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4632876" y="5199438"/>
            <a:ext cx="14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callActivityOnCreate</a:t>
            </a:r>
            <a:endParaRPr lang="zh-CN" altLang="en-US" sz="1000" dirty="0"/>
          </a:p>
        </p:txBody>
      </p:sp>
      <p:cxnSp>
        <p:nvCxnSpPr>
          <p:cNvPr id="62" name="直接连接符 61"/>
          <p:cNvCxnSpPr/>
          <p:nvPr/>
        </p:nvCxnSpPr>
        <p:spPr>
          <a:xfrm>
            <a:off x="6108836" y="1451118"/>
            <a:ext cx="0" cy="53909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圆角矩形 63"/>
          <p:cNvSpPr/>
          <p:nvPr/>
        </p:nvSpPr>
        <p:spPr>
          <a:xfrm>
            <a:off x="71435" y="2002117"/>
            <a:ext cx="1480930" cy="367747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Activity</a:t>
            </a:r>
            <a:endParaRPr lang="zh-CN" altLang="en-US" sz="1400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811900" y="2369864"/>
            <a:ext cx="0" cy="4045226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478242" y="4905503"/>
            <a:ext cx="641075" cy="294909"/>
            <a:chOff x="698222" y="3832039"/>
            <a:chExt cx="641075" cy="294909"/>
          </a:xfrm>
        </p:grpSpPr>
        <p:sp>
          <p:nvSpPr>
            <p:cNvPr id="67" name="弧形 66"/>
            <p:cNvSpPr/>
            <p:nvPr/>
          </p:nvSpPr>
          <p:spPr>
            <a:xfrm>
              <a:off x="698222" y="3832039"/>
              <a:ext cx="623682" cy="294909"/>
            </a:xfrm>
            <a:prstGeom prst="arc">
              <a:avLst>
                <a:gd name="adj1" fmla="val 16200000"/>
                <a:gd name="adj2" fmla="val 215131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曲线连接符 67"/>
            <p:cNvCxnSpPr/>
            <p:nvPr/>
          </p:nvCxnSpPr>
          <p:spPr>
            <a:xfrm rot="10800000" flipV="1">
              <a:off x="996396" y="3955150"/>
              <a:ext cx="342901" cy="141357"/>
            </a:xfrm>
            <a:prstGeom prst="curvedConnector3">
              <a:avLst>
                <a:gd name="adj1" fmla="val 65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/>
        </p:nvSpPr>
        <p:spPr>
          <a:xfrm>
            <a:off x="861676" y="4659282"/>
            <a:ext cx="870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attach</a:t>
            </a:r>
            <a:endParaRPr lang="zh-CN" altLang="en-US" sz="1000" dirty="0"/>
          </a:p>
        </p:txBody>
      </p:sp>
      <p:grpSp>
        <p:nvGrpSpPr>
          <p:cNvPr id="70" name="组合 69"/>
          <p:cNvGrpSpPr/>
          <p:nvPr/>
        </p:nvGrpSpPr>
        <p:grpSpPr>
          <a:xfrm>
            <a:off x="478242" y="5743515"/>
            <a:ext cx="641075" cy="294909"/>
            <a:chOff x="698222" y="3832039"/>
            <a:chExt cx="641075" cy="294909"/>
          </a:xfrm>
        </p:grpSpPr>
        <p:sp>
          <p:nvSpPr>
            <p:cNvPr id="71" name="弧形 70"/>
            <p:cNvSpPr/>
            <p:nvPr/>
          </p:nvSpPr>
          <p:spPr>
            <a:xfrm>
              <a:off x="698222" y="3832039"/>
              <a:ext cx="623682" cy="294909"/>
            </a:xfrm>
            <a:prstGeom prst="arc">
              <a:avLst>
                <a:gd name="adj1" fmla="val 16200000"/>
                <a:gd name="adj2" fmla="val 2151312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曲线连接符 71"/>
            <p:cNvCxnSpPr/>
            <p:nvPr/>
          </p:nvCxnSpPr>
          <p:spPr>
            <a:xfrm rot="10800000" flipV="1">
              <a:off x="996396" y="3955150"/>
              <a:ext cx="342901" cy="141357"/>
            </a:xfrm>
            <a:prstGeom prst="curvedConnector3">
              <a:avLst>
                <a:gd name="adj1" fmla="val 652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文本框 72"/>
          <p:cNvSpPr txBox="1"/>
          <p:nvPr/>
        </p:nvSpPr>
        <p:spPr>
          <a:xfrm>
            <a:off x="831780" y="5755443"/>
            <a:ext cx="870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onCreate</a:t>
            </a:r>
            <a:endParaRPr lang="zh-CN" altLang="en-US" sz="1000" dirty="0"/>
          </a:p>
        </p:txBody>
      </p:sp>
      <p:cxnSp>
        <p:nvCxnSpPr>
          <p:cNvPr id="75" name="直接箭头连接符 74"/>
          <p:cNvCxnSpPr/>
          <p:nvPr/>
        </p:nvCxnSpPr>
        <p:spPr>
          <a:xfrm flipH="1">
            <a:off x="776416" y="5589965"/>
            <a:ext cx="3655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 flipH="1">
            <a:off x="776416" y="4831691"/>
            <a:ext cx="3655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Shape 1"/>
          <p:cNvSpPr txBox="1"/>
          <p:nvPr/>
        </p:nvSpPr>
        <p:spPr>
          <a:xfrm>
            <a:off x="401201" y="335581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79" name="圆角矩形 78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  <p:cxnSp>
        <p:nvCxnSpPr>
          <p:cNvPr id="42" name="直接箭头连接符 41"/>
          <p:cNvCxnSpPr/>
          <p:nvPr/>
        </p:nvCxnSpPr>
        <p:spPr>
          <a:xfrm>
            <a:off x="3492089" y="2910810"/>
            <a:ext cx="917777" cy="215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125854" y="2646892"/>
            <a:ext cx="146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/>
              <a:t>Context.startActivity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86628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98" y="3101009"/>
            <a:ext cx="8210550" cy="2286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4098" y="2117034"/>
            <a:ext cx="749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ActivityThread#</a:t>
            </a:r>
            <a:r>
              <a:rPr lang="en-US" altLang="zh-CN" b="1" dirty="0" err="1"/>
              <a:t>performLaunchActivity</a:t>
            </a:r>
            <a:r>
              <a:rPr lang="zh-CN" altLang="en-US" dirty="0"/>
              <a:t>比较关键，后续的</a:t>
            </a:r>
            <a:r>
              <a:rPr lang="en-US" altLang="zh-CN" dirty="0" err="1"/>
              <a:t>newActivity</a:t>
            </a:r>
            <a:r>
              <a:rPr lang="en-US" altLang="zh-CN" dirty="0"/>
              <a:t>, attach</a:t>
            </a:r>
            <a:r>
              <a:rPr lang="zh-CN" altLang="en-US" dirty="0"/>
              <a:t>，</a:t>
            </a:r>
            <a:r>
              <a:rPr lang="en-US" altLang="zh-CN" dirty="0" err="1"/>
              <a:t>callActivityOnCreate</a:t>
            </a:r>
            <a:r>
              <a:rPr lang="zh-CN" altLang="en-US" dirty="0"/>
              <a:t>都由它触发。关键代码如下：</a:t>
            </a:r>
          </a:p>
        </p:txBody>
      </p:sp>
      <p:sp>
        <p:nvSpPr>
          <p:cNvPr id="6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7" name="圆角矩形 6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384948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8560" y="2029317"/>
            <a:ext cx="739728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ps</a:t>
            </a:r>
            <a:r>
              <a:rPr lang="en-US" altLang="zh-CN" sz="1600" b="1" dirty="0"/>
              <a:t>: </a:t>
            </a:r>
          </a:p>
          <a:p>
            <a:r>
              <a:rPr lang="en-US" altLang="zh-CN" sz="1600" dirty="0" err="1"/>
              <a:t>ActivityThread</a:t>
            </a:r>
            <a:r>
              <a:rPr lang="zh-CN" altLang="en-US" sz="1600" dirty="0"/>
              <a:t>是</a:t>
            </a:r>
            <a:r>
              <a:rPr lang="en-US" altLang="zh-CN" sz="1600" dirty="0"/>
              <a:t>app</a:t>
            </a:r>
            <a:r>
              <a:rPr lang="zh-CN" altLang="en-US" sz="1600" dirty="0"/>
              <a:t>的主进程管理类，带</a:t>
            </a:r>
            <a:r>
              <a:rPr lang="en-US" altLang="zh-CN" sz="1600" dirty="0"/>
              <a:t>main</a:t>
            </a:r>
            <a:r>
              <a:rPr lang="zh-CN" altLang="en-US" sz="1600" dirty="0"/>
              <a:t>入口。</a:t>
            </a:r>
            <a:endParaRPr lang="en-US" altLang="zh-CN" sz="1600" dirty="0"/>
          </a:p>
          <a:p>
            <a:r>
              <a:rPr lang="en-US" altLang="zh-CN" sz="1600" dirty="0"/>
              <a:t>Instrumentation</a:t>
            </a:r>
            <a:r>
              <a:rPr lang="zh-CN" altLang="en-US" sz="1600" dirty="0"/>
              <a:t>是在创建</a:t>
            </a:r>
            <a:r>
              <a:rPr lang="en-US" altLang="zh-CN" sz="1600" dirty="0" err="1"/>
              <a:t>ActivityThread</a:t>
            </a:r>
            <a:r>
              <a:rPr lang="zh-CN" altLang="en-US" sz="1600" dirty="0"/>
              <a:t>时，实例化的，也是单例。</a:t>
            </a:r>
            <a:endParaRPr lang="en-US" altLang="zh-CN" sz="1600" dirty="0"/>
          </a:p>
          <a:p>
            <a:r>
              <a:rPr lang="zh-CN" altLang="en-US" sz="1600" dirty="0"/>
              <a:t>如果一个</a:t>
            </a:r>
            <a:r>
              <a:rPr lang="en-US" altLang="zh-CN" sz="1600" dirty="0"/>
              <a:t>app</a:t>
            </a:r>
            <a:r>
              <a:rPr lang="zh-CN" altLang="en-US" sz="1600" dirty="0"/>
              <a:t>有多个进程，则会对应创建多个</a:t>
            </a:r>
            <a:r>
              <a:rPr lang="en-US" altLang="zh-CN" sz="1600" dirty="0" err="1"/>
              <a:t>ActivityThread</a:t>
            </a:r>
            <a:r>
              <a:rPr lang="en-US" altLang="zh-CN" sz="1600" dirty="0"/>
              <a:t> &amp; Instrumentation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0"/>
            <a:endParaRPr lang="en-US" altLang="zh-CN" sz="1600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lvl="0"/>
            <a:r>
              <a:rPr lang="zh-CN" altLang="zh-CN" sz="1600" dirty="0">
                <a:solidFill>
                  <a:srgbClr val="0070C0"/>
                </a:solidFill>
                <a:latin typeface="Arial Unicode MS"/>
                <a:ea typeface="SFMono-Regular"/>
              </a:rPr>
              <a:t>context.startActivity(intent);</a:t>
            </a:r>
            <a:endParaRPr lang="en-US" altLang="zh-CN" sz="1600" dirty="0">
              <a:solidFill>
                <a:srgbClr val="0070C0"/>
              </a:solidFill>
              <a:latin typeface="Arial Unicode MS"/>
              <a:ea typeface="SFMono-Regular"/>
            </a:endParaRPr>
          </a:p>
          <a:p>
            <a:r>
              <a:rPr lang="zh-CN" altLang="en-US" sz="1600" dirty="0"/>
              <a:t>这个</a:t>
            </a:r>
            <a:r>
              <a:rPr lang="en-US" altLang="zh-CN" sz="1600" dirty="0"/>
              <a:t>context</a:t>
            </a:r>
            <a:r>
              <a:rPr lang="zh-CN" altLang="en-US" sz="1600" dirty="0"/>
              <a:t>，既可能是</a:t>
            </a:r>
            <a:r>
              <a:rPr lang="en-US" altLang="zh-CN" sz="1600" dirty="0"/>
              <a:t>Service</a:t>
            </a:r>
            <a:r>
              <a:rPr lang="zh-CN" altLang="en-US" sz="1600" dirty="0"/>
              <a:t>，也可能是</a:t>
            </a:r>
            <a:r>
              <a:rPr lang="en-US" altLang="zh-CN" sz="1600" dirty="0"/>
              <a:t>Activity</a:t>
            </a:r>
            <a:r>
              <a:rPr lang="zh-CN" altLang="en-US" sz="1600" dirty="0"/>
              <a:t>，或</a:t>
            </a:r>
            <a:r>
              <a:rPr lang="en-US" altLang="zh-CN" sz="1600" dirty="0"/>
              <a:t>Application</a:t>
            </a:r>
            <a:r>
              <a:rPr lang="zh-CN" altLang="en-US" sz="1600" dirty="0"/>
              <a:t>，如何都调用到</a:t>
            </a:r>
            <a:r>
              <a:rPr lang="en-US" altLang="zh-CN" sz="1600" dirty="0"/>
              <a:t>Instrumentation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7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8" name="圆角矩形 7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</p:spTree>
    <p:extLst>
      <p:ext uri="{BB962C8B-B14F-4D97-AF65-F5344CB8AC3E}">
        <p14:creationId xmlns:p14="http://schemas.microsoft.com/office/powerpoint/2010/main" val="243031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56" y="1272209"/>
            <a:ext cx="8020878" cy="532203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45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58334" y="1994282"/>
            <a:ext cx="6056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Context</a:t>
            </a:r>
            <a:r>
              <a:rPr lang="zh-CN" altLang="en-US" sz="1400" dirty="0"/>
              <a:t>有</a:t>
            </a:r>
            <a:r>
              <a:rPr lang="en-US" altLang="zh-CN" sz="1400" dirty="0" err="1"/>
              <a:t>startActivity</a:t>
            </a:r>
            <a:r>
              <a:rPr lang="zh-CN" altLang="en-US" sz="1400" dirty="0"/>
              <a:t>抽象函数，由</a:t>
            </a:r>
            <a:r>
              <a:rPr lang="en-US" altLang="zh-CN" sz="1400" dirty="0" err="1"/>
              <a:t>ContextImpl</a:t>
            </a:r>
            <a:r>
              <a:rPr lang="zh-CN" altLang="en-US" sz="1400" dirty="0"/>
              <a:t>实现。</a:t>
            </a:r>
            <a:r>
              <a:rPr lang="en-US" altLang="zh-CN" sz="1400" dirty="0"/>
              <a:t>Service/</a:t>
            </a:r>
            <a:r>
              <a:rPr lang="en-US" altLang="zh-CN" sz="1400" dirty="0" err="1"/>
              <a:t>Appliction</a:t>
            </a:r>
            <a:r>
              <a:rPr lang="zh-CN" altLang="en-US" sz="1400" dirty="0"/>
              <a:t>调用时，通过父类的</a:t>
            </a:r>
            <a:r>
              <a:rPr lang="en-US" altLang="zh-CN" sz="1400" dirty="0" err="1"/>
              <a:t>ContextWrapper</a:t>
            </a:r>
            <a:r>
              <a:rPr lang="zh-CN" altLang="en-US" sz="1400" dirty="0"/>
              <a:t>间接调用</a:t>
            </a:r>
            <a:r>
              <a:rPr lang="en-US" altLang="zh-CN" sz="1400" dirty="0" err="1"/>
              <a:t>ContextImpl</a:t>
            </a:r>
            <a:r>
              <a:rPr lang="zh-CN" altLang="en-US" sz="1400" dirty="0"/>
              <a:t>。</a:t>
            </a:r>
            <a:r>
              <a:rPr lang="en-US" altLang="zh-CN" sz="1400" dirty="0"/>
              <a:t>Activity</a:t>
            </a:r>
            <a:r>
              <a:rPr lang="zh-CN" altLang="en-US" sz="1400" dirty="0"/>
              <a:t>则有本地</a:t>
            </a:r>
            <a:r>
              <a:rPr lang="en-US" altLang="zh-CN" sz="1400" dirty="0" err="1"/>
              <a:t>mInstrument</a:t>
            </a:r>
            <a:r>
              <a:rPr lang="zh-CN" altLang="en-US" sz="1400" dirty="0"/>
              <a:t>变量指向</a:t>
            </a:r>
            <a:r>
              <a:rPr lang="en-US" altLang="zh-CN" sz="1400" dirty="0"/>
              <a:t>Instrumentation</a:t>
            </a:r>
            <a:r>
              <a:rPr lang="zh-CN" altLang="en-US" sz="1400" dirty="0"/>
              <a:t>对象，可以直接调用。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79" y="3003578"/>
            <a:ext cx="6752604" cy="2264168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  <p:sp>
        <p:nvSpPr>
          <p:cNvPr id="8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70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7810" y="2319133"/>
            <a:ext cx="82594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根据前面的流程，要直接启动插件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activity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，则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3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步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AMS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所做的校验通过不了（判断当前需要启动的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Activity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是否被系统安装过）。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解决思路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:</a:t>
            </a: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修改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Instrumentation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execStartActivity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，把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intent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中的插件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Activity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替换成代理的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Activity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，骗过系统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AMS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进程的校验；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等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Intent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再次传递到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App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端创建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Activity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对象时，不要创建代理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Activity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对象，而是插件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Activity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对象，从而给插件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Activity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注入了生命周期。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  <p:sp>
        <p:nvSpPr>
          <p:cNvPr id="10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7230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57199" y="1562627"/>
            <a:ext cx="7384773" cy="4891803"/>
            <a:chOff x="71435" y="1013791"/>
            <a:chExt cx="8138286" cy="5390943"/>
          </a:xfrm>
        </p:grpSpPr>
        <p:sp>
          <p:nvSpPr>
            <p:cNvPr id="5" name="圆角矩形 4"/>
            <p:cNvSpPr/>
            <p:nvPr/>
          </p:nvSpPr>
          <p:spPr>
            <a:xfrm>
              <a:off x="3697356" y="1570383"/>
              <a:ext cx="1480930" cy="36774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Instrument</a:t>
              </a:r>
              <a:endParaRPr lang="zh-CN" altLang="en-US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6728791" y="1570383"/>
              <a:ext cx="1480930" cy="36774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AMS</a:t>
              </a:r>
              <a:endParaRPr lang="zh-CN" altLang="en-US" dirty="0"/>
            </a:p>
          </p:txBody>
        </p:sp>
        <p:cxnSp>
          <p:nvCxnSpPr>
            <p:cNvPr id="8" name="直接连接符 7"/>
            <p:cNvCxnSpPr>
              <a:stCxn id="5" idx="2"/>
            </p:cNvCxnSpPr>
            <p:nvPr/>
          </p:nvCxnSpPr>
          <p:spPr>
            <a:xfrm>
              <a:off x="4437821" y="1938130"/>
              <a:ext cx="0" cy="4045226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464287" y="1932537"/>
              <a:ext cx="0" cy="4045226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4437821" y="2486163"/>
              <a:ext cx="3026466" cy="635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4740964" y="2198107"/>
              <a:ext cx="1461053" cy="271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FF0000"/>
                  </a:solidFill>
                </a:rPr>
                <a:t>execStartActivity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669775" y="1564790"/>
              <a:ext cx="1480930" cy="36774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ActivityThread</a:t>
              </a:r>
              <a:endParaRPr lang="zh-CN" altLang="en-US" sz="1400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430116" y="1932537"/>
              <a:ext cx="0" cy="4045226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2430116" y="3309730"/>
              <a:ext cx="5034171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2405269" y="3381694"/>
              <a:ext cx="1673501" cy="271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handleLaunchActivity</a:t>
              </a:r>
              <a:endParaRPr lang="zh-CN" altLang="en-US" sz="1000" dirty="0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087216" y="3566031"/>
              <a:ext cx="641075" cy="294909"/>
              <a:chOff x="698222" y="3832039"/>
              <a:chExt cx="641075" cy="294909"/>
            </a:xfrm>
          </p:grpSpPr>
          <p:sp>
            <p:nvSpPr>
              <p:cNvPr id="44" name="弧形 43"/>
              <p:cNvSpPr/>
              <p:nvPr/>
            </p:nvSpPr>
            <p:spPr>
              <a:xfrm>
                <a:off x="698222" y="3832039"/>
                <a:ext cx="623682" cy="294909"/>
              </a:xfrm>
              <a:prstGeom prst="arc">
                <a:avLst>
                  <a:gd name="adj1" fmla="val 16200000"/>
                  <a:gd name="adj2" fmla="val 215131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6" name="曲线连接符 45"/>
              <p:cNvCxnSpPr/>
              <p:nvPr/>
            </p:nvCxnSpPr>
            <p:spPr>
              <a:xfrm rot="10800000" flipV="1">
                <a:off x="996396" y="3955150"/>
                <a:ext cx="342901" cy="141357"/>
              </a:xfrm>
              <a:prstGeom prst="curvedConnector3">
                <a:avLst>
                  <a:gd name="adj1" fmla="val 652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文本框 48"/>
            <p:cNvSpPr txBox="1"/>
            <p:nvPr/>
          </p:nvSpPr>
          <p:spPr>
            <a:xfrm>
              <a:off x="2410235" y="3841306"/>
              <a:ext cx="1693381" cy="271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performLaunchActivity</a:t>
              </a:r>
              <a:endParaRPr lang="zh-CN" altLang="en-US" sz="1000" dirty="0"/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112064" y="3915118"/>
              <a:ext cx="641075" cy="294909"/>
              <a:chOff x="698222" y="3832039"/>
              <a:chExt cx="641075" cy="294909"/>
            </a:xfrm>
          </p:grpSpPr>
          <p:sp>
            <p:nvSpPr>
              <p:cNvPr id="51" name="弧形 50"/>
              <p:cNvSpPr/>
              <p:nvPr/>
            </p:nvSpPr>
            <p:spPr>
              <a:xfrm>
                <a:off x="698222" y="3832039"/>
                <a:ext cx="623682" cy="294909"/>
              </a:xfrm>
              <a:prstGeom prst="arc">
                <a:avLst>
                  <a:gd name="adj1" fmla="val 16200000"/>
                  <a:gd name="adj2" fmla="val 215131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曲线连接符 51"/>
              <p:cNvCxnSpPr/>
              <p:nvPr/>
            </p:nvCxnSpPr>
            <p:spPr>
              <a:xfrm rot="10800000" flipV="1">
                <a:off x="996396" y="3955150"/>
                <a:ext cx="342901" cy="141357"/>
              </a:xfrm>
              <a:prstGeom prst="curvedConnector3">
                <a:avLst>
                  <a:gd name="adj1" fmla="val 652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/>
            <p:cNvGrpSpPr/>
            <p:nvPr/>
          </p:nvGrpSpPr>
          <p:grpSpPr>
            <a:xfrm>
              <a:off x="4117283" y="4129895"/>
              <a:ext cx="641075" cy="294909"/>
              <a:chOff x="698222" y="3832039"/>
              <a:chExt cx="641075" cy="294909"/>
            </a:xfrm>
          </p:grpSpPr>
          <p:sp>
            <p:nvSpPr>
              <p:cNvPr id="54" name="弧形 53"/>
              <p:cNvSpPr/>
              <p:nvPr/>
            </p:nvSpPr>
            <p:spPr>
              <a:xfrm>
                <a:off x="698222" y="3832039"/>
                <a:ext cx="623682" cy="294909"/>
              </a:xfrm>
              <a:prstGeom prst="arc">
                <a:avLst>
                  <a:gd name="adj1" fmla="val 16200000"/>
                  <a:gd name="adj2" fmla="val 215131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" name="曲线连接符 54"/>
              <p:cNvCxnSpPr/>
              <p:nvPr/>
            </p:nvCxnSpPr>
            <p:spPr>
              <a:xfrm rot="10800000" flipV="1">
                <a:off x="996396" y="3955150"/>
                <a:ext cx="342901" cy="141357"/>
              </a:xfrm>
              <a:prstGeom prst="curvedConnector3">
                <a:avLst>
                  <a:gd name="adj1" fmla="val 652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/>
            <p:cNvSpPr txBox="1"/>
            <p:nvPr/>
          </p:nvSpPr>
          <p:spPr>
            <a:xfrm>
              <a:off x="4726055" y="4046226"/>
              <a:ext cx="1461053" cy="271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>
                  <a:solidFill>
                    <a:srgbClr val="FF0000"/>
                  </a:solidFill>
                </a:rPr>
                <a:t>newActivity</a:t>
              </a:r>
              <a:endParaRPr lang="zh-CN" alt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4133433" y="4888169"/>
              <a:ext cx="641075" cy="294909"/>
              <a:chOff x="698222" y="3832039"/>
              <a:chExt cx="641075" cy="294909"/>
            </a:xfrm>
          </p:grpSpPr>
          <p:sp>
            <p:nvSpPr>
              <p:cNvPr id="58" name="弧形 57"/>
              <p:cNvSpPr/>
              <p:nvPr/>
            </p:nvSpPr>
            <p:spPr>
              <a:xfrm>
                <a:off x="698222" y="3832039"/>
                <a:ext cx="623682" cy="294909"/>
              </a:xfrm>
              <a:prstGeom prst="arc">
                <a:avLst>
                  <a:gd name="adj1" fmla="val 16200000"/>
                  <a:gd name="adj2" fmla="val 215131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曲线连接符 58"/>
              <p:cNvCxnSpPr/>
              <p:nvPr/>
            </p:nvCxnSpPr>
            <p:spPr>
              <a:xfrm rot="10800000" flipV="1">
                <a:off x="996396" y="3955150"/>
                <a:ext cx="342901" cy="141357"/>
              </a:xfrm>
              <a:prstGeom prst="curvedConnector3">
                <a:avLst>
                  <a:gd name="adj1" fmla="val 652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文本框 59"/>
            <p:cNvSpPr txBox="1"/>
            <p:nvPr/>
          </p:nvSpPr>
          <p:spPr>
            <a:xfrm>
              <a:off x="4632876" y="4762111"/>
              <a:ext cx="14610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callActivityOnCreate</a:t>
              </a:r>
              <a:endParaRPr lang="zh-CN" altLang="en-US" sz="1000" dirty="0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6108836" y="1013791"/>
              <a:ext cx="0" cy="53909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圆角矩形 63"/>
            <p:cNvSpPr/>
            <p:nvPr/>
          </p:nvSpPr>
          <p:spPr>
            <a:xfrm>
              <a:off x="71435" y="1564790"/>
              <a:ext cx="1480930" cy="367747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Activity</a:t>
              </a:r>
              <a:endParaRPr lang="zh-CN" altLang="en-US" sz="1400" dirty="0"/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811900" y="1932537"/>
              <a:ext cx="0" cy="4045226"/>
            </a:xfrm>
            <a:prstGeom prst="line">
              <a:avLst/>
            </a:prstGeom>
            <a:ln w="9525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>
              <a:off x="478242" y="4468176"/>
              <a:ext cx="641075" cy="294909"/>
              <a:chOff x="698222" y="3832039"/>
              <a:chExt cx="641075" cy="294909"/>
            </a:xfrm>
          </p:grpSpPr>
          <p:sp>
            <p:nvSpPr>
              <p:cNvPr id="67" name="弧形 66"/>
              <p:cNvSpPr/>
              <p:nvPr/>
            </p:nvSpPr>
            <p:spPr>
              <a:xfrm>
                <a:off x="698222" y="3832039"/>
                <a:ext cx="623682" cy="294909"/>
              </a:xfrm>
              <a:prstGeom prst="arc">
                <a:avLst>
                  <a:gd name="adj1" fmla="val 16200000"/>
                  <a:gd name="adj2" fmla="val 215131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曲线连接符 67"/>
              <p:cNvCxnSpPr/>
              <p:nvPr/>
            </p:nvCxnSpPr>
            <p:spPr>
              <a:xfrm rot="10800000" flipV="1">
                <a:off x="996396" y="3955150"/>
                <a:ext cx="342901" cy="141357"/>
              </a:xfrm>
              <a:prstGeom prst="curvedConnector3">
                <a:avLst>
                  <a:gd name="adj1" fmla="val 652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文本框 68"/>
            <p:cNvSpPr txBox="1"/>
            <p:nvPr/>
          </p:nvSpPr>
          <p:spPr>
            <a:xfrm>
              <a:off x="861676" y="4221955"/>
              <a:ext cx="870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attach</a:t>
              </a:r>
              <a:endParaRPr lang="zh-CN" altLang="en-US" sz="1000" dirty="0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478242" y="5306188"/>
              <a:ext cx="641075" cy="294909"/>
              <a:chOff x="698222" y="3832039"/>
              <a:chExt cx="641075" cy="294909"/>
            </a:xfrm>
          </p:grpSpPr>
          <p:sp>
            <p:nvSpPr>
              <p:cNvPr id="71" name="弧形 70"/>
              <p:cNvSpPr/>
              <p:nvPr/>
            </p:nvSpPr>
            <p:spPr>
              <a:xfrm>
                <a:off x="698222" y="3832039"/>
                <a:ext cx="623682" cy="294909"/>
              </a:xfrm>
              <a:prstGeom prst="arc">
                <a:avLst>
                  <a:gd name="adj1" fmla="val 16200000"/>
                  <a:gd name="adj2" fmla="val 2151312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曲线连接符 71"/>
              <p:cNvCxnSpPr/>
              <p:nvPr/>
            </p:nvCxnSpPr>
            <p:spPr>
              <a:xfrm rot="10800000" flipV="1">
                <a:off x="996396" y="3955150"/>
                <a:ext cx="342901" cy="141357"/>
              </a:xfrm>
              <a:prstGeom prst="curvedConnector3">
                <a:avLst>
                  <a:gd name="adj1" fmla="val 652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/>
            <p:cNvSpPr txBox="1"/>
            <p:nvPr/>
          </p:nvSpPr>
          <p:spPr>
            <a:xfrm>
              <a:off x="831780" y="5318116"/>
              <a:ext cx="87029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 err="1"/>
                <a:t>onCreate</a:t>
              </a:r>
              <a:endParaRPr lang="zh-CN" altLang="en-US" sz="1000" dirty="0"/>
            </a:p>
          </p:txBody>
        </p:sp>
        <p:cxnSp>
          <p:nvCxnSpPr>
            <p:cNvPr id="75" name="直接箭头连接符 74"/>
            <p:cNvCxnSpPr/>
            <p:nvPr/>
          </p:nvCxnSpPr>
          <p:spPr>
            <a:xfrm flipH="1">
              <a:off x="776416" y="5152638"/>
              <a:ext cx="3655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H="1">
              <a:off x="776416" y="4394364"/>
              <a:ext cx="36551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圆角矩形标注 2"/>
          <p:cNvSpPr/>
          <p:nvPr/>
        </p:nvSpPr>
        <p:spPr>
          <a:xfrm>
            <a:off x="4569244" y="1976844"/>
            <a:ext cx="1667368" cy="509918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启动插件</a:t>
            </a:r>
            <a:r>
              <a:rPr lang="en-US" altLang="zh-CN" sz="1100" dirty="0">
                <a:solidFill>
                  <a:srgbClr val="FF0000"/>
                </a:solidFill>
              </a:rPr>
              <a:t>Activity</a:t>
            </a:r>
            <a:r>
              <a:rPr lang="zh-CN" altLang="en-US" sz="1100" dirty="0">
                <a:solidFill>
                  <a:srgbClr val="FF0000"/>
                </a:solidFill>
              </a:rPr>
              <a:t>，变成启动代理</a:t>
            </a:r>
            <a:r>
              <a:rPr lang="en-US" altLang="zh-CN" sz="1100" dirty="0">
                <a:solidFill>
                  <a:srgbClr val="FF0000"/>
                </a:solidFill>
              </a:rPr>
              <a:t>Activity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4680854" y="3747182"/>
            <a:ext cx="1667368" cy="509918"/>
          </a:xfrm>
          <a:prstGeom prst="wedgeRound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0000"/>
                </a:solidFill>
              </a:rPr>
              <a:t>实例化代理</a:t>
            </a:r>
            <a:r>
              <a:rPr lang="en-US" altLang="zh-CN" sz="1100" dirty="0">
                <a:solidFill>
                  <a:srgbClr val="FF0000"/>
                </a:solidFill>
              </a:rPr>
              <a:t>Activity</a:t>
            </a:r>
            <a:r>
              <a:rPr lang="zh-CN" altLang="en-US" sz="1100" dirty="0">
                <a:solidFill>
                  <a:srgbClr val="FF0000"/>
                </a:solidFill>
              </a:rPr>
              <a:t>，变成实例化插件</a:t>
            </a:r>
            <a:r>
              <a:rPr lang="en-US" altLang="zh-CN" sz="1100" dirty="0">
                <a:solidFill>
                  <a:srgbClr val="FF0000"/>
                </a:solidFill>
              </a:rPr>
              <a:t>activity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43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558559" y="1206697"/>
            <a:ext cx="1231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-apple-system"/>
              </a:rPr>
              <a:t>解决思路</a:t>
            </a:r>
            <a:r>
              <a:rPr lang="en-US" altLang="zh-CN" b="1" dirty="0">
                <a:solidFill>
                  <a:srgbClr val="FF0000"/>
                </a:solidFill>
                <a:latin typeface="-apple-system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9286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628560" y="365040"/>
            <a:ext cx="7886520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前言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628560" y="183874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所谓</a:t>
            </a:r>
            <a:r>
              <a:rPr lang="zh-CN" altLang="en-US" b="1" dirty="0"/>
              <a:t>插件</a:t>
            </a:r>
            <a:r>
              <a:rPr lang="zh-CN" altLang="en-US" dirty="0"/>
              <a:t>，就是一个模块（比如一个</a:t>
            </a:r>
            <a:r>
              <a:rPr lang="en-US" altLang="zh-CN" dirty="0" err="1"/>
              <a:t>dex</a:t>
            </a:r>
            <a:r>
              <a:rPr lang="zh-CN" altLang="en-US" dirty="0"/>
              <a:t>文件，或一个</a:t>
            </a:r>
            <a:r>
              <a:rPr lang="en-US" altLang="zh-CN" dirty="0" err="1"/>
              <a:t>apk</a:t>
            </a:r>
            <a:r>
              <a:rPr lang="zh-CN" altLang="en-US" dirty="0"/>
              <a:t>），可以在运行期，被宿主</a:t>
            </a:r>
            <a:r>
              <a:rPr lang="en-US" altLang="zh-CN" dirty="0"/>
              <a:t>App</a:t>
            </a:r>
            <a:r>
              <a:rPr lang="zh-CN" altLang="en-US" dirty="0"/>
              <a:t>动态安装，使用。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700529" y="3327090"/>
            <a:ext cx="73426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用户端：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/>
              <a:t>不用重新安装 APK 就能升级应用功能，提升用户体验。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用户可以按需加载不同的模块，实现灵活的功能配置。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开发端：</a:t>
            </a:r>
            <a:endParaRPr lang="en-US" altLang="zh-CN" b="1" dirty="0"/>
          </a:p>
          <a:p>
            <a:pPr marL="342900" indent="-342900">
              <a:buAutoNum type="arabicPeriod"/>
            </a:pPr>
            <a:r>
              <a:rPr lang="zh-CN" altLang="en-US" dirty="0"/>
              <a:t>可快速修复线上 BUG 和更新功能，减少宿主</a:t>
            </a:r>
            <a:r>
              <a:rPr lang="en-US" altLang="zh-CN" dirty="0"/>
              <a:t>app</a:t>
            </a:r>
            <a:r>
              <a:rPr lang="zh-CN" altLang="en-US" dirty="0"/>
              <a:t>发版频率。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模块化、解耦合、并行开发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减少宿主apk大小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00529" y="2899306"/>
            <a:ext cx="1100849" cy="4149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优点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28560" y="1367791"/>
            <a:ext cx="1100849" cy="4149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73332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201" y="1594441"/>
            <a:ext cx="83588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Host app</a:t>
            </a:r>
            <a:r>
              <a:rPr lang="zh-CN" altLang="en-US" sz="1600" dirty="0"/>
              <a:t>调起</a:t>
            </a:r>
            <a:r>
              <a:rPr lang="en-US" altLang="zh-CN" sz="1600" dirty="0" err="1"/>
              <a:t>PluginManager#launchPlugin</a:t>
            </a:r>
            <a:r>
              <a:rPr lang="en-US" altLang="zh-CN" sz="1600" dirty="0"/>
              <a:t>(</a:t>
            </a:r>
            <a:r>
              <a:rPr lang="zh-CN" altLang="en-US" sz="1600" dirty="0"/>
              <a:t>包名</a:t>
            </a:r>
            <a:r>
              <a:rPr lang="en-US" altLang="zh-CN" sz="1600" dirty="0"/>
              <a:t>)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启动</a:t>
            </a:r>
            <a:r>
              <a:rPr lang="en-US" altLang="zh-CN" sz="1600" dirty="0"/>
              <a:t>ServiceProxy1</a:t>
            </a:r>
            <a:r>
              <a:rPr lang="zh-CN" altLang="en-US" sz="1600" dirty="0"/>
              <a:t>，该</a:t>
            </a:r>
            <a:r>
              <a:rPr lang="en-US" altLang="zh-CN" sz="1600" dirty="0"/>
              <a:t>service</a:t>
            </a:r>
            <a:r>
              <a:rPr lang="zh-CN" altLang="en-US" sz="1600" dirty="0"/>
              <a:t>声明在插件进程，将启动新进程，且回调执行</a:t>
            </a:r>
            <a:r>
              <a:rPr lang="en-US" altLang="zh-CN" sz="1600" dirty="0"/>
              <a:t>host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Application#onCreate</a:t>
            </a:r>
            <a:r>
              <a:rPr lang="zh-CN" altLang="en-US" sz="1600" dirty="0"/>
              <a:t>，这里会执行</a:t>
            </a:r>
            <a:r>
              <a:rPr lang="en-US" altLang="zh-CN" sz="1600" dirty="0" err="1"/>
              <a:t>Neptune#init</a:t>
            </a:r>
            <a:r>
              <a:rPr lang="zh-CN" altLang="en-US" sz="1600" dirty="0"/>
              <a:t>，反射替换</a:t>
            </a:r>
            <a:r>
              <a:rPr lang="en-US" altLang="zh-CN" sz="1600" dirty="0" err="1"/>
              <a:t>ActivityThread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mInstrumentation</a:t>
            </a:r>
            <a:r>
              <a:rPr lang="zh-CN" altLang="en-US" sz="1600" dirty="0"/>
              <a:t>为新建的</a:t>
            </a:r>
            <a:r>
              <a:rPr lang="en-US" altLang="zh-CN" sz="1600" dirty="0" err="1"/>
              <a:t>NeptuneInstrument</a:t>
            </a:r>
            <a:r>
              <a:rPr lang="zh-CN" altLang="en-US" sz="1600" dirty="0"/>
              <a:t>对象。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ServiceProxy1</a:t>
            </a:r>
            <a:r>
              <a:rPr lang="zh-CN" altLang="en-US" sz="1600" dirty="0"/>
              <a:t>调用</a:t>
            </a:r>
            <a:r>
              <a:rPr lang="en-US" altLang="zh-CN" sz="1600" dirty="0" err="1"/>
              <a:t>PluginManager#loadPluginAsync</a:t>
            </a:r>
            <a:r>
              <a:rPr lang="zh-CN" altLang="en-US" sz="1600" dirty="0"/>
              <a:t>异步加载插件，创建</a:t>
            </a:r>
            <a:r>
              <a:rPr lang="en-US" altLang="zh-CN" sz="1600" dirty="0" err="1"/>
              <a:t>PluginLoadedApk</a:t>
            </a:r>
            <a:r>
              <a:rPr lang="zh-CN" altLang="en-US" sz="1600" dirty="0"/>
              <a:t>，内部创建插件的</a:t>
            </a:r>
            <a:r>
              <a:rPr lang="en-US" altLang="zh-CN" sz="1600" dirty="0" err="1"/>
              <a:t>DexClassLoader</a:t>
            </a:r>
            <a:r>
              <a:rPr lang="zh-CN" altLang="en-US" sz="1600" dirty="0"/>
              <a:t>和插件的</a:t>
            </a:r>
            <a:r>
              <a:rPr lang="en-US" altLang="zh-CN" sz="1600" dirty="0"/>
              <a:t>Resource</a:t>
            </a:r>
          </a:p>
          <a:p>
            <a:pPr marL="342900" indent="-342900">
              <a:buAutoNum type="arabicPeriod"/>
            </a:pPr>
            <a:r>
              <a:rPr lang="en-US" altLang="zh-CN" sz="1600" dirty="0" err="1"/>
              <a:t>PluginManager#doRealLaunch</a:t>
            </a:r>
            <a:r>
              <a:rPr lang="zh-CN" altLang="en-US" sz="1600" dirty="0"/>
              <a:t>，真正启动插件，查找插件的主</a:t>
            </a:r>
            <a:r>
              <a:rPr lang="en-US" altLang="zh-CN" sz="1600" dirty="0"/>
              <a:t>Activity</a:t>
            </a:r>
            <a:r>
              <a:rPr lang="en-US" altLang="zh-CN" sz="1400" i="1" dirty="0">
                <a:solidFill>
                  <a:schemeClr val="accent1"/>
                </a:solidFill>
              </a:rPr>
              <a:t>(</a:t>
            </a:r>
            <a:r>
              <a:rPr lang="zh-CN" altLang="en-US" sz="1400" i="1" dirty="0">
                <a:solidFill>
                  <a:schemeClr val="accent1"/>
                </a:solidFill>
              </a:rPr>
              <a:t>即</a:t>
            </a:r>
            <a:r>
              <a:rPr lang="en-US" altLang="zh-CN" sz="1400" i="1" dirty="0">
                <a:solidFill>
                  <a:schemeClr val="accent1"/>
                </a:solidFill>
              </a:rPr>
              <a:t>Manifest</a:t>
            </a:r>
            <a:r>
              <a:rPr lang="zh-CN" altLang="en-US" sz="1400" i="1" dirty="0">
                <a:solidFill>
                  <a:schemeClr val="accent1"/>
                </a:solidFill>
              </a:rPr>
              <a:t>声明</a:t>
            </a:r>
            <a:r>
              <a:rPr lang="en-US" altLang="zh-CN" sz="1400" i="1" dirty="0">
                <a:solidFill>
                  <a:schemeClr val="accent1"/>
                </a:solidFill>
              </a:rPr>
              <a:t>action</a:t>
            </a:r>
            <a:r>
              <a:rPr lang="zh-CN" altLang="en-US" sz="1400" i="1" dirty="0">
                <a:solidFill>
                  <a:schemeClr val="accent1"/>
                </a:solidFill>
              </a:rPr>
              <a:t>为</a:t>
            </a:r>
            <a:r>
              <a:rPr lang="en-US" altLang="zh-CN" sz="1400" i="1" dirty="0">
                <a:solidFill>
                  <a:schemeClr val="accent1"/>
                </a:solidFill>
              </a:rPr>
              <a:t>MAIN, category</a:t>
            </a:r>
            <a:r>
              <a:rPr lang="zh-CN" altLang="en-US" sz="1400" i="1" dirty="0">
                <a:solidFill>
                  <a:schemeClr val="accent1"/>
                </a:solidFill>
              </a:rPr>
              <a:t>为</a:t>
            </a:r>
            <a:r>
              <a:rPr lang="en-US" altLang="zh-CN" sz="1400" i="1" dirty="0">
                <a:solidFill>
                  <a:schemeClr val="accent1"/>
                </a:solidFill>
              </a:rPr>
              <a:t>LAUNCHER)</a:t>
            </a:r>
            <a:r>
              <a:rPr lang="zh-CN" altLang="en-US" sz="1600" dirty="0"/>
              <a:t>，执行</a:t>
            </a:r>
            <a:r>
              <a:rPr lang="en-US" altLang="zh-CN" sz="1600" dirty="0" err="1"/>
              <a:t>mContext.startActivity</a:t>
            </a:r>
            <a:r>
              <a:rPr lang="en-US" altLang="zh-CN" sz="1600" dirty="0"/>
              <a:t>(PluginActivity1)</a:t>
            </a:r>
          </a:p>
          <a:p>
            <a:pPr marL="342900" indent="-342900">
              <a:buAutoNum type="arabicPeriod"/>
            </a:pPr>
            <a:r>
              <a:rPr lang="zh-CN" altLang="en-US" sz="1600" dirty="0"/>
              <a:t>走到</a:t>
            </a:r>
            <a:r>
              <a:rPr lang="en-US" altLang="zh-CN" sz="1600" dirty="0" err="1"/>
              <a:t>NeptuneInstrument#execStartActivity</a:t>
            </a:r>
            <a:r>
              <a:rPr lang="zh-CN" altLang="en-US" sz="1600" dirty="0"/>
              <a:t>，内部执行</a:t>
            </a:r>
            <a:r>
              <a:rPr lang="en-US" altLang="zh-CN" sz="1600" dirty="0" err="1"/>
              <a:t>ComponentFinder#switchToActivityProxy</a:t>
            </a:r>
            <a:r>
              <a:rPr lang="zh-CN" altLang="en-US" sz="1600" dirty="0"/>
              <a:t>，将插件</a:t>
            </a:r>
            <a:r>
              <a:rPr lang="en-US" altLang="zh-CN" sz="1600" dirty="0"/>
              <a:t>activity</a:t>
            </a:r>
            <a:r>
              <a:rPr lang="zh-CN" altLang="en-US" sz="1600" dirty="0"/>
              <a:t>替换为代理</a:t>
            </a:r>
            <a:r>
              <a:rPr lang="en-US" altLang="zh-CN" sz="1600" dirty="0"/>
              <a:t>activity</a:t>
            </a:r>
            <a:r>
              <a:rPr lang="zh-CN" altLang="en-US" sz="1600" dirty="0"/>
              <a:t>，然后调起</a:t>
            </a:r>
            <a:r>
              <a:rPr lang="en-US" altLang="zh-CN" sz="1600" dirty="0"/>
              <a:t>AMS</a:t>
            </a:r>
            <a:r>
              <a:rPr lang="zh-CN" altLang="en-US" sz="1200" dirty="0">
                <a:solidFill>
                  <a:srgbClr val="0070C0"/>
                </a:solidFill>
              </a:rPr>
              <a:t>（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en-US" altLang="zh-CN" sz="1200" dirty="0" err="1">
                <a:solidFill>
                  <a:srgbClr val="0070C0"/>
                </a:solidFill>
              </a:rPr>
              <a:t>ActivityManager.getService</a:t>
            </a:r>
            <a:r>
              <a:rPr lang="en-US" altLang="zh-CN" sz="1200" dirty="0">
                <a:solidFill>
                  <a:srgbClr val="0070C0"/>
                </a:solidFill>
              </a:rPr>
              <a:t>().</a:t>
            </a:r>
            <a:r>
              <a:rPr lang="en-US" altLang="zh-CN" sz="1200" dirty="0" err="1">
                <a:solidFill>
                  <a:srgbClr val="0070C0"/>
                </a:solidFill>
              </a:rPr>
              <a:t>startActivity</a:t>
            </a:r>
            <a:r>
              <a:rPr lang="en-US" altLang="zh-CN" sz="1200" dirty="0">
                <a:solidFill>
                  <a:srgbClr val="0070C0"/>
                </a:solidFill>
              </a:rPr>
              <a:t> 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/>
              <a:t>AMS</a:t>
            </a:r>
            <a:r>
              <a:rPr lang="zh-CN" altLang="en-US" sz="1600" dirty="0"/>
              <a:t>鉴权，各种操作，回调</a:t>
            </a:r>
            <a:r>
              <a:rPr lang="en-US" altLang="zh-CN" sz="1600" dirty="0" err="1"/>
              <a:t>ActivityThread</a:t>
            </a:r>
            <a:r>
              <a:rPr lang="en-US" altLang="zh-CN" sz="1600" dirty="0"/>
              <a:t># </a:t>
            </a:r>
            <a:r>
              <a:rPr lang="en-US" altLang="zh-CN" sz="1600" dirty="0" err="1"/>
              <a:t>performLaunchActivity</a:t>
            </a:r>
            <a:r>
              <a:rPr lang="en-US" altLang="zh-CN" sz="1600" dirty="0"/>
              <a:t> </a:t>
            </a:r>
            <a:r>
              <a:rPr lang="zh-CN" altLang="en-US" sz="1600" dirty="0"/>
              <a:t>，内部执行</a:t>
            </a:r>
            <a:r>
              <a:rPr lang="en-US" altLang="zh-CN" sz="1600" dirty="0" err="1"/>
              <a:t>NeptuneInstrument#newActivity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 err="1"/>
              <a:t>NeptuneInstrument#newActivity</a:t>
            </a:r>
            <a:r>
              <a:rPr lang="zh-CN" altLang="en-US" sz="1600" dirty="0"/>
              <a:t>使用第</a:t>
            </a:r>
            <a:r>
              <a:rPr lang="en-US" altLang="zh-CN" sz="1600" dirty="0"/>
              <a:t>3</a:t>
            </a:r>
            <a:r>
              <a:rPr lang="zh-CN" altLang="en-US" sz="1600" dirty="0"/>
              <a:t>步建的</a:t>
            </a:r>
            <a:r>
              <a:rPr lang="en-US" altLang="zh-CN" sz="1600" dirty="0" err="1"/>
              <a:t>DexClassLoader</a:t>
            </a:r>
            <a:r>
              <a:rPr lang="zh-CN" altLang="en-US" sz="1600" dirty="0"/>
              <a:t>，实例化插件</a:t>
            </a:r>
            <a:r>
              <a:rPr lang="en-US" altLang="zh-CN" sz="1600" dirty="0"/>
              <a:t>activity</a:t>
            </a:r>
            <a:r>
              <a:rPr lang="zh-CN" altLang="en-US" sz="1600" dirty="0"/>
              <a:t>对象，并将第</a:t>
            </a:r>
            <a:r>
              <a:rPr lang="en-US" altLang="zh-CN" sz="1600" dirty="0"/>
              <a:t>3</a:t>
            </a:r>
            <a:r>
              <a:rPr lang="zh-CN" altLang="en-US" sz="1600" dirty="0"/>
              <a:t>步建的</a:t>
            </a:r>
            <a:r>
              <a:rPr lang="en-US" altLang="zh-CN" sz="1600" dirty="0"/>
              <a:t>Resource</a:t>
            </a:r>
            <a:r>
              <a:rPr lang="zh-CN" altLang="en-US" sz="1600" dirty="0"/>
              <a:t>，赋值给该对象。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执行插件</a:t>
            </a:r>
            <a:r>
              <a:rPr lang="en-US" altLang="zh-CN" sz="1600" dirty="0" err="1"/>
              <a:t>activity#attach</a:t>
            </a:r>
            <a:r>
              <a:rPr lang="zh-CN" altLang="en-US" sz="1600" dirty="0"/>
              <a:t>，赋值各种</a:t>
            </a:r>
            <a:r>
              <a:rPr lang="en-US" altLang="zh-CN" sz="1600" dirty="0"/>
              <a:t>activity</a:t>
            </a:r>
            <a:r>
              <a:rPr lang="zh-CN" altLang="en-US" sz="1600" dirty="0"/>
              <a:t>变量，并创建</a:t>
            </a:r>
            <a:r>
              <a:rPr lang="en-US" altLang="zh-CN" sz="1600" dirty="0"/>
              <a:t>window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zh-CN" altLang="en-US" sz="1600" dirty="0"/>
              <a:t>第</a:t>
            </a:r>
            <a:r>
              <a:rPr lang="en-US" altLang="zh-CN" sz="1600" dirty="0"/>
              <a:t>5</a:t>
            </a:r>
            <a:r>
              <a:rPr lang="zh-CN" altLang="en-US" sz="1600" dirty="0"/>
              <a:t>步的</a:t>
            </a:r>
            <a:r>
              <a:rPr lang="en-US" altLang="zh-CN" sz="1600" dirty="0" err="1"/>
              <a:t>performLaunchActivity</a:t>
            </a:r>
            <a:r>
              <a:rPr lang="zh-CN" altLang="en-US" sz="1600" dirty="0"/>
              <a:t>，回调执行</a:t>
            </a:r>
            <a:r>
              <a:rPr lang="en-US" altLang="zh-CN" sz="1600" dirty="0" err="1"/>
              <a:t>activity#onCreate</a:t>
            </a:r>
            <a:r>
              <a:rPr lang="zh-CN" altLang="en-US" sz="1600" dirty="0"/>
              <a:t>，开始生命周期</a:t>
            </a:r>
            <a:endParaRPr lang="en-US" altLang="zh-CN" sz="1600" dirty="0"/>
          </a:p>
          <a:p>
            <a:pPr marL="342900" indent="-342900">
              <a:buAutoNum type="arabicPeriod"/>
            </a:pPr>
            <a:r>
              <a:rPr lang="en-US" altLang="zh-CN" sz="1600" dirty="0" err="1"/>
              <a:t>ActivityThread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mActivities</a:t>
            </a:r>
            <a:r>
              <a:rPr lang="zh-CN" altLang="en-US" sz="1600" dirty="0"/>
              <a:t>列表，包含插件</a:t>
            </a:r>
            <a:r>
              <a:rPr lang="en-US" altLang="zh-CN" sz="1600" dirty="0"/>
              <a:t>activity</a:t>
            </a:r>
            <a:r>
              <a:rPr lang="zh-CN" altLang="en-US" sz="1600" dirty="0"/>
              <a:t>，其</a:t>
            </a:r>
            <a:r>
              <a:rPr lang="en-US" altLang="zh-CN" sz="1600" dirty="0"/>
              <a:t>Resume, Pause</a:t>
            </a:r>
            <a:r>
              <a:rPr lang="zh-CN" altLang="en-US" sz="1600" dirty="0"/>
              <a:t>等生命周期，将由</a:t>
            </a:r>
            <a:r>
              <a:rPr lang="en-US" altLang="zh-CN" sz="1600" dirty="0" err="1"/>
              <a:t>ActivityThread</a:t>
            </a:r>
            <a:r>
              <a:rPr lang="zh-CN" altLang="en-US" sz="1600" dirty="0"/>
              <a:t>触发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10" name="圆角矩形 9"/>
          <p:cNvSpPr/>
          <p:nvPr/>
        </p:nvSpPr>
        <p:spPr>
          <a:xfrm>
            <a:off x="354038" y="107424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完整流程</a:t>
            </a:r>
          </a:p>
        </p:txBody>
      </p:sp>
    </p:spTree>
    <p:extLst>
      <p:ext uri="{BB962C8B-B14F-4D97-AF65-F5344CB8AC3E}">
        <p14:creationId xmlns:p14="http://schemas.microsoft.com/office/powerpoint/2010/main" val="1967786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完整流程</a:t>
            </a:r>
          </a:p>
        </p:txBody>
      </p:sp>
      <p:sp>
        <p:nvSpPr>
          <p:cNvPr id="5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628560" y="1938130"/>
            <a:ext cx="69450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PS: </a:t>
            </a:r>
          </a:p>
          <a:p>
            <a:r>
              <a:rPr lang="zh-CN" altLang="en-US" dirty="0"/>
              <a:t>当已经启动一个插件</a:t>
            </a:r>
            <a:r>
              <a:rPr lang="en-US" altLang="zh-CN" dirty="0"/>
              <a:t>activity</a:t>
            </a:r>
            <a:r>
              <a:rPr lang="zh-CN" altLang="en-US" dirty="0"/>
              <a:t>，如</a:t>
            </a:r>
            <a:r>
              <a:rPr lang="en-US" altLang="zh-CN" dirty="0"/>
              <a:t>PluginActivity1</a:t>
            </a:r>
            <a:r>
              <a:rPr lang="zh-CN" altLang="en-US" dirty="0"/>
              <a:t>，再继续跳转插件其他页面，即</a:t>
            </a:r>
            <a:r>
              <a:rPr lang="en-US" altLang="zh-CN" dirty="0" err="1"/>
              <a:t>startActivity</a:t>
            </a:r>
            <a:r>
              <a:rPr lang="en-US" altLang="zh-CN" dirty="0"/>
              <a:t>(PluginActivity1.this, PluginActivity2.class)</a:t>
            </a:r>
            <a:r>
              <a:rPr lang="zh-CN" altLang="en-US" dirty="0"/>
              <a:t>，则流程从第</a:t>
            </a:r>
            <a:r>
              <a:rPr lang="en-US" altLang="zh-CN" dirty="0"/>
              <a:t>5</a:t>
            </a:r>
            <a:r>
              <a:rPr lang="zh-CN" altLang="en-US" dirty="0"/>
              <a:t>步开始，</a:t>
            </a:r>
            <a:r>
              <a:rPr lang="en-US" altLang="zh-CN" dirty="0" err="1"/>
              <a:t>NeptuneInstrument</a:t>
            </a:r>
            <a:r>
              <a:rPr lang="zh-CN" altLang="en-US" dirty="0"/>
              <a:t>继续为</a:t>
            </a:r>
            <a:r>
              <a:rPr lang="en-US" altLang="zh-CN" dirty="0"/>
              <a:t>PluginActivity2</a:t>
            </a:r>
            <a:r>
              <a:rPr lang="zh-CN" altLang="en-US" dirty="0"/>
              <a:t>寻找一个代理，一步步继续下去。</a:t>
            </a:r>
          </a:p>
        </p:txBody>
      </p:sp>
    </p:spTree>
    <p:extLst>
      <p:ext uri="{BB962C8B-B14F-4D97-AF65-F5344CB8AC3E}">
        <p14:creationId xmlns:p14="http://schemas.microsoft.com/office/powerpoint/2010/main" val="2697108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5" name="圆角矩形 4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76211" y="1131479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关键代码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524597" y="1813781"/>
            <a:ext cx="7109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这里给出一些有意思的关键代码：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第二步的，</a:t>
            </a:r>
            <a:r>
              <a:rPr lang="en-US" altLang="zh-CN" dirty="0" err="1"/>
              <a:t>Neptune#init</a:t>
            </a:r>
            <a:r>
              <a:rPr lang="zh-CN" altLang="en-US" dirty="0"/>
              <a:t>，</a:t>
            </a:r>
            <a:r>
              <a:rPr lang="en-US" altLang="zh-CN" dirty="0"/>
              <a:t>hook </a:t>
            </a:r>
            <a:r>
              <a:rPr lang="en-US" altLang="zh-CN" dirty="0" err="1"/>
              <a:t>ActivityThread</a:t>
            </a:r>
            <a:r>
              <a:rPr lang="zh-CN" altLang="en-US" dirty="0"/>
              <a:t>的</a:t>
            </a:r>
            <a:r>
              <a:rPr lang="en-US" altLang="zh-CN" dirty="0" err="1"/>
              <a:t>mInstrument</a:t>
            </a:r>
            <a:r>
              <a:rPr lang="zh-CN" altLang="en-US" dirty="0"/>
              <a:t>变量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22" y="2603845"/>
            <a:ext cx="7686500" cy="141156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8560" y="4313583"/>
            <a:ext cx="783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 err="1"/>
              <a:t>NeptuneInstrument</a:t>
            </a:r>
            <a:r>
              <a:rPr lang="zh-CN" altLang="en-US" dirty="0"/>
              <a:t>继承</a:t>
            </a:r>
            <a:r>
              <a:rPr lang="en-US" altLang="zh-CN" dirty="0"/>
              <a:t>Instrument</a:t>
            </a:r>
            <a:r>
              <a:rPr lang="zh-CN" altLang="en-US" dirty="0"/>
              <a:t>，且重写</a:t>
            </a:r>
            <a:r>
              <a:rPr lang="en-US" altLang="zh-CN" dirty="0" err="1"/>
              <a:t>execStartActivity</a:t>
            </a:r>
            <a:r>
              <a:rPr lang="en-US" altLang="zh-CN" dirty="0"/>
              <a:t>()</a:t>
            </a:r>
            <a:r>
              <a:rPr lang="zh-CN" altLang="en-US" dirty="0"/>
              <a:t>， </a:t>
            </a:r>
            <a:r>
              <a:rPr lang="en-US" altLang="zh-CN" dirty="0" err="1"/>
              <a:t>newActivity</a:t>
            </a:r>
            <a:r>
              <a:rPr lang="en-US" altLang="zh-CN" dirty="0"/>
              <a:t>()</a:t>
            </a:r>
            <a:r>
              <a:rPr lang="zh-CN" altLang="en-US" dirty="0"/>
              <a:t>等函数</a:t>
            </a:r>
          </a:p>
        </p:txBody>
      </p:sp>
    </p:spTree>
    <p:extLst>
      <p:ext uri="{BB962C8B-B14F-4D97-AF65-F5344CB8AC3E}">
        <p14:creationId xmlns:p14="http://schemas.microsoft.com/office/powerpoint/2010/main" val="2431005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5" name="圆角矩形 4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76211" y="1131479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关键代码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524596" y="1704110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. 第三步，插件的</a:t>
            </a:r>
            <a:r>
              <a:rPr lang="en-US" altLang="zh-CN" dirty="0" err="1"/>
              <a:t>ClassLoader</a:t>
            </a:r>
            <a:r>
              <a:rPr lang="zh-CN" altLang="en-US" dirty="0"/>
              <a:t>的创建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27" y="2073442"/>
            <a:ext cx="7130152" cy="365972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74501" y="5733166"/>
            <a:ext cx="744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ClassLoader</a:t>
            </a:r>
            <a:r>
              <a:rPr lang="zh-CN" altLang="en-US" dirty="0"/>
              <a:t>传递参数，包括</a:t>
            </a:r>
            <a:r>
              <a:rPr lang="en-US" altLang="zh-CN" dirty="0" err="1"/>
              <a:t>apk</a:t>
            </a:r>
            <a:r>
              <a:rPr lang="zh-CN" altLang="en-US" dirty="0"/>
              <a:t>路径，</a:t>
            </a:r>
            <a:r>
              <a:rPr lang="en-US" altLang="zh-CN" dirty="0" err="1"/>
              <a:t>dex</a:t>
            </a:r>
            <a:r>
              <a:rPr lang="zh-CN" altLang="en-US" dirty="0"/>
              <a:t>解压路径，</a:t>
            </a:r>
            <a:r>
              <a:rPr lang="en-US" altLang="zh-CN" dirty="0"/>
              <a:t>so</a:t>
            </a:r>
            <a:r>
              <a:rPr lang="zh-CN" altLang="en-US" dirty="0"/>
              <a:t>库路径。例如：</a:t>
            </a:r>
          </a:p>
        </p:txBody>
      </p:sp>
      <p:sp>
        <p:nvSpPr>
          <p:cNvPr id="10" name="矩形 9"/>
          <p:cNvSpPr/>
          <p:nvPr/>
        </p:nvSpPr>
        <p:spPr>
          <a:xfrm>
            <a:off x="344098" y="6102498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900" dirty="0"/>
              <a:t>/data/user/0/com.iqiyi.host.sample/app_pluginapp/com.iqiyi.plugin.sample.1.2.apk</a:t>
            </a:r>
          </a:p>
          <a:p>
            <a:r>
              <a:rPr lang="zh-CN" altLang="en-US" sz="900" dirty="0"/>
              <a:t>/data/user/0/com.iqiyi.host.sample/app_pluginapp/com.iqiyi.plugin.sample</a:t>
            </a:r>
          </a:p>
          <a:p>
            <a:r>
              <a:rPr lang="zh-CN" altLang="en-US" sz="900" dirty="0"/>
              <a:t>/data/user/0/com.iqiyi.host.sample/app_pluginapp/com.iqiyi.plugin.sample/lib</a:t>
            </a:r>
          </a:p>
        </p:txBody>
      </p:sp>
    </p:spTree>
    <p:extLst>
      <p:ext uri="{BB962C8B-B14F-4D97-AF65-F5344CB8AC3E}">
        <p14:creationId xmlns:p14="http://schemas.microsoft.com/office/powerpoint/2010/main" val="2132899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5" name="圆角矩形 4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76211" y="1131479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关键代码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524596" y="1813781"/>
            <a:ext cx="6780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第五步，</a:t>
            </a:r>
            <a:r>
              <a:rPr lang="en-US" altLang="zh-CN" dirty="0"/>
              <a:t>Activity</a:t>
            </a:r>
            <a:r>
              <a:rPr lang="zh-CN" altLang="en-US" dirty="0"/>
              <a:t>偷梁换柱。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31" y="2481676"/>
            <a:ext cx="8307303" cy="280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01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5" name="圆角矩形 4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176211" y="1131479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关键代码</a:t>
            </a:r>
          </a:p>
        </p:txBody>
      </p:sp>
      <p:sp>
        <p:nvSpPr>
          <p:cNvPr id="4" name="矩形 3"/>
          <p:cNvSpPr/>
          <p:nvPr/>
        </p:nvSpPr>
        <p:spPr>
          <a:xfrm>
            <a:off x="524596" y="1813781"/>
            <a:ext cx="8082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第七步，</a:t>
            </a:r>
            <a:r>
              <a:rPr lang="en-US" altLang="zh-CN" dirty="0"/>
              <a:t> </a:t>
            </a:r>
            <a:r>
              <a:rPr lang="en-US" altLang="zh-CN" dirty="0" err="1"/>
              <a:t>NeptuneInstrument#newActivity</a:t>
            </a:r>
            <a:r>
              <a:rPr lang="zh-CN" altLang="en-US" dirty="0"/>
              <a:t>再次偷梁换柱，实例化插件</a:t>
            </a:r>
            <a:r>
              <a:rPr lang="en-US" altLang="zh-CN" dirty="0"/>
              <a:t>activity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20" y="2402453"/>
            <a:ext cx="8436045" cy="42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8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5" name="圆角矩形 4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5617" y="1828800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插件</a:t>
            </a:r>
            <a:r>
              <a:rPr lang="en-US" altLang="zh-CN" dirty="0">
                <a:solidFill>
                  <a:srgbClr val="FF0000"/>
                </a:solidFill>
              </a:rPr>
              <a:t>activity</a:t>
            </a:r>
            <a:r>
              <a:rPr lang="zh-CN" altLang="en-US" dirty="0">
                <a:solidFill>
                  <a:srgbClr val="FF0000"/>
                </a:solidFill>
              </a:rPr>
              <a:t>，能否访问宿主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zh-CN" altLang="en-US" dirty="0">
                <a:solidFill>
                  <a:srgbClr val="FF0000"/>
                </a:solidFill>
              </a:rPr>
              <a:t>资源或其他插件资源？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4947" y="2247825"/>
            <a:ext cx="780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可以。</a:t>
            </a:r>
            <a:r>
              <a:rPr lang="en-US" altLang="zh-CN" dirty="0" err="1"/>
              <a:t>AssetManager</a:t>
            </a:r>
            <a:r>
              <a:rPr lang="zh-CN" altLang="en-US" dirty="0"/>
              <a:t>可以记录多个资源路径。只需调用</a:t>
            </a:r>
            <a:r>
              <a:rPr lang="en-US" altLang="zh-CN" dirty="0" err="1"/>
              <a:t>addAssetPath</a:t>
            </a:r>
            <a:r>
              <a:rPr lang="zh-CN" altLang="en-US" dirty="0"/>
              <a:t>即可。不过这是</a:t>
            </a:r>
            <a:r>
              <a:rPr lang="en-US" altLang="zh-CN" dirty="0"/>
              <a:t>private</a:t>
            </a:r>
            <a:r>
              <a:rPr lang="zh-CN" altLang="en-US" dirty="0"/>
              <a:t>函数，需要反射调用。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47" y="2943849"/>
            <a:ext cx="6143625" cy="108585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2000583" y="1109512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24947" y="4532244"/>
            <a:ext cx="7235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 err="1"/>
              <a:t>ps</a:t>
            </a:r>
            <a:r>
              <a:rPr lang="en-US" altLang="zh-CN" sz="1600" i="1" dirty="0"/>
              <a:t>: </a:t>
            </a:r>
            <a:r>
              <a:rPr lang="zh-CN" altLang="en-US" sz="1600" i="1" dirty="0"/>
              <a:t>传递的路径，是</a:t>
            </a:r>
            <a:r>
              <a:rPr lang="en-US" altLang="zh-CN" sz="1600" i="1" dirty="0" err="1"/>
              <a:t>apk</a:t>
            </a:r>
            <a:r>
              <a:rPr lang="zh-CN" altLang="en-US" sz="1600" i="1" dirty="0"/>
              <a:t>的绝对路径，</a:t>
            </a:r>
            <a:r>
              <a:rPr lang="en-US" altLang="zh-CN" sz="1600" i="1" dirty="0" err="1"/>
              <a:t>AssetManager</a:t>
            </a:r>
            <a:r>
              <a:rPr lang="zh-CN" altLang="en-US" sz="1600" i="1" dirty="0"/>
              <a:t>会自动解析内部的</a:t>
            </a:r>
            <a:r>
              <a:rPr lang="en-US" altLang="zh-CN" sz="1600" i="1" dirty="0" err="1"/>
              <a:t>resources.asrc</a:t>
            </a:r>
            <a:r>
              <a:rPr lang="zh-CN" altLang="en-US" sz="1600" i="1" dirty="0"/>
              <a:t>以及资源文件，维护资源</a:t>
            </a:r>
            <a:r>
              <a:rPr lang="en-US" altLang="zh-CN" sz="1600" i="1" dirty="0"/>
              <a:t>ID</a:t>
            </a:r>
            <a:r>
              <a:rPr lang="zh-CN" altLang="en-US" sz="1600" i="1" dirty="0"/>
              <a:t>与资源名称的对应关系。</a:t>
            </a:r>
          </a:p>
        </p:txBody>
      </p:sp>
    </p:spTree>
    <p:extLst>
      <p:ext uri="{BB962C8B-B14F-4D97-AF65-F5344CB8AC3E}">
        <p14:creationId xmlns:p14="http://schemas.microsoft.com/office/powerpoint/2010/main" val="1903691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5" name="圆角矩形 4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000583" y="1109512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小问题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8560" y="1779105"/>
            <a:ext cx="7394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当然，如果资源要共享，则编译插件</a:t>
            </a:r>
            <a:r>
              <a:rPr lang="en-US" altLang="zh-CN" dirty="0" err="1"/>
              <a:t>apk</a:t>
            </a:r>
            <a:r>
              <a:rPr lang="zh-CN" altLang="en-US" dirty="0"/>
              <a:t>期间，需要依赖宿主</a:t>
            </a:r>
            <a:r>
              <a:rPr lang="en-US" altLang="zh-CN" dirty="0"/>
              <a:t>/</a:t>
            </a:r>
            <a:r>
              <a:rPr lang="zh-CN" altLang="en-US" dirty="0"/>
              <a:t>其他插件的</a:t>
            </a:r>
            <a:r>
              <a:rPr lang="en-US" altLang="zh-CN" dirty="0" err="1"/>
              <a:t>aar</a:t>
            </a:r>
            <a:r>
              <a:rPr lang="zh-CN" altLang="en-US" dirty="0"/>
              <a:t>，但可以不打包到插件</a:t>
            </a:r>
            <a:r>
              <a:rPr lang="en-US" altLang="zh-CN" dirty="0" err="1"/>
              <a:t>apk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此外，插件共享，会引入资源冲突，原因在于不同</a:t>
            </a:r>
            <a:r>
              <a:rPr lang="en-US" altLang="zh-CN" dirty="0" err="1"/>
              <a:t>apk</a:t>
            </a:r>
            <a:r>
              <a:rPr lang="zh-CN" altLang="en-US" dirty="0"/>
              <a:t>的资源</a:t>
            </a:r>
            <a:r>
              <a:rPr lang="en-US" altLang="zh-CN" dirty="0"/>
              <a:t>id</a:t>
            </a:r>
            <a:r>
              <a:rPr lang="zh-CN" altLang="en-US" dirty="0"/>
              <a:t>可能相同。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00B050"/>
                </a:solidFill>
              </a:rPr>
              <a:t>解决办法：</a:t>
            </a:r>
            <a:endParaRPr lang="en-US" altLang="zh-CN" b="1" dirty="0">
              <a:solidFill>
                <a:srgbClr val="00B050"/>
              </a:solidFill>
            </a:endParaRPr>
          </a:p>
          <a:p>
            <a:r>
              <a:rPr lang="zh-CN" altLang="en-US" dirty="0"/>
              <a:t>资源</a:t>
            </a:r>
            <a:r>
              <a:rPr lang="en-US" altLang="zh-CN" dirty="0"/>
              <a:t>id</a:t>
            </a:r>
            <a:r>
              <a:rPr lang="zh-CN" altLang="en-US" dirty="0"/>
              <a:t>是由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16</a:t>
            </a:r>
            <a:r>
              <a:rPr lang="zh-CN" altLang="en-US" dirty="0"/>
              <a:t>进制数表示，表示为</a:t>
            </a:r>
            <a:r>
              <a:rPr lang="en-US" altLang="zh-CN" dirty="0"/>
              <a:t>0xPPTTNNNN</a:t>
            </a:r>
            <a:r>
              <a:rPr lang="zh-CN" altLang="en-US" dirty="0"/>
              <a:t>。</a:t>
            </a:r>
            <a:r>
              <a:rPr lang="en-US" altLang="zh-CN" dirty="0"/>
              <a:t>PP</a:t>
            </a:r>
            <a:r>
              <a:rPr lang="zh-CN" altLang="en-US" dirty="0"/>
              <a:t>段用来区分包空间，默认只区分了应用资源和系统资源，</a:t>
            </a:r>
            <a:r>
              <a:rPr lang="en-US" altLang="zh-CN" dirty="0"/>
              <a:t>TT</a:t>
            </a:r>
            <a:r>
              <a:rPr lang="zh-CN" altLang="en-US" dirty="0"/>
              <a:t>段为资源类型，</a:t>
            </a:r>
            <a:r>
              <a:rPr lang="en-US" altLang="zh-CN" dirty="0"/>
              <a:t>NNNN</a:t>
            </a:r>
            <a:r>
              <a:rPr lang="zh-CN" altLang="en-US" dirty="0"/>
              <a:t>段在同一个</a:t>
            </a:r>
            <a:r>
              <a:rPr lang="en-US" altLang="zh-CN" dirty="0"/>
              <a:t>APK</a:t>
            </a:r>
            <a:r>
              <a:rPr lang="zh-CN" altLang="en-US" dirty="0"/>
              <a:t>中从</a:t>
            </a:r>
            <a:r>
              <a:rPr lang="en-US" altLang="zh-CN" dirty="0"/>
              <a:t>0000</a:t>
            </a:r>
            <a:r>
              <a:rPr lang="zh-CN" altLang="en-US" dirty="0"/>
              <a:t>递增。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37759"/>
              </p:ext>
            </p:extLst>
          </p:nvPr>
        </p:nvGraphicFramePr>
        <p:xfrm>
          <a:off x="828261" y="4422769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738681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462022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361974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8265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</a:t>
                      </a:r>
                      <a:r>
                        <a:rPr lang="zh-CN" altLang="en-US" dirty="0"/>
                        <a:t>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TT</a:t>
                      </a:r>
                      <a:r>
                        <a:rPr lang="zh-CN" altLang="en-US" dirty="0"/>
                        <a:t>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NNNN</a:t>
                      </a:r>
                      <a:r>
                        <a:rPr lang="zh-CN" altLang="en-US" dirty="0"/>
                        <a:t>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84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应用资源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0x7f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307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系统资源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0x01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3994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45435" y="5631025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所以方案是，编译期间，配置资源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ID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的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PP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段，对于不同的插件使用不同的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PP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段，从而区分不同插件的资源。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922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5" name="圆角矩形 4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</a:t>
            </a:r>
            <a:r>
              <a:rPr lang="zh-CN" altLang="en-US" dirty="0"/>
              <a:t>运行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15617" y="1828800"/>
            <a:ext cx="580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插件</a:t>
            </a:r>
            <a:r>
              <a:rPr lang="en-US" altLang="zh-CN" dirty="0">
                <a:solidFill>
                  <a:srgbClr val="FF0000"/>
                </a:solidFill>
              </a:rPr>
              <a:t>activity</a:t>
            </a:r>
            <a:r>
              <a:rPr lang="zh-CN" altLang="en-US" dirty="0">
                <a:solidFill>
                  <a:srgbClr val="FF0000"/>
                </a:solidFill>
              </a:rPr>
              <a:t>，能否访问宿主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zh-CN" altLang="en-US" dirty="0">
                <a:solidFill>
                  <a:srgbClr val="FF0000"/>
                </a:solidFill>
              </a:rPr>
              <a:t>或其他插件</a:t>
            </a:r>
            <a:r>
              <a:rPr lang="en-US" altLang="zh-CN" dirty="0" err="1">
                <a:solidFill>
                  <a:srgbClr val="FF0000"/>
                </a:solidFill>
              </a:rPr>
              <a:t>apk</a:t>
            </a:r>
            <a:r>
              <a:rPr lang="zh-CN" altLang="en-US" dirty="0">
                <a:solidFill>
                  <a:srgbClr val="FF0000"/>
                </a:solidFill>
              </a:rPr>
              <a:t>的代码？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24947" y="2247825"/>
            <a:ext cx="780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可以。如果当前插件需要依赖其他插件，可以实例化对应的</a:t>
            </a:r>
            <a:r>
              <a:rPr lang="en-US" altLang="zh-CN" dirty="0" err="1"/>
              <a:t>ClassLoader</a:t>
            </a:r>
            <a:r>
              <a:rPr lang="zh-CN" altLang="en-US" dirty="0"/>
              <a:t>，然后在</a:t>
            </a:r>
            <a:r>
              <a:rPr lang="en-US" altLang="zh-CN" dirty="0" err="1"/>
              <a:t>findClass</a:t>
            </a:r>
            <a:r>
              <a:rPr lang="zh-CN" altLang="en-US" dirty="0"/>
              <a:t>时，遍历所有的</a:t>
            </a:r>
            <a:r>
              <a:rPr lang="en-US" altLang="zh-CN" dirty="0" err="1"/>
              <a:t>ClassLoader</a:t>
            </a:r>
            <a:r>
              <a:rPr lang="zh-CN" altLang="en-US" dirty="0"/>
              <a:t>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000583" y="1109512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小问题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0" y="2943849"/>
            <a:ext cx="5884852" cy="38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50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zh-CN" altLang="en-US" dirty="0"/>
              <a:t>运行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344098" y="1952896"/>
            <a:ext cx="84681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的启动有两种方式</a:t>
            </a:r>
            <a:r>
              <a:rPr lang="en-US" altLang="zh-CN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bindService</a:t>
            </a:r>
            <a:r>
              <a:rPr lang="zh-CN" altLang="en-US" dirty="0">
                <a:solidFill>
                  <a:srgbClr val="2429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非常类似：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会执行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ContextImpl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ContextImpl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跨进程通信，调用到系统服务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startService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进程校验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的权限和合法性，通过校验之后会通过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ApplicationThread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再次回调到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ActivityThread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实现）发送消息驱动，调用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ActivityThread#handleCreateService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实例，回调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Service#onCreate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6164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591" y="1073426"/>
            <a:ext cx="7752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基线</a:t>
            </a:r>
            <a:r>
              <a:rPr lang="en-US" altLang="zh-CN" b="1" dirty="0"/>
              <a:t>app</a:t>
            </a:r>
            <a:r>
              <a:rPr lang="zh-CN" altLang="en-US" b="1" dirty="0"/>
              <a:t>对插件的管理：</a:t>
            </a:r>
            <a:r>
              <a:rPr lang="zh-CN" altLang="en-US" dirty="0"/>
              <a:t>启动请求插件列表，插件有版本号，发现有新版本或从未下载过，则下载。</a:t>
            </a:r>
            <a:endParaRPr lang="en-US" altLang="zh-CN" dirty="0"/>
          </a:p>
          <a:p>
            <a:r>
              <a:rPr lang="en-US" altLang="zh-CN" dirty="0"/>
              <a:t>url: </a:t>
            </a:r>
            <a:r>
              <a:rPr lang="en-US" altLang="zh-CN" dirty="0">
                <a:hlinkClick r:id="rId2"/>
              </a:rPr>
              <a:t>https://iface2.iqiyi.com/fusion/3.0/plugin</a:t>
            </a:r>
            <a:r>
              <a:rPr lang="en-US" altLang="zh-CN" dirty="0"/>
              <a:t>?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1" y="2112090"/>
            <a:ext cx="8160027" cy="4507164"/>
          </a:xfrm>
          <a:prstGeom prst="rect">
            <a:avLst/>
          </a:prstGeom>
        </p:spPr>
      </p:pic>
      <p:sp>
        <p:nvSpPr>
          <p:cNvPr id="6" name="TextShape 1"/>
          <p:cNvSpPr txBox="1"/>
          <p:nvPr/>
        </p:nvSpPr>
        <p:spPr>
          <a:xfrm>
            <a:off x="628560" y="365040"/>
            <a:ext cx="7886520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前言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32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44098" y="1131480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</a:t>
            </a:r>
            <a:r>
              <a:rPr lang="zh-CN" altLang="en-US" dirty="0"/>
              <a:t>运行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5" name="圆角矩形 4"/>
          <p:cNvSpPr/>
          <p:nvPr/>
        </p:nvSpPr>
        <p:spPr>
          <a:xfrm>
            <a:off x="2073507" y="1143974"/>
            <a:ext cx="1474763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完整方案</a:t>
            </a:r>
          </a:p>
        </p:txBody>
      </p:sp>
      <p:sp>
        <p:nvSpPr>
          <p:cNvPr id="2" name="矩形 1"/>
          <p:cNvSpPr/>
          <p:nvPr/>
        </p:nvSpPr>
        <p:spPr>
          <a:xfrm>
            <a:off x="735494" y="1708921"/>
            <a:ext cx="76928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PluginManager#launchPlugin</a:t>
            </a:r>
            <a:r>
              <a:rPr lang="en-US" altLang="zh-CN" dirty="0"/>
              <a:t>(intent)</a:t>
            </a:r>
            <a:r>
              <a:rPr lang="zh-CN" altLang="en-US" dirty="0"/>
              <a:t>，将</a:t>
            </a:r>
            <a:r>
              <a:rPr lang="en-US" altLang="zh-CN" dirty="0"/>
              <a:t>intent</a:t>
            </a:r>
            <a:r>
              <a:rPr lang="zh-CN" altLang="en-US" dirty="0"/>
              <a:t>的</a:t>
            </a:r>
            <a:r>
              <a:rPr lang="en-US" altLang="zh-CN" dirty="0" err="1"/>
              <a:t>targetService</a:t>
            </a:r>
            <a:r>
              <a:rPr lang="zh-CN" altLang="en-US" dirty="0"/>
              <a:t>，替换为代理</a:t>
            </a:r>
            <a:r>
              <a:rPr lang="en-US" altLang="zh-CN" dirty="0"/>
              <a:t>service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 err="1"/>
              <a:t>context.startService</a:t>
            </a:r>
            <a:r>
              <a:rPr lang="en-US" altLang="zh-CN" dirty="0"/>
              <a:t>()</a:t>
            </a:r>
            <a:r>
              <a:rPr lang="zh-CN" altLang="en-US" dirty="0"/>
              <a:t>，跨进程调起</a:t>
            </a:r>
            <a:r>
              <a:rPr lang="en-US" altLang="zh-CN" dirty="0"/>
              <a:t>AMS</a:t>
            </a:r>
            <a:r>
              <a:rPr lang="zh-CN" altLang="en-US" dirty="0"/>
              <a:t>，鉴权，回调</a:t>
            </a:r>
            <a:r>
              <a:rPr lang="en-US" altLang="zh-CN" dirty="0" err="1"/>
              <a:t>ActivityThread</a:t>
            </a:r>
            <a:r>
              <a:rPr lang="zh-CN" altLang="en-US" dirty="0"/>
              <a:t>，创建代理</a:t>
            </a:r>
            <a:r>
              <a:rPr lang="en-US" altLang="zh-CN" dirty="0"/>
              <a:t>Service</a:t>
            </a:r>
            <a:r>
              <a:rPr lang="zh-CN" altLang="en-US" dirty="0"/>
              <a:t>对象。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代理</a:t>
            </a:r>
            <a:r>
              <a:rPr lang="en-US" altLang="zh-CN" dirty="0"/>
              <a:t>Service</a:t>
            </a:r>
            <a:r>
              <a:rPr lang="zh-CN" altLang="en-US" dirty="0"/>
              <a:t>在onStartCommand/onBind中解析targetService。反射创建targetService对象，并调用attach方法将代理的token传给</a:t>
            </a:r>
            <a:r>
              <a:rPr lang="en-US" altLang="zh-CN" dirty="0"/>
              <a:t>target</a:t>
            </a:r>
            <a:r>
              <a:rPr lang="zh-CN" altLang="en-US" dirty="0"/>
              <a:t>Service。</a:t>
            </a:r>
          </a:p>
          <a:p>
            <a:pPr marL="342900" indent="-342900">
              <a:buAutoNum type="arabicPeriod"/>
            </a:pPr>
            <a:r>
              <a:rPr lang="zh-CN" altLang="en-US" dirty="0"/>
              <a:t>代理</a:t>
            </a:r>
            <a:r>
              <a:rPr lang="en-US" altLang="zh-CN" dirty="0"/>
              <a:t>Service</a:t>
            </a:r>
            <a:r>
              <a:rPr lang="zh-CN" altLang="en-US" dirty="0"/>
              <a:t>在各种生命周期的回调，间接调起</a:t>
            </a:r>
            <a:r>
              <a:rPr lang="en-US" altLang="zh-CN" dirty="0" err="1"/>
              <a:t>targetService</a:t>
            </a:r>
            <a:r>
              <a:rPr lang="zh-CN" altLang="en-US" dirty="0"/>
              <a:t>的回调。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11" y="4017245"/>
            <a:ext cx="6235608" cy="283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01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344098" y="1131480"/>
            <a:ext cx="2886119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BroadCastReceiver</a:t>
            </a:r>
            <a:r>
              <a:rPr lang="zh-CN" altLang="en-US" dirty="0"/>
              <a:t>运行</a:t>
            </a:r>
          </a:p>
        </p:txBody>
      </p:sp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3" name="矩形 2"/>
          <p:cNvSpPr/>
          <p:nvPr/>
        </p:nvSpPr>
        <p:spPr>
          <a:xfrm>
            <a:off x="745434" y="2390652"/>
            <a:ext cx="79413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BroadcastRecevier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分为静态广播和动态广播两种。静态广播是声明在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AndroidManifest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之中的，在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apk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安装到设备上之后，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PMS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自动注册到系统中的；而动态广播是我们在代码中显式调用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Context#registerReceiver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()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注册的。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插件的静态广播是没有声明在宿主的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AndroidManifest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中，系统自然无法为其注册。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解决思路：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加载插件时，解析插件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AndroidManifest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中的静态广播，转换为动态广播进行注册。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158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819461" y="1641588"/>
            <a:ext cx="6947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前文还提到了，让插件可以在独立进程中运行。</a:t>
            </a:r>
            <a:endParaRPr lang="en-US" altLang="zh-CN" dirty="0"/>
          </a:p>
          <a:p>
            <a:r>
              <a:rPr lang="zh-CN" altLang="en-US" dirty="0"/>
              <a:t>实现方案如下：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Manifest</a:t>
            </a:r>
            <a:r>
              <a:rPr lang="zh-CN" altLang="en-US" dirty="0"/>
              <a:t>中，设置代理</a:t>
            </a:r>
            <a:r>
              <a:rPr lang="en-US" altLang="zh-CN" dirty="0"/>
              <a:t>activity/service</a:t>
            </a:r>
            <a:r>
              <a:rPr lang="zh-CN" altLang="en-US" dirty="0"/>
              <a:t>在独立进程中运行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58" y="2612065"/>
            <a:ext cx="6531458" cy="118397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59" y="3843186"/>
            <a:ext cx="6531458" cy="10382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44098" y="1131480"/>
            <a:ext cx="1524459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关于多进程</a:t>
            </a:r>
          </a:p>
        </p:txBody>
      </p:sp>
      <p:sp>
        <p:nvSpPr>
          <p:cNvPr id="4" name="矩形 3"/>
          <p:cNvSpPr/>
          <p:nvPr/>
        </p:nvSpPr>
        <p:spPr>
          <a:xfrm>
            <a:off x="933244" y="5513348"/>
            <a:ext cx="6352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</a:rPr>
              <a:t> 6433 u0_a673  10 -10   7% S   226 2265028K 237688K  ta com.qiyi.video:plugin1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 5191 u0_a673  20   0   1% S   295 2488116K 369880K  fg com.qiyi.video</a:t>
            </a:r>
          </a:p>
          <a:p>
            <a:r>
              <a:rPr lang="zh-CN" altLang="en-US" sz="1200" dirty="0">
                <a:solidFill>
                  <a:srgbClr val="0070C0"/>
                </a:solidFill>
              </a:rPr>
              <a:t> 5556 u0_a673  20   0   0% S   120 1977280K  97392K  fg com.qiyi.video:downloader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3243" y="5144016"/>
            <a:ext cx="545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基线</a:t>
            </a:r>
            <a:r>
              <a:rPr lang="en-US" altLang="zh-CN" dirty="0"/>
              <a:t>app</a:t>
            </a:r>
            <a:r>
              <a:rPr lang="zh-CN" altLang="en-US" dirty="0"/>
              <a:t>开启独立进程的模块，有不少，常见的如下：</a:t>
            </a:r>
          </a:p>
        </p:txBody>
      </p:sp>
    </p:spTree>
    <p:extLst>
      <p:ext uri="{BB962C8B-B14F-4D97-AF65-F5344CB8AC3E}">
        <p14:creationId xmlns:p14="http://schemas.microsoft.com/office/powerpoint/2010/main" val="1134844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插件运行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344098" y="1740592"/>
            <a:ext cx="8266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多进程的好处是，增加内存，且隔离业务（</a:t>
            </a:r>
            <a:r>
              <a:rPr lang="en-US" altLang="zh-CN" dirty="0"/>
              <a:t>A</a:t>
            </a:r>
            <a:r>
              <a:rPr lang="zh-CN" altLang="en-US" dirty="0"/>
              <a:t>进程崩溃，不会影响</a:t>
            </a:r>
            <a:r>
              <a:rPr lang="en-US" altLang="zh-CN" dirty="0"/>
              <a:t>B</a:t>
            </a:r>
            <a:r>
              <a:rPr lang="zh-CN" altLang="en-US" dirty="0"/>
              <a:t>进程）。</a:t>
            </a:r>
            <a:endParaRPr lang="en-US" altLang="zh-CN" dirty="0"/>
          </a:p>
          <a:p>
            <a:r>
              <a:rPr lang="zh-CN" altLang="en-US" dirty="0"/>
              <a:t>但多进程，</a:t>
            </a:r>
            <a:r>
              <a:rPr lang="en-US" altLang="zh-CN" dirty="0"/>
              <a:t>Application </a:t>
            </a:r>
            <a:r>
              <a:rPr lang="zh-CN" altLang="en-US" dirty="0"/>
              <a:t>被多次创建，需要在创建时，根据进程名，做不同的处理。</a:t>
            </a:r>
            <a:endParaRPr lang="en-US" altLang="zh-CN" dirty="0"/>
          </a:p>
          <a:p>
            <a:r>
              <a:rPr lang="zh-CN" altLang="en-US" dirty="0"/>
              <a:t>基线</a:t>
            </a:r>
            <a:r>
              <a:rPr lang="en-US" altLang="zh-CN" dirty="0"/>
              <a:t>app</a:t>
            </a:r>
            <a:r>
              <a:rPr lang="zh-CN" altLang="en-US" dirty="0"/>
              <a:t>是这样处理的：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4" y="2663922"/>
            <a:ext cx="6867319" cy="4039599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44098" y="1131480"/>
            <a:ext cx="1524459" cy="46296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关于多进程</a:t>
            </a:r>
          </a:p>
        </p:txBody>
      </p:sp>
    </p:spTree>
    <p:extLst>
      <p:ext uri="{BB962C8B-B14F-4D97-AF65-F5344CB8AC3E}">
        <p14:creationId xmlns:p14="http://schemas.microsoft.com/office/powerpoint/2010/main" val="482977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后话</a:t>
            </a:r>
            <a:endParaRPr dirty="0"/>
          </a:p>
        </p:txBody>
      </p:sp>
      <p:sp>
        <p:nvSpPr>
          <p:cNvPr id="2" name="文本框 1"/>
          <p:cNvSpPr txBox="1"/>
          <p:nvPr/>
        </p:nvSpPr>
        <p:spPr>
          <a:xfrm>
            <a:off x="1063487" y="1381538"/>
            <a:ext cx="6947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基线插件库地址：</a:t>
            </a:r>
            <a:r>
              <a:rPr lang="en-US" altLang="zh-CN" dirty="0">
                <a:hlinkClick r:id="rId2"/>
              </a:rPr>
              <a:t>http://gitlab.qiyi.domain/mobile-android/Neptune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87" y="2972414"/>
            <a:ext cx="6424820" cy="22160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3487" y="2107096"/>
            <a:ext cx="69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各大公司，也有推出插件方案，原理不尽相同</a:t>
            </a:r>
          </a:p>
        </p:txBody>
      </p:sp>
    </p:spTree>
    <p:extLst>
      <p:ext uri="{BB962C8B-B14F-4D97-AF65-F5344CB8AC3E}">
        <p14:creationId xmlns:p14="http://schemas.microsoft.com/office/powerpoint/2010/main" val="1766139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628560" y="365040"/>
            <a:ext cx="7886520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前言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695559" y="4529798"/>
            <a:ext cx="8020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新建</a:t>
            </a:r>
            <a:r>
              <a:rPr lang="en-US" altLang="zh-CN" dirty="0" err="1"/>
              <a:t>DexClassLoader</a:t>
            </a:r>
            <a:r>
              <a:rPr lang="zh-CN" altLang="en-US" dirty="0"/>
              <a:t>对象，专门加载插件</a:t>
            </a:r>
            <a:r>
              <a:rPr lang="en-US" altLang="zh-CN" dirty="0" err="1"/>
              <a:t>dex</a:t>
            </a:r>
            <a:r>
              <a:rPr lang="zh-CN" altLang="en-US" dirty="0"/>
              <a:t>文件的组件类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新建</a:t>
            </a:r>
            <a:r>
              <a:rPr lang="en-US" altLang="zh-CN" dirty="0"/>
              <a:t>Resources</a:t>
            </a:r>
            <a:r>
              <a:rPr lang="zh-CN" altLang="en-US" dirty="0"/>
              <a:t>对象，专门管理插件</a:t>
            </a:r>
            <a:r>
              <a:rPr lang="en-US" altLang="zh-CN" dirty="0" err="1"/>
              <a:t>apk</a:t>
            </a:r>
            <a:r>
              <a:rPr lang="zh-CN" altLang="en-US" dirty="0"/>
              <a:t>的资源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用新建的</a:t>
            </a:r>
            <a:r>
              <a:rPr lang="en-US" altLang="zh-CN" dirty="0" err="1"/>
              <a:t>ClassLoader</a:t>
            </a:r>
            <a:r>
              <a:rPr lang="zh-CN" altLang="en-US" dirty="0"/>
              <a:t>实例化插件的组件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XXActivity</a:t>
            </a:r>
            <a:r>
              <a:rPr lang="en-US" altLang="zh-CN" dirty="0"/>
              <a:t>)</a:t>
            </a:r>
            <a:r>
              <a:rPr lang="zh-CN" altLang="en-US" dirty="0"/>
              <a:t>，用一个在宿主注册的代理</a:t>
            </a:r>
            <a:r>
              <a:rPr lang="en-US" altLang="zh-CN" dirty="0"/>
              <a:t>activity</a:t>
            </a:r>
            <a:r>
              <a:rPr lang="zh-CN" altLang="en-US" dirty="0"/>
              <a:t>，间接管理</a:t>
            </a:r>
            <a:r>
              <a:rPr lang="en-US" altLang="zh-CN" dirty="0" err="1"/>
              <a:t>XXXActivity</a:t>
            </a:r>
            <a:r>
              <a:rPr lang="zh-CN" altLang="en-US" dirty="0"/>
              <a:t>的生命周期。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Android</a:t>
            </a:r>
            <a:r>
              <a:rPr lang="zh-CN" altLang="en-US" dirty="0"/>
              <a:t>多进程功能，让插件和宿主处于不同进程，互不影响。</a:t>
            </a:r>
          </a:p>
        </p:txBody>
      </p:sp>
      <p:sp>
        <p:nvSpPr>
          <p:cNvPr id="7" name="矩形 6"/>
          <p:cNvSpPr/>
          <p:nvPr/>
        </p:nvSpPr>
        <p:spPr>
          <a:xfrm>
            <a:off x="695559" y="1740593"/>
            <a:ext cx="77525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插件中的类和资源在宿主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App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中都不存在，四大组件也没有在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AndroidManifest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中注册，自然也不会被系统安装，只是放置在宿主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App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设备上的一个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apk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包。所以插件框架都需要解决以下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4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个问题：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插件代码的加载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插件资源的加载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插件组件的生命周期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插件和宿主互不影响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95559" y="1232526"/>
            <a:ext cx="1100849" cy="4149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问题点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62558" y="3943396"/>
            <a:ext cx="1100849" cy="41492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</p:spTree>
    <p:extLst>
      <p:ext uri="{BB962C8B-B14F-4D97-AF65-F5344CB8AC3E}">
        <p14:creationId xmlns:p14="http://schemas.microsoft.com/office/powerpoint/2010/main" val="18364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947451" y="1908313"/>
            <a:ext cx="1779105" cy="5267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插件安装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4830416" y="5420138"/>
            <a:ext cx="1779105" cy="5267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插件运行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87725" y="3344517"/>
            <a:ext cx="1779105" cy="52677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宿主调起插件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3796748" y="1341783"/>
            <a:ext cx="39756" cy="505901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183999" y="1378281"/>
            <a:ext cx="156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宿主进程</a:t>
            </a:r>
          </a:p>
        </p:txBody>
      </p:sp>
      <p:sp>
        <p:nvSpPr>
          <p:cNvPr id="13" name="流程图: 决策 12"/>
          <p:cNvSpPr/>
          <p:nvPr/>
        </p:nvSpPr>
        <p:spPr>
          <a:xfrm>
            <a:off x="5019259" y="1888435"/>
            <a:ext cx="1401417" cy="576469"/>
          </a:xfrm>
          <a:prstGeom prst="flowChartDecisi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插件已安装？</a:t>
            </a:r>
          </a:p>
        </p:txBody>
      </p:sp>
      <p:cxnSp>
        <p:nvCxnSpPr>
          <p:cNvPr id="15" name="肘形连接符 14"/>
          <p:cNvCxnSpPr>
            <a:stCxn id="9" idx="3"/>
          </p:cNvCxnSpPr>
          <p:nvPr/>
        </p:nvCxnSpPr>
        <p:spPr>
          <a:xfrm flipV="1">
            <a:off x="2966830" y="2135221"/>
            <a:ext cx="2181640" cy="1472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3" idx="2"/>
          </p:cNvCxnSpPr>
          <p:nvPr/>
        </p:nvCxnSpPr>
        <p:spPr>
          <a:xfrm flipH="1">
            <a:off x="5719967" y="2464904"/>
            <a:ext cx="1" cy="7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30" idx="2"/>
            <a:endCxn id="8" idx="0"/>
          </p:cNvCxnSpPr>
          <p:nvPr/>
        </p:nvCxnSpPr>
        <p:spPr>
          <a:xfrm>
            <a:off x="5719967" y="3963200"/>
            <a:ext cx="2" cy="145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3"/>
            <a:endCxn id="5" idx="1"/>
          </p:cNvCxnSpPr>
          <p:nvPr/>
        </p:nvCxnSpPr>
        <p:spPr>
          <a:xfrm flipV="1">
            <a:off x="6420676" y="2171700"/>
            <a:ext cx="526775" cy="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2"/>
          </p:cNvCxnSpPr>
          <p:nvPr/>
        </p:nvCxnSpPr>
        <p:spPr>
          <a:xfrm rot="5400000">
            <a:off x="6603310" y="1539323"/>
            <a:ext cx="337930" cy="2129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4365763" y="1378281"/>
            <a:ext cx="156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插件进程</a:t>
            </a:r>
          </a:p>
        </p:txBody>
      </p:sp>
      <p:sp>
        <p:nvSpPr>
          <p:cNvPr id="36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整体流程</a:t>
            </a:r>
            <a:endParaRPr dirty="0"/>
          </a:p>
        </p:txBody>
      </p:sp>
      <p:sp>
        <p:nvSpPr>
          <p:cNvPr id="25" name="圆角矩形 24"/>
          <p:cNvSpPr/>
          <p:nvPr/>
        </p:nvSpPr>
        <p:spPr>
          <a:xfrm>
            <a:off x="6947450" y="3316356"/>
            <a:ext cx="1779105" cy="5267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插件</a:t>
            </a:r>
            <a:r>
              <a:rPr lang="en-US" altLang="zh-CN" sz="1600" dirty="0" err="1"/>
              <a:t>ClassLoader</a:t>
            </a:r>
            <a:r>
              <a:rPr lang="zh-CN" altLang="en-US" sz="1600" dirty="0"/>
              <a:t>创建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947450" y="4199245"/>
            <a:ext cx="1779105" cy="52677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插件资源加载</a:t>
            </a:r>
          </a:p>
        </p:txBody>
      </p:sp>
      <p:sp>
        <p:nvSpPr>
          <p:cNvPr id="30" name="流程图: 决策 29"/>
          <p:cNvSpPr/>
          <p:nvPr/>
        </p:nvSpPr>
        <p:spPr>
          <a:xfrm>
            <a:off x="4858989" y="3202913"/>
            <a:ext cx="1721955" cy="760287"/>
          </a:xfrm>
          <a:prstGeom prst="flowChartDecision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插件代码</a:t>
            </a:r>
            <a:r>
              <a:rPr lang="en-US" altLang="zh-CN" sz="1100" dirty="0"/>
              <a:t>/</a:t>
            </a:r>
            <a:r>
              <a:rPr lang="zh-CN" altLang="en-US" sz="1100" dirty="0"/>
              <a:t>资源已加载？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844209" y="2464904"/>
            <a:ext cx="33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6515098" y="1850808"/>
            <a:ext cx="33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32" name="直接箭头连接符 31"/>
          <p:cNvCxnSpPr>
            <a:stCxn id="30" idx="3"/>
            <a:endCxn id="25" idx="1"/>
          </p:cNvCxnSpPr>
          <p:nvPr/>
        </p:nvCxnSpPr>
        <p:spPr>
          <a:xfrm flipV="1">
            <a:off x="6580944" y="3579743"/>
            <a:ext cx="366506" cy="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2"/>
            <a:endCxn id="28" idx="0"/>
          </p:cNvCxnSpPr>
          <p:nvPr/>
        </p:nvCxnSpPr>
        <p:spPr>
          <a:xfrm>
            <a:off x="7837003" y="3843130"/>
            <a:ext cx="0" cy="35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8" idx="1"/>
          </p:cNvCxnSpPr>
          <p:nvPr/>
        </p:nvCxnSpPr>
        <p:spPr>
          <a:xfrm flipH="1">
            <a:off x="5719966" y="4462632"/>
            <a:ext cx="1227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515098" y="3250223"/>
            <a:ext cx="33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5705061" y="4024827"/>
            <a:ext cx="33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345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7564" y="1665744"/>
            <a:ext cx="80506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插件的安装分为内置插件（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asset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目录）和线上插件两部分。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内置插件：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放宿主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apk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打包，约定存放在</a:t>
            </a:r>
            <a:r>
              <a:rPr lang="en-US" altLang="zh-CN" i="1" dirty="0">
                <a:solidFill>
                  <a:srgbClr val="24292E"/>
                </a:solidFill>
                <a:latin typeface="-apple-system"/>
              </a:rPr>
              <a:t>assets/</a:t>
            </a:r>
            <a:r>
              <a:rPr lang="en-US" altLang="zh-CN" i="1" dirty="0" err="1">
                <a:solidFill>
                  <a:srgbClr val="24292E"/>
                </a:solidFill>
                <a:latin typeface="-apple-system"/>
              </a:rPr>
              <a:t>pluginapp</a:t>
            </a:r>
            <a:r>
              <a:rPr lang="en-US" altLang="zh-CN" i="1" dirty="0">
                <a:solidFill>
                  <a:srgbClr val="24292E"/>
                </a:solidFill>
                <a:latin typeface="-apple-system"/>
              </a:rPr>
              <a:t>/&lt;</a:t>
            </a:r>
            <a:r>
              <a:rPr lang="en-US" altLang="zh-CN" i="1" dirty="0" err="1">
                <a:solidFill>
                  <a:srgbClr val="24292E"/>
                </a:solidFill>
                <a:latin typeface="-apple-system"/>
              </a:rPr>
              <a:t>plugin_pkg_name</a:t>
            </a:r>
            <a:r>
              <a:rPr lang="en-US" altLang="zh-CN" i="1" dirty="0">
                <a:solidFill>
                  <a:srgbClr val="24292E"/>
                </a:solidFill>
                <a:latin typeface="-apple-system"/>
              </a:rPr>
              <a:t>&gt;.</a:t>
            </a:r>
            <a:r>
              <a:rPr lang="en-US" altLang="zh-CN" i="1" dirty="0" err="1">
                <a:solidFill>
                  <a:srgbClr val="24292E"/>
                </a:solidFill>
                <a:latin typeface="-apple-system"/>
              </a:rPr>
              <a:t>apk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形式，安装时解压到</a:t>
            </a:r>
            <a:r>
              <a:rPr lang="en-US" altLang="zh-CN" i="1" dirty="0">
                <a:solidFill>
                  <a:srgbClr val="24292E"/>
                </a:solidFill>
                <a:latin typeface="-apple-system"/>
              </a:rPr>
              <a:t>/data/data/&lt;</a:t>
            </a:r>
            <a:r>
              <a:rPr lang="en-US" altLang="zh-CN" i="1" dirty="0" err="1">
                <a:solidFill>
                  <a:srgbClr val="24292E"/>
                </a:solidFill>
                <a:latin typeface="-apple-system"/>
              </a:rPr>
              <a:t>host_pkg_name</a:t>
            </a:r>
            <a:r>
              <a:rPr lang="en-US" altLang="zh-CN" i="1" dirty="0">
                <a:solidFill>
                  <a:srgbClr val="24292E"/>
                </a:solidFill>
                <a:latin typeface="-apple-system"/>
              </a:rPr>
              <a:t>&gt;/</a:t>
            </a:r>
            <a:r>
              <a:rPr lang="en-US" altLang="zh-CN" i="1" dirty="0" err="1">
                <a:solidFill>
                  <a:srgbClr val="24292E"/>
                </a:solidFill>
                <a:latin typeface="-apple-system"/>
              </a:rPr>
              <a:t>app_pluginapp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目录；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线上插件：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宿主在运行期，从后台下载到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sdcard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目录上，安装时解压到</a:t>
            </a:r>
            <a:r>
              <a:rPr lang="en-US" altLang="zh-CN" i="1" dirty="0">
                <a:solidFill>
                  <a:srgbClr val="24292E"/>
                </a:solidFill>
                <a:latin typeface="-apple-system"/>
              </a:rPr>
              <a:t>/data/data/&lt;</a:t>
            </a:r>
            <a:r>
              <a:rPr lang="en-US" altLang="zh-CN" i="1" dirty="0" err="1">
                <a:solidFill>
                  <a:srgbClr val="24292E"/>
                </a:solidFill>
                <a:latin typeface="-apple-system"/>
              </a:rPr>
              <a:t>host_pkg_name</a:t>
            </a:r>
            <a:r>
              <a:rPr lang="en-US" altLang="zh-CN" i="1" dirty="0">
                <a:solidFill>
                  <a:srgbClr val="24292E"/>
                </a:solidFill>
                <a:latin typeface="-apple-system"/>
              </a:rPr>
              <a:t>&gt;/</a:t>
            </a:r>
            <a:r>
              <a:rPr lang="en-US" altLang="zh-CN" i="1" dirty="0" err="1">
                <a:solidFill>
                  <a:srgbClr val="24292E"/>
                </a:solidFill>
                <a:latin typeface="-apple-system"/>
              </a:rPr>
              <a:t>app_pluginapp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目录下；</a:t>
            </a:r>
            <a:endParaRPr lang="zh-CN" alt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插件安装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82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45433" y="2454391"/>
            <a:ext cx="81699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24292E"/>
                </a:solidFill>
                <a:latin typeface="-apple-system"/>
              </a:rPr>
              <a:t>具体安装过程：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拷贝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apk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到内置存储区，重命名为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&lt;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plugin_pkg_name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&gt;.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apk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 解压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apk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so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库到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app_pluginapp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/&lt;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plugin_pkg_name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&gt;/lib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目录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DexOptimizer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解压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apk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中的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dex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并优化</a:t>
            </a:r>
            <a:endParaRPr lang="en-US" altLang="zh-CN" dirty="0">
              <a:solidFill>
                <a:srgbClr val="24292E"/>
              </a:solidFill>
              <a:latin typeface="-apple-system"/>
            </a:endParaRPr>
          </a:p>
          <a:p>
            <a:r>
              <a:rPr lang="en-US" altLang="zh-CN" sz="1600" dirty="0">
                <a:solidFill>
                  <a:srgbClr val="24292E"/>
                </a:solidFill>
                <a:latin typeface="-apple-system"/>
              </a:rPr>
              <a:t>   </a:t>
            </a:r>
            <a:r>
              <a:rPr lang="en-US" altLang="zh-CN" sz="1600" dirty="0">
                <a:solidFill>
                  <a:srgbClr val="0070C0"/>
                </a:solidFill>
                <a:latin typeface="-apple-system"/>
              </a:rPr>
              <a:t>(Android N</a:t>
            </a:r>
            <a:r>
              <a:rPr lang="zh-CN" altLang="en-US" sz="1600" dirty="0">
                <a:solidFill>
                  <a:srgbClr val="0070C0"/>
                </a:solidFill>
                <a:latin typeface="-apple-system"/>
              </a:rPr>
              <a:t>以上版本</a:t>
            </a:r>
            <a:r>
              <a:rPr lang="en-US" altLang="zh-CN" sz="1600" dirty="0">
                <a:solidFill>
                  <a:srgbClr val="0070C0"/>
                </a:solidFill>
                <a:latin typeface="-apple-system"/>
              </a:rPr>
              <a:t>,</a:t>
            </a:r>
            <a:r>
              <a:rPr lang="zh-CN" altLang="en-US" sz="1600" dirty="0">
                <a:solidFill>
                  <a:srgbClr val="0070C0"/>
                </a:solidFill>
                <a:latin typeface="-apple-system"/>
              </a:rPr>
              <a:t>使用</a:t>
            </a:r>
            <a:r>
              <a:rPr lang="en-US" altLang="zh-CN" sz="1600" i="1" dirty="0">
                <a:solidFill>
                  <a:srgbClr val="0070C0"/>
                </a:solidFill>
                <a:latin typeface="-apple-system"/>
              </a:rPr>
              <a:t>dex2oat</a:t>
            </a:r>
            <a:r>
              <a:rPr lang="zh-CN" altLang="en-US" sz="1600" dirty="0">
                <a:solidFill>
                  <a:srgbClr val="0070C0"/>
                </a:solidFill>
                <a:latin typeface="-apple-system"/>
              </a:rPr>
              <a:t>命令优化，目的是加快在</a:t>
            </a:r>
            <a:r>
              <a:rPr lang="en-US" altLang="zh-CN" sz="1600" dirty="0">
                <a:solidFill>
                  <a:srgbClr val="0070C0"/>
                </a:solidFill>
                <a:latin typeface="-apple-system"/>
              </a:rPr>
              <a:t>ART</a:t>
            </a:r>
            <a:r>
              <a:rPr lang="zh-CN" altLang="en-US" sz="1600" dirty="0">
                <a:solidFill>
                  <a:srgbClr val="0070C0"/>
                </a:solidFill>
                <a:latin typeface="-apple-system"/>
              </a:rPr>
              <a:t>虚拟机上的运行</a:t>
            </a:r>
            <a:r>
              <a:rPr lang="en-US" altLang="zh-CN" sz="1600" dirty="0">
                <a:solidFill>
                  <a:srgbClr val="0070C0"/>
                </a:solidFill>
                <a:latin typeface="-apple-system"/>
              </a:rPr>
              <a:t>)</a:t>
            </a:r>
            <a:endParaRPr lang="zh-CN" altLang="en-US" sz="1600" b="0" i="0" dirty="0">
              <a:solidFill>
                <a:srgbClr val="0070C0"/>
              </a:solidFill>
              <a:effectLst/>
              <a:latin typeface="-apple-system"/>
            </a:endParaRPr>
          </a:p>
        </p:txBody>
      </p:sp>
      <p:sp>
        <p:nvSpPr>
          <p:cNvPr id="7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插件安装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19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5677" y="1931363"/>
            <a:ext cx="78817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Java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中的类都是通过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ClassLoader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加载的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,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其子类</a:t>
            </a:r>
            <a:r>
              <a:rPr lang="en-US" altLang="zh-CN" b="1" dirty="0" err="1"/>
              <a:t>DexClassLoader</a:t>
            </a:r>
            <a:r>
              <a:rPr lang="zh-CN" altLang="en-US" dirty="0"/>
              <a:t>，可以加载指定路径的</a:t>
            </a:r>
            <a:r>
              <a:rPr lang="en-US" altLang="zh-CN" dirty="0" err="1"/>
              <a:t>dex</a:t>
            </a:r>
            <a:r>
              <a:rPr lang="zh-CN" altLang="en-US" dirty="0"/>
              <a:t>、</a:t>
            </a:r>
            <a:r>
              <a:rPr lang="en-US" altLang="zh-CN" dirty="0" err="1"/>
              <a:t>apk</a:t>
            </a:r>
            <a:r>
              <a:rPr lang="zh-CN" altLang="en-US" dirty="0"/>
              <a:t>或</a:t>
            </a:r>
            <a:r>
              <a:rPr lang="en-US" altLang="zh-CN" dirty="0"/>
              <a:t>jar</a:t>
            </a:r>
            <a:r>
              <a:rPr lang="zh-CN" altLang="en-US" dirty="0"/>
              <a:t>文件的</a:t>
            </a:r>
            <a:r>
              <a:rPr lang="en-US" altLang="zh-CN" dirty="0"/>
              <a:t>Class</a:t>
            </a:r>
            <a:r>
              <a:rPr lang="zh-CN" altLang="en-US" dirty="0"/>
              <a:t>，它是插件化的技术基础。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具体加载代码，后面详细给出</a:t>
            </a:r>
          </a:p>
        </p:txBody>
      </p:sp>
      <p:sp>
        <p:nvSpPr>
          <p:cNvPr id="5" name="TextShape 1"/>
          <p:cNvSpPr txBox="1"/>
          <p:nvPr/>
        </p:nvSpPr>
        <p:spPr>
          <a:xfrm>
            <a:off x="628560" y="365040"/>
            <a:ext cx="5891510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</a:t>
            </a:r>
            <a:r>
              <a:rPr lang="en-US" altLang="zh-CN" sz="4000" b="1" dirty="0" err="1">
                <a:solidFill>
                  <a:srgbClr val="92D050"/>
                </a:solidFill>
                <a:latin typeface="微软雅黑"/>
                <a:ea typeface="微软雅黑"/>
              </a:rPr>
              <a:t>ClassLoader</a:t>
            </a: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创建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20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8560" y="2117758"/>
            <a:ext cx="78320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Android APP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运行除了类还有资源，对于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Android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来说，资源是通过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AssetManager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Resources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这两个类管理。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App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在运行时查找资源是通过当前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Context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Resource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实例中查找，在</a:t>
            </a:r>
            <a:r>
              <a:rPr lang="en-US" altLang="zh-CN" dirty="0">
                <a:solidFill>
                  <a:srgbClr val="24292E"/>
                </a:solidFill>
                <a:latin typeface="-apple-system"/>
              </a:rPr>
              <a:t>Resource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内部是通过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AssetManager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管理当前的资源，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AssetManager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维护了资源包路径的数组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。插件化的原理，就是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将插件的资源路径添加到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AssetManager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的资源路径数组中，通过反射</a:t>
            </a:r>
            <a:r>
              <a:rPr lang="en-US" altLang="zh-CN" dirty="0" err="1">
                <a:solidFill>
                  <a:srgbClr val="24292E"/>
                </a:solidFill>
                <a:latin typeface="-apple-system"/>
              </a:rPr>
              <a:t>AssetManager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的隐藏方法</a:t>
            </a:r>
            <a:r>
              <a:rPr lang="en-US" altLang="zh-CN" i="1" dirty="0" err="1">
                <a:solidFill>
                  <a:srgbClr val="0070C0"/>
                </a:solidFill>
                <a:latin typeface="-apple-system"/>
              </a:rPr>
              <a:t>addAssetPath</a:t>
            </a:r>
            <a:r>
              <a:rPr lang="zh-CN" altLang="en-US" dirty="0">
                <a:solidFill>
                  <a:srgbClr val="24292E"/>
                </a:solidFill>
                <a:latin typeface="-apple-system"/>
              </a:rPr>
              <a:t>实现插件资源的加载。</a:t>
            </a:r>
            <a:endParaRPr lang="zh-CN" altLang="en-US" dirty="0"/>
          </a:p>
        </p:txBody>
      </p:sp>
      <p:sp>
        <p:nvSpPr>
          <p:cNvPr id="6" name="TextShape 1"/>
          <p:cNvSpPr txBox="1"/>
          <p:nvPr/>
        </p:nvSpPr>
        <p:spPr>
          <a:xfrm>
            <a:off x="628560" y="365040"/>
            <a:ext cx="4201856" cy="6519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 sz="4000" b="1" dirty="0">
                <a:solidFill>
                  <a:srgbClr val="92D050"/>
                </a:solidFill>
                <a:latin typeface="微软雅黑"/>
                <a:ea typeface="微软雅黑"/>
              </a:rPr>
              <a:t>插件资源加载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754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22495</TotalTime>
  <Words>2492</Words>
  <Application>Microsoft Office PowerPoint</Application>
  <PresentationFormat>全屏显示(4:3)</PresentationFormat>
  <Paragraphs>254</Paragraphs>
  <Slides>35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-apple-system</vt:lpstr>
      <vt:lpstr>Arial Unicode MS</vt:lpstr>
      <vt:lpstr>DejaVu Sans</vt:lpstr>
      <vt:lpstr>SFMono-Regular</vt:lpstr>
      <vt:lpstr>StarSymbol</vt:lpstr>
      <vt:lpstr>宋体</vt:lpstr>
      <vt:lpstr>微软雅黑</vt:lpstr>
      <vt:lpstr>Arial</vt:lpstr>
      <vt:lpstr>Calibri</vt:lpstr>
      <vt:lpstr>Times New Roman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陈晓峰</dc:creator>
  <cp:lastModifiedBy>12999</cp:lastModifiedBy>
  <cp:revision>224</cp:revision>
  <dcterms:modified xsi:type="dcterms:W3CDTF">2021-11-08T03:33:50Z</dcterms:modified>
</cp:coreProperties>
</file>