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jpeg" ContentType="image/jpeg"/>
  <Override PartName="/ppt/media/image10.png" ContentType="image/png"/>
  <Override PartName="/ppt/media/image12.png" ContentType="image/png"/>
  <Override PartName="/ppt/media/image9.jpeg" ContentType="image/jpeg"/>
  <Override PartName="/ppt/media/image8.jpeg" ContentType="image/jpeg"/>
  <Override PartName="/ppt/media/image7.jpeg" ContentType="image/jpeg"/>
  <Override PartName="/ppt/media/image2.jpeg" ContentType="image/jpeg"/>
  <Override PartName="/ppt/media/image1.jpeg" ContentType="image/jpeg"/>
  <Override PartName="/ppt/media/image11.png" ContentType="image/png"/>
  <Override PartName="/ppt/media/image3.jpeg" ContentType="image/jpeg"/>
  <Override PartName="/ppt/media/image14.png" ContentType="image/png"/>
  <Override PartName="/ppt/media/image4.jpeg" ContentType="image/jpeg"/>
  <Override PartName="/ppt/media/image5.jpeg" ContentType="image/jpeg"/>
  <Override PartName="/ppt/media/image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0adae">
            <a:alpha val="72000"/>
          </a:srgbClr>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a:t>
            </a:r>
            <a:r>
              <a:rPr b="0" lang="en-IN" sz="4400" spc="-1" strike="noStrike">
                <a:latin typeface="Arial"/>
              </a:rPr>
              <a:t>mat</a:t>
            </a:r>
            <a:endParaRPr b="0" lang="en-IN"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0adae">
            <a:alpha val="72000"/>
          </a:srgbClr>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4840"/>
            <a:ext cx="8228880" cy="858960"/>
          </a:xfrm>
          <a:prstGeom prst="rect">
            <a:avLst/>
          </a:prstGeom>
        </p:spPr>
        <p:txBody>
          <a:bodyPr lIns="0" rIns="0" tIns="0" bIns="0" anchor="ctr">
            <a:spAutoFit/>
          </a:bodyPr>
          <a:p>
            <a:r>
              <a:rPr b="0" lang="en-IN" sz="1800" spc="-1" strike="noStrike">
                <a:latin typeface="Arial"/>
              </a:rPr>
              <a:t>Click to </a:t>
            </a:r>
            <a:r>
              <a:rPr b="0" lang="en-IN" sz="1800" spc="-1" strike="noStrike">
                <a:latin typeface="Arial"/>
              </a:rPr>
              <a:t>edit the </a:t>
            </a:r>
            <a:r>
              <a:rPr b="0" lang="en-IN" sz="1800" spc="-1" strike="noStrike">
                <a:latin typeface="Arial"/>
              </a:rPr>
              <a:t>title text </a:t>
            </a:r>
            <a:r>
              <a:rPr b="0" lang="en-IN" sz="1800" spc="-1" strike="noStrike">
                <a:latin typeface="Arial"/>
              </a:rPr>
              <a:t>format</a:t>
            </a:r>
            <a:endParaRPr b="0" lang="en-IN" sz="1800" spc="-1" strike="noStrike">
              <a:latin typeface="Arial"/>
            </a:endParaRPr>
          </a:p>
        </p:txBody>
      </p:sp>
      <p:sp>
        <p:nvSpPr>
          <p:cNvPr id="39"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0adae">
            <a:alpha val="72000"/>
          </a:srgbClr>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a:t>
            </a:r>
            <a:r>
              <a:rPr b="0" lang="en-IN" sz="4400" spc="-1" strike="noStrike">
                <a:latin typeface="Arial"/>
              </a:rPr>
              <a:t>mat</a:t>
            </a:r>
            <a:endParaRPr b="0" lang="en-IN"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www.medium.com/" TargetMode="External"/><Relationship Id="rId2" Type="http://schemas.openxmlformats.org/officeDocument/2006/relationships/hyperlink" Target="http://www.tutorialpoint.com/" TargetMode="External"/><Relationship Id="rId3" Type="http://schemas.openxmlformats.org/officeDocument/2006/relationships/hyperlink" Target="http://www.scoop.it/t/social-media-monitoring-tools-and-solutions" TargetMode="External"/><Relationship Id="rId4"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80880" y="114480"/>
            <a:ext cx="8530920" cy="968040"/>
          </a:xfrm>
          <a:prstGeom prst="rect">
            <a:avLst/>
          </a:prstGeom>
          <a:noFill/>
          <a:ln>
            <a:noFill/>
          </a:ln>
        </p:spPr>
        <p:style>
          <a:lnRef idx="0"/>
          <a:fillRef idx="0"/>
          <a:effectRef idx="0"/>
          <a:fontRef idx="minor"/>
        </p:style>
        <p:txBody>
          <a:bodyPr lIns="90000" rIns="90000" tIns="45000" bIns="45000" anchor="ctr">
            <a:normAutofit fontScale="28000"/>
          </a:bodyPr>
          <a:p>
            <a:pPr algn="ctr">
              <a:lnSpc>
                <a:spcPct val="100000"/>
              </a:lnSpc>
            </a:pPr>
            <a:r>
              <a:rPr b="0" lang="en-IN" sz="4400" spc="-1" strike="noStrike">
                <a:solidFill>
                  <a:srgbClr val="000000"/>
                </a:solidFill>
                <a:latin typeface="Calibri"/>
                <a:ea typeface="DejaVu Sans"/>
              </a:rPr>
              <a:t>CROPS THAT SHOULD BE GROWN FOR MAXIMUM PROFIT</a:t>
            </a:r>
            <a:endParaRPr b="0" lang="en-IN" sz="4400" spc="-1" strike="noStrike">
              <a:latin typeface="Arial"/>
            </a:endParaRPr>
          </a:p>
        </p:txBody>
      </p:sp>
      <p:sp>
        <p:nvSpPr>
          <p:cNvPr id="115" name="CustomShape 2"/>
          <p:cNvSpPr/>
          <p:nvPr/>
        </p:nvSpPr>
        <p:spPr>
          <a:xfrm>
            <a:off x="457200" y="1200240"/>
            <a:ext cx="8226000" cy="3390840"/>
          </a:xfrm>
          <a:prstGeom prst="rect">
            <a:avLst/>
          </a:prstGeom>
          <a:noFill/>
          <a:ln>
            <a:noFill/>
          </a:ln>
        </p:spPr>
        <p:style>
          <a:lnRef idx="0"/>
          <a:fillRef idx="0"/>
          <a:effectRef idx="0"/>
          <a:fontRef idx="minor"/>
        </p:style>
        <p:txBody>
          <a:bodyPr lIns="90000" rIns="90000" tIns="45000" bIns="45000">
            <a:normAutofit fontScale="45000"/>
          </a:bodyPr>
          <a:p>
            <a:pPr marL="343080" indent="-339480">
              <a:lnSpc>
                <a:spcPct val="100000"/>
              </a:lnSpc>
              <a:spcBef>
                <a:spcPts val="641"/>
              </a:spcBef>
            </a:pPr>
            <a:endParaRPr b="0" lang="en-IN" sz="1800" spc="-1" strike="noStrike">
              <a:latin typeface="Arial"/>
            </a:endParaRPr>
          </a:p>
          <a:p>
            <a:pPr marL="343080" indent="-339480">
              <a:lnSpc>
                <a:spcPct val="100000"/>
              </a:lnSpc>
              <a:spcBef>
                <a:spcPts val="641"/>
              </a:spcBef>
            </a:pPr>
            <a:endParaRPr b="0" lang="en-IN" sz="1800" spc="-1" strike="noStrike">
              <a:latin typeface="Arial"/>
            </a:endParaRPr>
          </a:p>
          <a:p>
            <a:pPr marL="343080" indent="-339480">
              <a:lnSpc>
                <a:spcPct val="100000"/>
              </a:lnSpc>
              <a:spcBef>
                <a:spcPts val="641"/>
              </a:spcBef>
            </a:pPr>
            <a:endParaRPr b="0" lang="en-IN" sz="1800" spc="-1" strike="noStrike">
              <a:latin typeface="Arial"/>
            </a:endParaRPr>
          </a:p>
          <a:p>
            <a:pPr marL="343080" indent="-339480">
              <a:lnSpc>
                <a:spcPct val="100000"/>
              </a:lnSpc>
              <a:spcBef>
                <a:spcPts val="641"/>
              </a:spcBef>
            </a:pPr>
            <a:endParaRPr b="0" lang="en-IN" sz="1800" spc="-1" strike="noStrike">
              <a:latin typeface="Arial"/>
            </a:endParaRPr>
          </a:p>
          <a:p>
            <a:pPr marL="343080" indent="-339480">
              <a:lnSpc>
                <a:spcPct val="100000"/>
              </a:lnSpc>
              <a:spcBef>
                <a:spcPts val="641"/>
              </a:spcBef>
            </a:pPr>
            <a:r>
              <a:rPr b="0" lang="en-IN" sz="3200" spc="-1" strike="noStrike">
                <a:solidFill>
                  <a:srgbClr val="000000"/>
                </a:solidFill>
                <a:latin typeface="Calibri"/>
                <a:ea typeface="DejaVu Sans"/>
              </a:rPr>
              <a:t>By Mantasha Akhtar </a:t>
            </a:r>
            <a:endParaRPr b="0" lang="en-IN" sz="3200" spc="-1" strike="noStrike">
              <a:latin typeface="Arial"/>
            </a:endParaRPr>
          </a:p>
          <a:p>
            <a:pPr marL="343080" indent="-339480">
              <a:lnSpc>
                <a:spcPct val="100000"/>
              </a:lnSpc>
              <a:spcBef>
                <a:spcPts val="641"/>
              </a:spcBef>
            </a:pPr>
            <a:r>
              <a:rPr b="0" lang="en-IN" sz="3200" spc="-1" strike="noStrike">
                <a:solidFill>
                  <a:srgbClr val="000000"/>
                </a:solidFill>
                <a:latin typeface="Calibri"/>
                <a:ea typeface="DejaVu Sans"/>
              </a:rPr>
              <a:t>and Bhanu pratap</a:t>
            </a:r>
            <a:endParaRPr b="0" lang="en-IN" sz="3200" spc="-1" strike="noStrike">
              <a:latin typeface="Arial"/>
            </a:endParaRPr>
          </a:p>
          <a:p>
            <a:pPr marL="343080" indent="-339480">
              <a:lnSpc>
                <a:spcPct val="100000"/>
              </a:lnSpc>
              <a:spcBef>
                <a:spcPts val="641"/>
              </a:spcBef>
            </a:pPr>
            <a:r>
              <a:rPr b="0" lang="en-IN" sz="3200" spc="-1" strike="noStrike">
                <a:solidFill>
                  <a:srgbClr val="000000"/>
                </a:solidFill>
                <a:latin typeface="Calibri"/>
                <a:ea typeface="DejaVu Sans"/>
              </a:rPr>
              <a:t>       </a:t>
            </a:r>
            <a:r>
              <a:rPr b="0" lang="en-IN" sz="3200" spc="-1" strike="noStrike">
                <a:solidFill>
                  <a:srgbClr val="000000"/>
                </a:solidFill>
                <a:latin typeface="Calibri"/>
                <a:ea typeface="DejaVu Sans"/>
              </a:rPr>
              <a:t>Mishra</a:t>
            </a:r>
            <a:endParaRPr b="0" lang="en-IN" sz="3200" spc="-1" strike="noStrike">
              <a:latin typeface="Arial"/>
            </a:endParaRPr>
          </a:p>
          <a:p>
            <a:pPr marL="343080" indent="-339480">
              <a:lnSpc>
                <a:spcPct val="100000"/>
              </a:lnSpc>
              <a:spcBef>
                <a:spcPts val="641"/>
              </a:spcBef>
            </a:pPr>
            <a:endParaRPr b="0" lang="en-IN" sz="3200" spc="-1" strike="noStrike">
              <a:latin typeface="Arial"/>
            </a:endParaRPr>
          </a:p>
          <a:p>
            <a:pPr marL="343080" indent="-339480">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marL="343080" indent="-339480">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PURPOSE</a:t>
            </a:r>
            <a:endParaRPr b="0" lang="en-IN" sz="4400" spc="-1" strike="noStrike">
              <a:latin typeface="Arial"/>
            </a:endParaRPr>
          </a:p>
        </p:txBody>
      </p:sp>
      <p:sp>
        <p:nvSpPr>
          <p:cNvPr id="139" name="CustomShape 2"/>
          <p:cNvSpPr/>
          <p:nvPr/>
        </p:nvSpPr>
        <p:spPr>
          <a:xfrm>
            <a:off x="457200" y="1200240"/>
            <a:ext cx="8226000" cy="3390840"/>
          </a:xfrm>
          <a:prstGeom prst="rect">
            <a:avLst/>
          </a:prstGeom>
          <a:noFill/>
          <a:ln>
            <a:noFill/>
          </a:ln>
        </p:spPr>
        <p:style>
          <a:lnRef idx="0"/>
          <a:fillRef idx="0"/>
          <a:effectRef idx="0"/>
          <a:fontRef idx="minor"/>
        </p:style>
        <p:txBody>
          <a:bodyPr lIns="90000" rIns="90000" tIns="45000" bIns="45000">
            <a:normAutofit fontScale="85000"/>
          </a:bodyPr>
          <a:p>
            <a:pPr marL="343080" indent="-339480">
              <a:lnSpc>
                <a:spcPct val="100000"/>
              </a:lnSpc>
              <a:spcBef>
                <a:spcPts val="479"/>
              </a:spcBef>
              <a:buClr>
                <a:srgbClr val="000000"/>
              </a:buClr>
              <a:buFont typeface="Arial"/>
              <a:buChar char="•"/>
            </a:pPr>
            <a:r>
              <a:rPr b="0" lang="en-IN" sz="2400" spc="-1" strike="noStrike">
                <a:solidFill>
                  <a:srgbClr val="000000"/>
                </a:solidFill>
                <a:latin typeface="Calibri"/>
                <a:ea typeface="DejaVu Sans"/>
              </a:rPr>
              <a:t>The main purpose is to increase farmer income.</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39480">
              <a:lnSpc>
                <a:spcPct val="100000"/>
              </a:lnSpc>
              <a:spcBef>
                <a:spcPts val="479"/>
              </a:spcBef>
              <a:buClr>
                <a:srgbClr val="000000"/>
              </a:buClr>
              <a:buFont typeface="Arial"/>
              <a:buChar char="•"/>
            </a:pPr>
            <a:r>
              <a:rPr b="0" lang="en-IN" sz="2400" spc="-1" strike="noStrike">
                <a:solidFill>
                  <a:srgbClr val="000000"/>
                </a:solidFill>
                <a:latin typeface="Calibri"/>
                <a:ea typeface="DejaVu Sans"/>
              </a:rPr>
              <a:t>To boost  country’s economy.</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39480">
              <a:lnSpc>
                <a:spcPct val="100000"/>
              </a:lnSpc>
              <a:spcBef>
                <a:spcPts val="479"/>
              </a:spcBef>
              <a:buClr>
                <a:srgbClr val="000000"/>
              </a:buClr>
              <a:buFont typeface="Arial"/>
              <a:buChar char="•"/>
            </a:pPr>
            <a:r>
              <a:rPr b="1"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To create more employments .</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39480">
              <a:lnSpc>
                <a:spcPct val="100000"/>
              </a:lnSpc>
              <a:spcBef>
                <a:spcPts val="479"/>
              </a:spcBef>
              <a:buClr>
                <a:srgbClr val="000000"/>
              </a:buClr>
              <a:buFont typeface="Arial"/>
              <a:buChar char="•"/>
            </a:pPr>
            <a:r>
              <a:rPr b="0" lang="en-IN" sz="2400" spc="-1" strike="noStrike">
                <a:solidFill>
                  <a:srgbClr val="000000"/>
                </a:solidFill>
                <a:latin typeface="Calibri"/>
                <a:ea typeface="DejaVu Sans"/>
              </a:rPr>
              <a:t>To improve government policies regarding farmer.</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39480">
              <a:lnSpc>
                <a:spcPct val="100000"/>
              </a:lnSpc>
              <a:spcBef>
                <a:spcPts val="479"/>
              </a:spcBef>
              <a:buClr>
                <a:srgbClr val="000000"/>
              </a:buClr>
              <a:buFont typeface="Arial"/>
              <a:buChar char="•"/>
            </a:pPr>
            <a:r>
              <a:rPr b="0" lang="en-IN" sz="2400" spc="-1" strike="noStrike">
                <a:solidFill>
                  <a:srgbClr val="000000"/>
                </a:solidFill>
                <a:latin typeface="Calibri"/>
                <a:ea typeface="DejaVu Sans"/>
              </a:rPr>
              <a:t>To upgrade farming technology.</a:t>
            </a:r>
            <a:endParaRPr b="0" lang="en-IN" sz="2400" spc="-1" strike="noStrike">
              <a:latin typeface="Arial"/>
            </a:endParaRPr>
          </a:p>
        </p:txBody>
      </p:sp>
      <p:pic>
        <p:nvPicPr>
          <p:cNvPr id="140" name="Picture 3" descr=""/>
          <p:cNvPicPr/>
          <p:nvPr/>
        </p:nvPicPr>
        <p:blipFill>
          <a:blip r:embed="rId1"/>
          <a:stretch/>
        </p:blipFill>
        <p:spPr>
          <a:xfrm>
            <a:off x="5105520" y="1584000"/>
            <a:ext cx="3101400" cy="1908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72000"/>
          </a:blip>
          <a:stretch>
            <a:fillRect/>
          </a:stretch>
        </a:blipFill>
      </p:bgPr>
    </p:bg>
    <p:spTree>
      <p:nvGrpSpPr>
        <p:cNvPr id="1" name=""/>
        <p:cNvGrpSpPr/>
        <p:nvPr/>
      </p:nvGrpSpPr>
      <p:grpSpPr>
        <a:xfrm>
          <a:off x="0" y="0"/>
          <a:ext cx="0" cy="0"/>
          <a:chOff x="0" y="0"/>
          <a:chExt cx="0" cy="0"/>
        </a:xfrm>
      </p:grpSpPr>
      <p:sp>
        <p:nvSpPr>
          <p:cNvPr id="141"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OBJECTIVES </a:t>
            </a:r>
            <a:endParaRPr b="0" lang="en-IN" sz="4400" spc="-1" strike="noStrike">
              <a:latin typeface="Arial"/>
            </a:endParaRPr>
          </a:p>
        </p:txBody>
      </p:sp>
      <p:sp>
        <p:nvSpPr>
          <p:cNvPr id="142" name="CustomShape 2"/>
          <p:cNvSpPr/>
          <p:nvPr/>
        </p:nvSpPr>
        <p:spPr>
          <a:xfrm>
            <a:off x="457200" y="1200240"/>
            <a:ext cx="5940000" cy="3390840"/>
          </a:xfrm>
          <a:prstGeom prst="rect">
            <a:avLst/>
          </a:prstGeom>
          <a:noFill/>
          <a:ln>
            <a:noFill/>
          </a:ln>
        </p:spPr>
        <p:style>
          <a:lnRef idx="0"/>
          <a:fillRef idx="0"/>
          <a:effectRef idx="0"/>
          <a:fontRef idx="minor"/>
        </p:style>
        <p:txBody>
          <a:bodyPr lIns="90000" rIns="90000" tIns="45000" bIns="45000">
            <a:normAutofit fontScale="27000"/>
          </a:bodyPr>
          <a:p>
            <a:pPr marL="343080" indent="-339480" algn="just">
              <a:lnSpc>
                <a:spcPct val="100000"/>
              </a:lnSpc>
              <a:spcBef>
                <a:spcPts val="479"/>
              </a:spcBef>
              <a:buClr>
                <a:srgbClr val="000000"/>
              </a:buClr>
              <a:buFont typeface="Arial"/>
              <a:buChar char="•"/>
            </a:pPr>
            <a:r>
              <a:rPr b="1" lang="en-IN" sz="2400" spc="-1" strike="noStrike">
                <a:solidFill>
                  <a:srgbClr val="000000"/>
                </a:solidFill>
                <a:latin typeface="Calibri"/>
                <a:ea typeface="DejaVu Sans"/>
              </a:rPr>
              <a:t>Increase Farmer’s Income :</a:t>
            </a:r>
            <a:r>
              <a:rPr b="0" lang="en-IN" sz="2400" spc="-1" strike="noStrike">
                <a:solidFill>
                  <a:srgbClr val="000000"/>
                </a:solidFill>
                <a:latin typeface="Calibri"/>
                <a:ea typeface="DejaVu Sans"/>
              </a:rPr>
              <a:t> As this project aims to increase the farmers income and this would be done by providing him the latest trends of the thing whose demand is at the peak in their regional area.</a:t>
            </a:r>
            <a:endParaRPr b="0" lang="en-IN" sz="2400" spc="-1" strike="noStrike">
              <a:latin typeface="Arial"/>
            </a:endParaRPr>
          </a:p>
          <a:p>
            <a:pPr marL="343080" indent="-339480" algn="just">
              <a:lnSpc>
                <a:spcPct val="100000"/>
              </a:lnSpc>
              <a:spcBef>
                <a:spcPts val="479"/>
              </a:spcBef>
              <a:buClr>
                <a:srgbClr val="000000"/>
              </a:buClr>
              <a:buFont typeface="Arial"/>
              <a:buChar char="•"/>
            </a:pPr>
            <a:r>
              <a:rPr b="1" lang="en-IN" sz="2400" spc="-1" strike="noStrike">
                <a:solidFill>
                  <a:srgbClr val="000000"/>
                </a:solidFill>
                <a:latin typeface="Calibri"/>
                <a:ea typeface="DejaVu Sans"/>
              </a:rPr>
              <a:t>Data Scraping :</a:t>
            </a:r>
            <a:r>
              <a:rPr b="0" lang="en-IN" sz="2400" spc="-1" strike="noStrike">
                <a:solidFill>
                  <a:srgbClr val="000000"/>
                </a:solidFill>
                <a:latin typeface="Calibri"/>
                <a:ea typeface="DejaVu Sans"/>
              </a:rPr>
              <a:t> To scrap the data from various websites and refine them to obtain the essential data from them.</a:t>
            </a:r>
            <a:endParaRPr b="0" lang="en-IN" sz="2400" spc="-1" strike="noStrike">
              <a:latin typeface="Arial"/>
            </a:endParaRPr>
          </a:p>
          <a:p>
            <a:pPr marL="343080" indent="-339480" algn="just">
              <a:lnSpc>
                <a:spcPct val="100000"/>
              </a:lnSpc>
              <a:spcBef>
                <a:spcPts val="479"/>
              </a:spcBef>
              <a:buClr>
                <a:srgbClr val="000000"/>
              </a:buClr>
              <a:buFont typeface="Arial"/>
              <a:buChar char="•"/>
            </a:pPr>
            <a:r>
              <a:rPr b="1" lang="en-IN" sz="2400" spc="-1" strike="noStrike">
                <a:solidFill>
                  <a:srgbClr val="000000"/>
                </a:solidFill>
                <a:latin typeface="Calibri"/>
                <a:ea typeface="DejaVu Sans"/>
              </a:rPr>
              <a:t>Graphical Representation :</a:t>
            </a:r>
            <a:r>
              <a:rPr b="0" lang="en-IN" sz="2400" spc="-1" strike="noStrike">
                <a:solidFill>
                  <a:srgbClr val="000000"/>
                </a:solidFill>
                <a:latin typeface="Calibri"/>
                <a:ea typeface="DejaVu Sans"/>
              </a:rPr>
              <a:t> To represent the obtained trend Graphically via interactive graphical plots(such as pie chart, bar graph).</a:t>
            </a:r>
            <a:endParaRPr b="0" lang="en-IN" sz="2400" spc="-1" strike="noStrike">
              <a:latin typeface="Arial"/>
            </a:endParaRPr>
          </a:p>
          <a:p>
            <a:pPr marL="343080" indent="-339480" algn="just">
              <a:lnSpc>
                <a:spcPct val="100000"/>
              </a:lnSpc>
              <a:spcBef>
                <a:spcPts val="479"/>
              </a:spcBef>
              <a:buClr>
                <a:srgbClr val="000000"/>
              </a:buClr>
              <a:buFont typeface="Arial"/>
              <a:buChar char="•"/>
            </a:pPr>
            <a:r>
              <a:rPr b="1" lang="en-IN" sz="2400" spc="-1" strike="noStrike">
                <a:solidFill>
                  <a:srgbClr val="000000"/>
                </a:solidFill>
                <a:latin typeface="Calibri"/>
                <a:ea typeface="DejaVu Sans"/>
              </a:rPr>
              <a:t>Boost Agriculture Sector :</a:t>
            </a:r>
            <a:r>
              <a:rPr b="0" lang="en-IN" sz="2400" spc="-1" strike="noStrike">
                <a:solidFill>
                  <a:srgbClr val="000000"/>
                </a:solidFill>
                <a:latin typeface="Calibri"/>
                <a:ea typeface="DejaVu Sans"/>
              </a:rPr>
              <a:t> We aim to boost the Agriculture sector of our country by raising the farmer’s Income through our project.</a:t>
            </a:r>
            <a:endParaRPr b="0" lang="en-IN" sz="2400" spc="-1" strike="noStrike">
              <a:latin typeface="Arial"/>
            </a:endParaRPr>
          </a:p>
          <a:p>
            <a:pPr algn="just">
              <a:lnSpc>
                <a:spcPct val="100000"/>
              </a:lnSpc>
              <a:spcBef>
                <a:spcPts val="479"/>
              </a:spcBef>
            </a:pPr>
            <a:endParaRPr b="0" lang="en-IN" sz="2400" spc="-1" strike="noStrike">
              <a:latin typeface="Arial"/>
            </a:endParaRPr>
          </a:p>
          <a:p>
            <a:pPr algn="just">
              <a:lnSpc>
                <a:spcPct val="100000"/>
              </a:lnSpc>
              <a:spcBef>
                <a:spcPts val="479"/>
              </a:spcBef>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1200240"/>
            <a:ext cx="7964280" cy="2757240"/>
          </a:xfrm>
          <a:prstGeom prst="rect">
            <a:avLst/>
          </a:prstGeom>
          <a:noFill/>
          <a:ln>
            <a:noFill/>
          </a:ln>
        </p:spPr>
        <p:style>
          <a:lnRef idx="0"/>
          <a:fillRef idx="0"/>
          <a:effectRef idx="0"/>
          <a:fontRef idx="minor"/>
        </p:style>
        <p:txBody>
          <a:bodyPr lIns="90000" rIns="90000" tIns="45000" bIns="45000">
            <a:normAutofit fontScale="16000"/>
          </a:bodyPr>
          <a:p>
            <a:pPr marL="343080" indent="-339480" algn="just">
              <a:lnSpc>
                <a:spcPct val="100000"/>
              </a:lnSpc>
              <a:spcBef>
                <a:spcPts val="621"/>
              </a:spcBef>
              <a:buClr>
                <a:srgbClr val="000000"/>
              </a:buClr>
              <a:buFont typeface="Arial"/>
              <a:buChar char="•"/>
            </a:pPr>
            <a:r>
              <a:rPr b="1" lang="en-IN" sz="3100" spc="-1" strike="noStrike">
                <a:solidFill>
                  <a:srgbClr val="000000"/>
                </a:solidFill>
                <a:latin typeface="Calibri"/>
                <a:ea typeface="DejaVu Sans"/>
              </a:rPr>
              <a:t>Crop Trend Predictor : </a:t>
            </a:r>
            <a:r>
              <a:rPr b="0" lang="en-IN" sz="3100" spc="-1" strike="noStrike">
                <a:solidFill>
                  <a:srgbClr val="000000"/>
                </a:solidFill>
                <a:latin typeface="Calibri"/>
                <a:ea typeface="DejaVu Sans"/>
              </a:rPr>
              <a:t>This project can be used as a crop trend predictor.</a:t>
            </a:r>
            <a:endParaRPr b="0" lang="en-IN" sz="3100" spc="-1" strike="noStrike">
              <a:latin typeface="Arial"/>
            </a:endParaRPr>
          </a:p>
          <a:p>
            <a:pPr marL="343080" indent="-339480" algn="just">
              <a:lnSpc>
                <a:spcPct val="100000"/>
              </a:lnSpc>
              <a:spcBef>
                <a:spcPts val="621"/>
              </a:spcBef>
              <a:buClr>
                <a:srgbClr val="000000"/>
              </a:buClr>
              <a:buFont typeface="Arial"/>
              <a:buChar char="•"/>
            </a:pPr>
            <a:r>
              <a:rPr b="1" lang="en-IN" sz="3100" spc="-1" strike="noStrike">
                <a:solidFill>
                  <a:srgbClr val="000000"/>
                </a:solidFill>
                <a:latin typeface="Calibri"/>
                <a:ea typeface="DejaVu Sans"/>
              </a:rPr>
              <a:t>Crop Planner :</a:t>
            </a:r>
            <a:r>
              <a:rPr b="0" lang="en-IN" sz="3100" spc="-1" strike="noStrike">
                <a:solidFill>
                  <a:srgbClr val="000000"/>
                </a:solidFill>
                <a:latin typeface="Calibri"/>
                <a:ea typeface="DejaVu Sans"/>
              </a:rPr>
              <a:t> This project will help farmers in deciding which crop they should grow for maximum profit</a:t>
            </a:r>
            <a:endParaRPr b="0" lang="en-IN" sz="3100" spc="-1" strike="noStrike">
              <a:latin typeface="Arial"/>
            </a:endParaRPr>
          </a:p>
          <a:p>
            <a:pPr marL="343080" indent="-339480" algn="just">
              <a:lnSpc>
                <a:spcPct val="100000"/>
              </a:lnSpc>
              <a:spcBef>
                <a:spcPts val="621"/>
              </a:spcBef>
              <a:buClr>
                <a:srgbClr val="000000"/>
              </a:buClr>
              <a:buFont typeface="Arial"/>
              <a:buChar char="•"/>
            </a:pPr>
            <a:r>
              <a:rPr b="1" lang="en-IN" sz="3100" spc="-1" strike="noStrike">
                <a:solidFill>
                  <a:srgbClr val="000000"/>
                </a:solidFill>
                <a:latin typeface="Calibri"/>
                <a:ea typeface="DejaVu Sans"/>
              </a:rPr>
              <a:t>Trendy Cuisines Predictor :</a:t>
            </a:r>
            <a:r>
              <a:rPr b="0" lang="en-IN" sz="3100" spc="-1" strike="noStrike">
                <a:solidFill>
                  <a:srgbClr val="000000"/>
                </a:solidFill>
                <a:latin typeface="Calibri"/>
                <a:ea typeface="DejaVu Sans"/>
              </a:rPr>
              <a:t> Since in this project we first calculate the trendy cousines, so this can be use as a Trendy cuisines predictor. </a:t>
            </a:r>
            <a:endParaRPr b="0" lang="en-IN" sz="3100" spc="-1" strike="noStrike">
              <a:latin typeface="Arial"/>
            </a:endParaRPr>
          </a:p>
          <a:p>
            <a:pPr marL="343080" indent="-339480" algn="just">
              <a:lnSpc>
                <a:spcPct val="100000"/>
              </a:lnSpc>
              <a:spcBef>
                <a:spcPts val="621"/>
              </a:spcBef>
              <a:buClr>
                <a:srgbClr val="000000"/>
              </a:buClr>
              <a:buFont typeface="Arial"/>
              <a:buChar char="•"/>
            </a:pPr>
            <a:r>
              <a:rPr b="1" lang="en-IN" sz="3100" spc="-1" strike="noStrike">
                <a:solidFill>
                  <a:srgbClr val="000000"/>
                </a:solidFill>
                <a:latin typeface="Calibri"/>
                <a:ea typeface="DejaVu Sans"/>
              </a:rPr>
              <a:t>Ingriedients Finder :</a:t>
            </a:r>
            <a:r>
              <a:rPr b="0" lang="en-IN" sz="3100" spc="-1" strike="noStrike">
                <a:solidFill>
                  <a:srgbClr val="000000"/>
                </a:solidFill>
                <a:latin typeface="Calibri"/>
                <a:ea typeface="DejaVu Sans"/>
              </a:rPr>
              <a:t> As in this project we have a module to find ingridients of the cuisines, so it can be use as a Ingridients finder.</a:t>
            </a:r>
            <a:endParaRPr b="0" lang="en-IN" sz="3100" spc="-1" strike="noStrike">
              <a:latin typeface="Arial"/>
            </a:endParaRPr>
          </a:p>
          <a:p>
            <a:pPr marL="343080" indent="-339480" algn="just">
              <a:lnSpc>
                <a:spcPct val="100000"/>
              </a:lnSpc>
              <a:spcBef>
                <a:spcPts val="621"/>
              </a:spcBef>
              <a:buClr>
                <a:srgbClr val="000000"/>
              </a:buClr>
              <a:buFont typeface="Arial"/>
              <a:buChar char="•"/>
            </a:pPr>
            <a:r>
              <a:rPr b="1" lang="en-IN" sz="3100" spc="-1" strike="noStrike">
                <a:solidFill>
                  <a:srgbClr val="000000"/>
                </a:solidFill>
                <a:latin typeface="Calibri"/>
                <a:ea typeface="DejaVu Sans"/>
              </a:rPr>
              <a:t>Policy maker assistant :</a:t>
            </a:r>
            <a:r>
              <a:rPr b="0" lang="en-IN" sz="3100" spc="-1" strike="noStrike">
                <a:solidFill>
                  <a:srgbClr val="000000"/>
                </a:solidFill>
                <a:latin typeface="Calibri"/>
                <a:ea typeface="DejaVu Sans"/>
              </a:rPr>
              <a:t> This project can help governments to make their policies regarding farmers.</a:t>
            </a:r>
            <a:endParaRPr b="0" lang="en-IN" sz="3100" spc="-1" strike="noStrike">
              <a:latin typeface="Arial"/>
            </a:endParaRPr>
          </a:p>
          <a:p>
            <a:pPr>
              <a:lnSpc>
                <a:spcPct val="100000"/>
              </a:lnSpc>
              <a:spcBef>
                <a:spcPts val="641"/>
              </a:spcBef>
            </a:pPr>
            <a:endParaRPr b="0" lang="en-IN" sz="3100" spc="-1" strike="noStrike">
              <a:latin typeface="Arial"/>
            </a:endParaRPr>
          </a:p>
        </p:txBody>
      </p:sp>
      <p:sp>
        <p:nvSpPr>
          <p:cNvPr id="144" name="CustomShape 2"/>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SCOPE</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REFERENCES</a:t>
            </a:r>
            <a:endParaRPr b="0" lang="en-IN" sz="4400" spc="-1" strike="noStrike">
              <a:latin typeface="Arial"/>
            </a:endParaRPr>
          </a:p>
        </p:txBody>
      </p:sp>
      <p:sp>
        <p:nvSpPr>
          <p:cNvPr id="146" name="CustomShape 2"/>
          <p:cNvSpPr/>
          <p:nvPr/>
        </p:nvSpPr>
        <p:spPr>
          <a:xfrm>
            <a:off x="457200" y="1200240"/>
            <a:ext cx="8226000" cy="3390840"/>
          </a:xfrm>
          <a:prstGeom prst="rect">
            <a:avLst/>
          </a:prstGeom>
          <a:noFill/>
          <a:ln>
            <a:noFill/>
          </a:ln>
        </p:spPr>
        <p:style>
          <a:lnRef idx="0"/>
          <a:fillRef idx="0"/>
          <a:effectRef idx="0"/>
          <a:fontRef idx="minor"/>
        </p:style>
      </p:sp>
      <p:sp>
        <p:nvSpPr>
          <p:cNvPr id="147" name="CustomShape 3"/>
          <p:cNvSpPr/>
          <p:nvPr/>
        </p:nvSpPr>
        <p:spPr>
          <a:xfrm>
            <a:off x="699840" y="1243800"/>
            <a:ext cx="8317080" cy="3794040"/>
          </a:xfrm>
          <a:prstGeom prst="rect">
            <a:avLst/>
          </a:prstGeom>
          <a:noFill/>
          <a:ln>
            <a:noFill/>
          </a:ln>
        </p:spPr>
        <p:style>
          <a:lnRef idx="0"/>
          <a:fillRef idx="0"/>
          <a:effectRef idx="0"/>
          <a:fontRef idx="minor"/>
        </p:style>
        <p:txBody>
          <a:bodyPr lIns="90000" rIns="90000" tIns="45000" bIns="45000">
            <a:normAutofit/>
          </a:bodyPr>
          <a:p>
            <a:pPr marL="228600" indent="-226080">
              <a:lnSpc>
                <a:spcPct val="150000"/>
              </a:lnSpc>
              <a:spcBef>
                <a:spcPts val="1001"/>
              </a:spcBef>
              <a:buClr>
                <a:srgbClr val="000000"/>
              </a:buClr>
              <a:buFont typeface="Arial"/>
              <a:buChar char="•"/>
            </a:pPr>
            <a:r>
              <a:rPr b="0" lang="en-IN" sz="2400" spc="-1" strike="noStrike" u="sng">
                <a:solidFill>
                  <a:srgbClr val="0000ff"/>
                </a:solidFill>
                <a:uFillTx/>
                <a:latin typeface="Times New Roman"/>
                <a:ea typeface="DejaVu Sans"/>
                <a:hlinkClick r:id="rId1"/>
              </a:rPr>
              <a:t>http://www.medium.com</a:t>
            </a:r>
            <a:endParaRPr b="0" lang="en-IN" sz="2400" spc="-1" strike="noStrike">
              <a:latin typeface="Arial"/>
            </a:endParaRPr>
          </a:p>
          <a:p>
            <a:pPr marL="228600" indent="-226080">
              <a:lnSpc>
                <a:spcPct val="150000"/>
              </a:lnSpc>
              <a:spcBef>
                <a:spcPts val="1001"/>
              </a:spcBef>
              <a:buClr>
                <a:srgbClr val="000000"/>
              </a:buClr>
              <a:buFont typeface="Arial"/>
              <a:buChar char="•"/>
            </a:pPr>
            <a:r>
              <a:rPr b="0" lang="en-IN" sz="2400" spc="-1" strike="noStrike" u="sng">
                <a:solidFill>
                  <a:srgbClr val="0000ff"/>
                </a:solidFill>
                <a:uFillTx/>
                <a:latin typeface="Times New Roman"/>
                <a:ea typeface="DejaVu Sans"/>
                <a:hlinkClick r:id="rId2"/>
              </a:rPr>
              <a:t>http://www.tutorialpoint.com</a:t>
            </a:r>
            <a:endParaRPr b="0" lang="en-IN" sz="2400" spc="-1" strike="noStrike">
              <a:latin typeface="Arial"/>
            </a:endParaRPr>
          </a:p>
          <a:p>
            <a:pPr marL="228600" indent="-226080">
              <a:lnSpc>
                <a:spcPct val="150000"/>
              </a:lnSpc>
              <a:spcBef>
                <a:spcPts val="1001"/>
              </a:spcBef>
              <a:buClr>
                <a:srgbClr val="000000"/>
              </a:buClr>
              <a:buFont typeface="Arial"/>
              <a:buChar char="•"/>
            </a:pPr>
            <a:r>
              <a:rPr b="0" lang="en-IN" sz="2400" spc="-1" strike="noStrike" u="sng">
                <a:solidFill>
                  <a:srgbClr val="0000ff"/>
                </a:solidFill>
                <a:uFillTx/>
                <a:latin typeface="Times New Roman"/>
                <a:ea typeface="DejaVu Sans"/>
                <a:hlinkClick r:id="rId3"/>
              </a:rPr>
              <a:t>http://www.scoop.it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205920"/>
            <a:ext cx="8226000" cy="853560"/>
          </a:xfrm>
          <a:prstGeom prst="rect">
            <a:avLst/>
          </a:prstGeom>
          <a:noFill/>
          <a:ln>
            <a:noFill/>
          </a:ln>
        </p:spPr>
        <p:style>
          <a:lnRef idx="0"/>
          <a:fillRef idx="0"/>
          <a:effectRef idx="0"/>
          <a:fontRef idx="minor"/>
        </p:style>
      </p:sp>
      <p:sp>
        <p:nvSpPr>
          <p:cNvPr id="149" name="CustomShape 2"/>
          <p:cNvSpPr/>
          <p:nvPr/>
        </p:nvSpPr>
        <p:spPr>
          <a:xfrm>
            <a:off x="457200" y="1200240"/>
            <a:ext cx="8226000" cy="3390840"/>
          </a:xfrm>
          <a:prstGeom prst="rect">
            <a:avLst/>
          </a:prstGeom>
          <a:noFill/>
          <a:ln>
            <a:noFill/>
          </a:ln>
        </p:spPr>
        <p:style>
          <a:lnRef idx="0"/>
          <a:fillRef idx="0"/>
          <a:effectRef idx="0"/>
          <a:fontRef idx="minor"/>
        </p:style>
      </p:sp>
      <p:sp>
        <p:nvSpPr>
          <p:cNvPr id="150" name="CustomShape 3"/>
          <p:cNvSpPr/>
          <p:nvPr/>
        </p:nvSpPr>
        <p:spPr>
          <a:xfrm>
            <a:off x="1266120" y="2212200"/>
            <a:ext cx="6678360" cy="14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000000"/>
                </a:solidFill>
                <a:latin typeface="Calibri"/>
                <a:ea typeface="DejaVu Sans"/>
              </a:rPr>
              <a:t>OVERALL DESCRIPTION</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PRODUCT FEATURES</a:t>
            </a:r>
            <a:endParaRPr b="0" lang="en-IN" sz="4400" spc="-1" strike="noStrike">
              <a:latin typeface="Arial"/>
            </a:endParaRPr>
          </a:p>
        </p:txBody>
      </p:sp>
      <p:sp>
        <p:nvSpPr>
          <p:cNvPr id="152" name="CustomShape 2"/>
          <p:cNvSpPr/>
          <p:nvPr/>
        </p:nvSpPr>
        <p:spPr>
          <a:xfrm>
            <a:off x="457200" y="1200240"/>
            <a:ext cx="6320880" cy="3390840"/>
          </a:xfrm>
          <a:prstGeom prst="rect">
            <a:avLst/>
          </a:prstGeom>
          <a:noFill/>
          <a:ln>
            <a:noFill/>
          </a:ln>
        </p:spPr>
        <p:style>
          <a:lnRef idx="0"/>
          <a:fillRef idx="0"/>
          <a:effectRef idx="0"/>
          <a:fontRef idx="minor"/>
        </p:style>
        <p:txBody>
          <a:bodyPr lIns="90000" rIns="90000" tIns="45000" bIns="45000">
            <a:normAutofit fontScale="59000"/>
          </a:bodyPr>
          <a:p>
            <a:pPr marL="343080" indent="-339480" algn="just">
              <a:lnSpc>
                <a:spcPct val="100000"/>
              </a:lnSpc>
              <a:spcBef>
                <a:spcPts val="400"/>
              </a:spcBef>
              <a:buClr>
                <a:srgbClr val="000000"/>
              </a:buClr>
              <a:buFont typeface="Arial"/>
              <a:buChar char="•"/>
            </a:pPr>
            <a:r>
              <a:rPr b="1" lang="en-IN" sz="2000" spc="-1" strike="noStrike">
                <a:solidFill>
                  <a:srgbClr val="000000"/>
                </a:solidFill>
                <a:latin typeface="Calibri"/>
                <a:ea typeface="DejaVu Sans"/>
              </a:rPr>
              <a:t>Efficient:</a:t>
            </a:r>
            <a:r>
              <a:rPr b="0" lang="en-IN" sz="2000" spc="-1" strike="noStrike">
                <a:solidFill>
                  <a:srgbClr val="000000"/>
                </a:solidFill>
                <a:latin typeface="Calibri"/>
                <a:ea typeface="DejaVu Sans"/>
              </a:rPr>
              <a:t> The main features of this project is that it only on the basis of location and budget of the user it is going to tell that which is  the trendy crops .           </a:t>
            </a:r>
            <a:endParaRPr b="0" lang="en-IN" sz="2000" spc="-1" strike="noStrike">
              <a:latin typeface="Arial"/>
            </a:endParaRPr>
          </a:p>
          <a:p>
            <a:pPr marL="343080" indent="-339480" algn="just">
              <a:lnSpc>
                <a:spcPct val="100000"/>
              </a:lnSpc>
              <a:spcBef>
                <a:spcPts val="400"/>
              </a:spcBef>
              <a:buClr>
                <a:srgbClr val="000000"/>
              </a:buClr>
              <a:buFont typeface="Arial"/>
              <a:buChar char="•"/>
            </a:pPr>
            <a:r>
              <a:rPr b="1" lang="en-IN" sz="2000" spc="-1" strike="noStrike">
                <a:solidFill>
                  <a:srgbClr val="000000"/>
                </a:solidFill>
                <a:latin typeface="Calibri"/>
                <a:ea typeface="DejaVu Sans"/>
              </a:rPr>
              <a:t>Cheap: </a:t>
            </a:r>
            <a:r>
              <a:rPr b="0" lang="en-IN" sz="2000" spc="-1" strike="noStrike">
                <a:solidFill>
                  <a:srgbClr val="000000"/>
                </a:solidFill>
                <a:latin typeface="Calibri"/>
                <a:ea typeface="DejaVu Sans"/>
              </a:rPr>
              <a:t>Moreover it is a project which is quite cheap .</a:t>
            </a:r>
            <a:endParaRPr b="0" lang="en-IN" sz="2000" spc="-1" strike="noStrike">
              <a:latin typeface="Arial"/>
            </a:endParaRPr>
          </a:p>
          <a:p>
            <a:pPr marL="343080" indent="-339480" algn="just">
              <a:lnSpc>
                <a:spcPct val="100000"/>
              </a:lnSpc>
              <a:spcBef>
                <a:spcPts val="400"/>
              </a:spcBef>
              <a:buClr>
                <a:srgbClr val="000000"/>
              </a:buClr>
              <a:buFont typeface="Arial"/>
              <a:buChar char="•"/>
            </a:pPr>
            <a:r>
              <a:rPr b="1" lang="en-IN" sz="2000" spc="-1" strike="noStrike">
                <a:solidFill>
                  <a:srgbClr val="000000"/>
                </a:solidFill>
                <a:latin typeface="Calibri"/>
                <a:ea typeface="DejaVu Sans"/>
              </a:rPr>
              <a:t>Exhaustive: </a:t>
            </a:r>
            <a:r>
              <a:rPr b="0" lang="en-IN" sz="2000" spc="-1" strike="noStrike">
                <a:solidFill>
                  <a:srgbClr val="000000"/>
                </a:solidFill>
                <a:latin typeface="Calibri"/>
                <a:ea typeface="DejaVu Sans"/>
              </a:rPr>
              <a:t>This project is considering all the major factors that is going to effect the crop and its irrigation process.</a:t>
            </a:r>
            <a:endParaRPr b="0" lang="en-IN" sz="2000" spc="-1" strike="noStrike">
              <a:latin typeface="Arial"/>
            </a:endParaRPr>
          </a:p>
          <a:p>
            <a:pPr marL="343080" indent="-339480" algn="just">
              <a:lnSpc>
                <a:spcPct val="100000"/>
              </a:lnSpc>
              <a:spcBef>
                <a:spcPts val="400"/>
              </a:spcBef>
              <a:buClr>
                <a:srgbClr val="000000"/>
              </a:buClr>
              <a:buFont typeface="Arial"/>
              <a:buChar char="•"/>
            </a:pPr>
            <a:r>
              <a:rPr b="1" lang="en-IN" sz="2000" spc="-1" strike="noStrike">
                <a:solidFill>
                  <a:srgbClr val="000000"/>
                </a:solidFill>
                <a:latin typeface="Calibri"/>
                <a:ea typeface="DejaVu Sans"/>
              </a:rPr>
              <a:t>Boost economy: </a:t>
            </a:r>
            <a:r>
              <a:rPr b="0" lang="en-IN" sz="2000" spc="-1" strike="noStrike">
                <a:solidFill>
                  <a:srgbClr val="000000"/>
                </a:solidFill>
                <a:latin typeface="Calibri"/>
                <a:ea typeface="DejaVu Sans"/>
              </a:rPr>
              <a:t>This project will boost the country’s economy.</a:t>
            </a:r>
            <a:endParaRPr b="0" lang="en-IN" sz="2000" spc="-1" strike="noStrike">
              <a:latin typeface="Arial"/>
            </a:endParaRPr>
          </a:p>
          <a:p>
            <a:pPr marL="343080" indent="-339480" algn="just">
              <a:lnSpc>
                <a:spcPct val="100000"/>
              </a:lnSpc>
              <a:spcBef>
                <a:spcPts val="400"/>
              </a:spcBef>
              <a:buClr>
                <a:srgbClr val="000000"/>
              </a:buClr>
              <a:buFont typeface="Arial"/>
              <a:buChar char="•"/>
            </a:pPr>
            <a:r>
              <a:rPr b="1" lang="en-IN" sz="2000" spc="-1" strike="noStrike">
                <a:solidFill>
                  <a:srgbClr val="000000"/>
                </a:solidFill>
                <a:latin typeface="Calibri"/>
                <a:ea typeface="DejaVu Sans"/>
              </a:rPr>
              <a:t>Portable: </a:t>
            </a:r>
            <a:r>
              <a:rPr b="0" lang="en-IN" sz="2000" spc="-1" strike="noStrike">
                <a:solidFill>
                  <a:srgbClr val="000000"/>
                </a:solidFill>
                <a:latin typeface="Calibri"/>
                <a:ea typeface="DejaVu Sans"/>
              </a:rPr>
              <a:t>It is a web based project therefore there is no system requirements for users to run this application even it can be used with an android device.</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MODULES</a:t>
            </a:r>
            <a:endParaRPr b="0" lang="en-IN" sz="4400" spc="-1" strike="noStrike">
              <a:latin typeface="Arial"/>
            </a:endParaRPr>
          </a:p>
        </p:txBody>
      </p:sp>
      <p:sp>
        <p:nvSpPr>
          <p:cNvPr id="154" name="CustomShape 2"/>
          <p:cNvSpPr/>
          <p:nvPr/>
        </p:nvSpPr>
        <p:spPr>
          <a:xfrm>
            <a:off x="457200" y="914400"/>
            <a:ext cx="6778080" cy="3676680"/>
          </a:xfrm>
          <a:prstGeom prst="rect">
            <a:avLst/>
          </a:prstGeom>
          <a:noFill/>
          <a:ln>
            <a:noFill/>
          </a:ln>
        </p:spPr>
        <p:style>
          <a:lnRef idx="0"/>
          <a:fillRef idx="0"/>
          <a:effectRef idx="0"/>
          <a:fontRef idx="minor"/>
        </p:style>
        <p:txBody>
          <a:bodyPr lIns="90000" rIns="90000" tIns="45000" bIns="45000">
            <a:normAutofit fontScale="51000"/>
          </a:bodyPr>
          <a:p>
            <a:pPr marL="343080" indent="-339480">
              <a:lnSpc>
                <a:spcPct val="100000"/>
              </a:lnSpc>
              <a:spcBef>
                <a:spcPts val="641"/>
              </a:spcBef>
            </a:pPr>
            <a:endParaRPr b="0" lang="en-IN" sz="1800" spc="-1" strike="noStrike">
              <a:latin typeface="Arial"/>
            </a:endParaRPr>
          </a:p>
          <a:p>
            <a:pPr marL="343080" indent="-339480" algn="just">
              <a:lnSpc>
                <a:spcPct val="100000"/>
              </a:lnSpc>
              <a:spcBef>
                <a:spcPts val="641"/>
              </a:spcBef>
              <a:buClr>
                <a:srgbClr val="000000"/>
              </a:buClr>
              <a:buFont typeface="Arial"/>
              <a:buChar char="•"/>
            </a:pPr>
            <a:r>
              <a:rPr b="1" lang="en-IN" sz="2600" spc="-1" strike="noStrike">
                <a:solidFill>
                  <a:srgbClr val="000000"/>
                </a:solidFill>
                <a:latin typeface="Calibri"/>
                <a:ea typeface="DejaVu Sans"/>
              </a:rPr>
              <a:t>View</a:t>
            </a:r>
            <a:r>
              <a:rPr b="1" lang="en-IN" sz="3200" spc="-1" strike="noStrike">
                <a:solidFill>
                  <a:srgbClr val="000000"/>
                </a:solidFill>
                <a:latin typeface="Calibri"/>
                <a:ea typeface="DejaVu Sans"/>
              </a:rPr>
              <a:t> </a:t>
            </a:r>
            <a:r>
              <a:rPr b="1" lang="en-IN" sz="2800" spc="-1" strike="noStrike">
                <a:solidFill>
                  <a:srgbClr val="000000"/>
                </a:solidFill>
                <a:latin typeface="Calibri"/>
                <a:ea typeface="DejaVu Sans"/>
              </a:rPr>
              <a:t>Display Manager</a:t>
            </a:r>
            <a:r>
              <a:rPr b="0" lang="en-IN" sz="2800" spc="-1" strike="noStrike">
                <a:solidFill>
                  <a:srgbClr val="000000"/>
                </a:solidFill>
                <a:latin typeface="Calibri"/>
                <a:ea typeface="DejaVu Sans"/>
              </a:rPr>
              <a:t> – Dynamic coding that will display the UI Flask Framework</a:t>
            </a:r>
            <a:endParaRPr b="0" lang="en-IN" sz="2800" spc="-1" strike="noStrike">
              <a:latin typeface="Arial"/>
            </a:endParaRPr>
          </a:p>
          <a:p>
            <a:pPr marL="343080" indent="-339480" algn="just">
              <a:lnSpc>
                <a:spcPct val="100000"/>
              </a:lnSpc>
              <a:spcBef>
                <a:spcPts val="561"/>
              </a:spcBef>
              <a:buClr>
                <a:srgbClr val="000000"/>
              </a:buClr>
              <a:buFont typeface="Arial"/>
              <a:buChar char="•"/>
            </a:pPr>
            <a:r>
              <a:rPr b="1" lang="en-IN" sz="2800" spc="-1" strike="noStrike">
                <a:solidFill>
                  <a:srgbClr val="000000"/>
                </a:solidFill>
                <a:latin typeface="Calibri"/>
                <a:ea typeface="DejaVu Sans"/>
              </a:rPr>
              <a:t>Data Wrangling System</a:t>
            </a:r>
            <a:r>
              <a:rPr b="0" lang="en-IN" sz="2800" spc="-1" strike="noStrike">
                <a:solidFill>
                  <a:srgbClr val="000000"/>
                </a:solidFill>
                <a:latin typeface="Calibri"/>
                <a:ea typeface="DejaVu Sans"/>
              </a:rPr>
              <a:t> -Handles all the functions related to cleaning, conversion, and modification of Data Frame</a:t>
            </a:r>
            <a:endParaRPr b="0" lang="en-IN" sz="2800" spc="-1" strike="noStrike">
              <a:latin typeface="Arial"/>
            </a:endParaRPr>
          </a:p>
          <a:p>
            <a:pPr marL="343080" indent="-339480" algn="just">
              <a:lnSpc>
                <a:spcPct val="100000"/>
              </a:lnSpc>
              <a:spcBef>
                <a:spcPts val="561"/>
              </a:spcBef>
              <a:buClr>
                <a:srgbClr val="000000"/>
              </a:buClr>
              <a:buFont typeface="Arial"/>
              <a:buChar char="•"/>
            </a:pPr>
            <a:r>
              <a:rPr b="1" lang="en-IN" sz="2800" spc="-1" strike="noStrike">
                <a:solidFill>
                  <a:srgbClr val="000000"/>
                </a:solidFill>
                <a:latin typeface="Calibri"/>
                <a:ea typeface="DejaVu Sans"/>
              </a:rPr>
              <a:t>Web Crawler and Data Collection</a:t>
            </a:r>
            <a:r>
              <a:rPr b="0" lang="en-IN" sz="2800" spc="-1" strike="noStrike">
                <a:solidFill>
                  <a:srgbClr val="000000"/>
                </a:solidFill>
                <a:latin typeface="Calibri"/>
                <a:ea typeface="DejaVu Sans"/>
              </a:rPr>
              <a:t> – Deals with smart web crawlers that will data from different websites into suitable forms</a:t>
            </a:r>
            <a:endParaRPr b="0" lang="en-IN" sz="2800" spc="-1" strike="noStrike">
              <a:latin typeface="Arial"/>
            </a:endParaRPr>
          </a:p>
          <a:p>
            <a:pPr>
              <a:lnSpc>
                <a:spcPct val="100000"/>
              </a:lnSpc>
              <a:spcBef>
                <a:spcPts val="641"/>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MODULES</a:t>
            </a:r>
            <a:endParaRPr b="0" lang="en-IN" sz="4400" spc="-1" strike="noStrike">
              <a:latin typeface="Arial"/>
            </a:endParaRPr>
          </a:p>
        </p:txBody>
      </p:sp>
      <p:sp>
        <p:nvSpPr>
          <p:cNvPr id="156" name="CustomShape 2"/>
          <p:cNvSpPr/>
          <p:nvPr/>
        </p:nvSpPr>
        <p:spPr>
          <a:xfrm>
            <a:off x="457200" y="1200240"/>
            <a:ext cx="6320880" cy="3390840"/>
          </a:xfrm>
          <a:prstGeom prst="rect">
            <a:avLst/>
          </a:prstGeom>
          <a:noFill/>
          <a:ln>
            <a:noFill/>
          </a:ln>
        </p:spPr>
        <p:style>
          <a:lnRef idx="0"/>
          <a:fillRef idx="0"/>
          <a:effectRef idx="0"/>
          <a:fontRef idx="minor"/>
        </p:style>
        <p:txBody>
          <a:bodyPr lIns="90000" rIns="90000" tIns="45000" bIns="45000">
            <a:normAutofit fontScale="30000"/>
          </a:bodyPr>
          <a:p>
            <a:pPr marL="343080" indent="-339480" algn="just">
              <a:lnSpc>
                <a:spcPct val="100000"/>
              </a:lnSpc>
              <a:spcBef>
                <a:spcPts val="561"/>
              </a:spcBef>
              <a:buClr>
                <a:srgbClr val="000000"/>
              </a:buClr>
              <a:buFont typeface="Arial"/>
              <a:buChar char="•"/>
            </a:pPr>
            <a:r>
              <a:rPr b="1" lang="en-IN" sz="2800" spc="-1" strike="noStrike">
                <a:solidFill>
                  <a:srgbClr val="000000"/>
                </a:solidFill>
                <a:latin typeface="Calibri"/>
                <a:ea typeface="DejaVu Sans"/>
              </a:rPr>
              <a:t>Data Visualization System –</a:t>
            </a:r>
            <a:r>
              <a:rPr b="0" lang="en-IN" sz="2800" spc="-1" strike="noStrike">
                <a:solidFill>
                  <a:srgbClr val="000000"/>
                </a:solidFill>
                <a:latin typeface="Calibri"/>
                <a:ea typeface="DejaVu Sans"/>
              </a:rPr>
              <a:t> Generates interactive plots on the interface for the User to better understands the Data/Info</a:t>
            </a:r>
            <a:endParaRPr b="0" lang="en-IN" sz="2800" spc="-1" strike="noStrike">
              <a:latin typeface="Arial"/>
            </a:endParaRPr>
          </a:p>
          <a:p>
            <a:pPr marL="343080" indent="-339480" algn="just">
              <a:lnSpc>
                <a:spcPct val="100000"/>
              </a:lnSpc>
              <a:spcBef>
                <a:spcPts val="561"/>
              </a:spcBef>
              <a:buClr>
                <a:srgbClr val="000000"/>
              </a:buClr>
              <a:buFont typeface="Arial"/>
              <a:buChar char="•"/>
            </a:pPr>
            <a:r>
              <a:rPr b="1" lang="en-IN" sz="2800" spc="-1" strike="noStrike">
                <a:solidFill>
                  <a:srgbClr val="000000"/>
                </a:solidFill>
                <a:latin typeface="Calibri"/>
                <a:ea typeface="DejaVu Sans"/>
              </a:rPr>
              <a:t>Prediction and Suggestion System</a:t>
            </a:r>
            <a:r>
              <a:rPr b="0" lang="en-IN" sz="2800" spc="-1" strike="noStrike">
                <a:solidFill>
                  <a:srgbClr val="000000"/>
                </a:solidFill>
                <a:latin typeface="Calibri"/>
                <a:ea typeface="DejaVu Sans"/>
              </a:rPr>
              <a:t> – This gives the resulting output on the Dashboard to inform what crop will be more beneficial regarding the Trends and Demands</a:t>
            </a:r>
            <a:endParaRPr b="0" lang="en-IN" sz="2800" spc="-1" strike="noStrike">
              <a:latin typeface="Arial"/>
            </a:endParaRPr>
          </a:p>
          <a:p>
            <a:pPr marL="343080" indent="-339480" algn="just">
              <a:lnSpc>
                <a:spcPct val="100000"/>
              </a:lnSpc>
              <a:spcBef>
                <a:spcPts val="561"/>
              </a:spcBef>
              <a:buClr>
                <a:srgbClr val="000000"/>
              </a:buClr>
              <a:buFont typeface="Arial"/>
              <a:buChar char="•"/>
            </a:pPr>
            <a:r>
              <a:rPr b="1" lang="en-IN" sz="2800" spc="-1" strike="noStrike">
                <a:solidFill>
                  <a:srgbClr val="000000"/>
                </a:solidFill>
                <a:latin typeface="Calibri"/>
                <a:ea typeface="DejaVu Sans"/>
              </a:rPr>
              <a:t>Database Manager</a:t>
            </a:r>
            <a:r>
              <a:rPr b="0" lang="en-IN" sz="2800" spc="-1" strike="noStrike">
                <a:solidFill>
                  <a:srgbClr val="000000"/>
                </a:solidFill>
                <a:latin typeface="Calibri"/>
                <a:ea typeface="DejaVu Sans"/>
              </a:rPr>
              <a:t> – Handles all the queries using Python code for SQ lite .</a:t>
            </a:r>
            <a:endParaRPr b="0" lang="en-IN" sz="2800" spc="-1" strike="noStrike">
              <a:latin typeface="Arial"/>
            </a:endParaRPr>
          </a:p>
          <a:p>
            <a:pPr marL="343080" indent="-339480" algn="just">
              <a:lnSpc>
                <a:spcPct val="100000"/>
              </a:lnSpc>
              <a:spcBef>
                <a:spcPts val="561"/>
              </a:spcBef>
              <a:buClr>
                <a:srgbClr val="000000"/>
              </a:buClr>
              <a:buFont typeface="Arial"/>
              <a:buChar char="•"/>
            </a:pPr>
            <a:r>
              <a:rPr b="1" lang="en-IN" sz="2800" spc="-1" strike="noStrike">
                <a:solidFill>
                  <a:srgbClr val="000000"/>
                </a:solidFill>
                <a:latin typeface="Calibri"/>
                <a:ea typeface="DejaVu Sans"/>
              </a:rPr>
              <a:t>Settings System</a:t>
            </a:r>
            <a:r>
              <a:rPr b="0" lang="en-IN" sz="2800" spc="-1" strike="noStrike">
                <a:solidFill>
                  <a:srgbClr val="000000"/>
                </a:solidFill>
                <a:latin typeface="Calibri"/>
                <a:ea typeface="DejaVu Sans"/>
              </a:rPr>
              <a:t>– Deals with all the required settings.</a:t>
            </a:r>
            <a:endParaRPr b="0" lang="en-IN" sz="2800" spc="-1" strike="noStrike">
              <a:latin typeface="Arial"/>
            </a:endParaRPr>
          </a:p>
          <a:p>
            <a:pPr>
              <a:lnSpc>
                <a:spcPct val="100000"/>
              </a:lnSpc>
              <a:spcBef>
                <a:spcPts val="479"/>
              </a:spcBef>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05200"/>
            <a:ext cx="8229240" cy="858600"/>
          </a:xfrm>
          <a:prstGeom prst="rect">
            <a:avLst/>
          </a:prstGeom>
          <a:noFill/>
          <a:ln>
            <a:noFill/>
          </a:ln>
        </p:spPr>
        <p:txBody>
          <a:bodyPr lIns="0" rIns="0" tIns="0" bIns="0" anchor="ctr">
            <a:spAutoFit/>
          </a:bodyPr>
          <a:p>
            <a:pPr algn="ctr"/>
            <a:r>
              <a:rPr b="0" lang="en-IN" sz="4400" spc="-1" strike="noStrike">
                <a:latin typeface="Arial"/>
              </a:rPr>
              <a:t>User Documentation</a:t>
            </a:r>
            <a:endParaRPr b="0" lang="en-IN" sz="4400" spc="-1" strike="noStrike">
              <a:latin typeface="Arial"/>
            </a:endParaRPr>
          </a:p>
        </p:txBody>
      </p:sp>
      <p:sp>
        <p:nvSpPr>
          <p:cNvPr id="158" name="TextShape 2"/>
          <p:cNvSpPr txBox="1"/>
          <p:nvPr/>
        </p:nvSpPr>
        <p:spPr>
          <a:xfrm>
            <a:off x="457200" y="1203480"/>
            <a:ext cx="8229240" cy="2982960"/>
          </a:xfrm>
          <a:prstGeom prst="rect">
            <a:avLst/>
          </a:prstGeom>
          <a:noFill/>
          <a:ln>
            <a:noFill/>
          </a:ln>
        </p:spPr>
        <p:txBody>
          <a:bodyPr lIns="0" rIns="0" tIns="0" bIns="0">
            <a:normAutofit fontScale="64000"/>
          </a:bodyPr>
          <a:p>
            <a:pPr marL="432000" indent="-324000">
              <a:spcBef>
                <a:spcPts val="1417"/>
              </a:spcBef>
              <a:buClr>
                <a:srgbClr val="000000"/>
              </a:buClr>
              <a:buSzPct val="45000"/>
              <a:buFont typeface="Wingdings" charset="2"/>
              <a:buChar char=""/>
            </a:pPr>
            <a:r>
              <a:rPr b="0" lang="en-IN" sz="3200" spc="-1" strike="noStrike">
                <a:latin typeface="Arial"/>
              </a:rPr>
              <a:t>User manual and CD will be made available for troubleshooting and help.</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Also this will represent as a full backup of the system.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The user will contain detailed information about the usage of the product from a layman perspective to an advanced network/system administrator.</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298800"/>
            <a:ext cx="82288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IN" sz="4400" spc="-1" strike="noStrike">
                <a:latin typeface="Arial"/>
              </a:rPr>
              <a:t>Assumptions and Dependencies</a:t>
            </a:r>
            <a:endParaRPr b="0" lang="en-IN" sz="4400" spc="-1" strike="noStrike">
              <a:latin typeface="Arial"/>
            </a:endParaRPr>
          </a:p>
        </p:txBody>
      </p:sp>
      <p:sp>
        <p:nvSpPr>
          <p:cNvPr id="160" name="CustomShape 2"/>
          <p:cNvSpPr/>
          <p:nvPr/>
        </p:nvSpPr>
        <p:spPr>
          <a:xfrm>
            <a:off x="457200" y="1203480"/>
            <a:ext cx="8228880" cy="2982600"/>
          </a:xfrm>
          <a:prstGeom prst="rect">
            <a:avLst/>
          </a:prstGeom>
          <a:noFill/>
          <a:ln>
            <a:noFill/>
          </a:ln>
        </p:spPr>
        <p:style>
          <a:lnRef idx="0"/>
          <a:fillRef idx="0"/>
          <a:effectRef idx="0"/>
          <a:fontRef idx="minor"/>
        </p:style>
        <p:txBody>
          <a:bodyPr lIns="0" rIns="0" tIns="0" bIns="0">
            <a:normAutofit fontScale="47000"/>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project is designed to work in internet background as a web based application.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user is assumed to have knowledge of  atleast working on a web browser.</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User will store data for future use.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Internet is assumed to be available at working destination of user.</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 single user can at once perform one querry on a opened web app only.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CONTENT</a:t>
            </a:r>
            <a:endParaRPr b="0" lang="en-IN" sz="4400" spc="-1" strike="noStrike">
              <a:latin typeface="Arial"/>
            </a:endParaRPr>
          </a:p>
        </p:txBody>
      </p:sp>
      <p:sp>
        <p:nvSpPr>
          <p:cNvPr id="117" name="CustomShape 2"/>
          <p:cNvSpPr/>
          <p:nvPr/>
        </p:nvSpPr>
        <p:spPr>
          <a:xfrm>
            <a:off x="457200" y="1200240"/>
            <a:ext cx="8226000" cy="3390840"/>
          </a:xfrm>
          <a:prstGeom prst="rect">
            <a:avLst/>
          </a:prstGeom>
          <a:noFill/>
          <a:ln>
            <a:noFill/>
          </a:ln>
        </p:spPr>
        <p:style>
          <a:lnRef idx="0"/>
          <a:fillRef idx="0"/>
          <a:effectRef idx="0"/>
          <a:fontRef idx="minor"/>
        </p:style>
        <p:txBody>
          <a:bodyPr lIns="90000" rIns="90000" tIns="45000" bIns="45000">
            <a:normAutofit fontScale="49000"/>
          </a:bodyPr>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PROBLEM STATEMENT</a:t>
            </a: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INTRODUCTION</a:t>
            </a: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REQUIREMENTS</a:t>
            </a: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PLANNING STEPS</a:t>
            </a: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PURPOSE</a:t>
            </a: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OBJECTIVES</a:t>
            </a: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SCOPE</a:t>
            </a: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REFERENCES</a:t>
            </a:r>
            <a:endParaRPr b="0" lang="en-IN" sz="1800" spc="-1" strike="noStrike">
              <a:latin typeface="Arial"/>
            </a:endParaRPr>
          </a:p>
          <a:p>
            <a:pPr>
              <a:lnSpc>
                <a:spcPct val="100000"/>
              </a:lnSpc>
              <a:spcBef>
                <a:spcPts val="360"/>
              </a:spcBef>
            </a:pPr>
            <a:endParaRPr b="0" lang="en-IN" sz="1800" spc="-1" strike="noStrike">
              <a:latin typeface="Arial"/>
            </a:endParaRPr>
          </a:p>
          <a:p>
            <a:pPr marL="343080" indent="-339480">
              <a:lnSpc>
                <a:spcPct val="100000"/>
              </a:lnSpc>
              <a:spcBef>
                <a:spcPts val="360"/>
              </a:spcBef>
              <a:buClr>
                <a:srgbClr val="000000"/>
              </a:buClr>
              <a:buFont typeface="Arial"/>
              <a:buChar char="•"/>
            </a:pPr>
            <a:r>
              <a:rPr b="1" lang="en-IN" sz="1800" spc="-1" strike="noStrike">
                <a:solidFill>
                  <a:srgbClr val="000000"/>
                </a:solidFill>
                <a:latin typeface="Calibri"/>
                <a:ea typeface="DejaVu Sans"/>
              </a:rPr>
              <a:t>OVERALL DESCRIPTION</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PRODUCT FEATURES</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MODULES</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USER DOCUMENTATION</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ASSUMPTIONS AND DEPENDENCIES</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FUNCTIONAL REQUIREMENTS</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LIFE CYCLE MODEL</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USECASE DIAGRAM</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CLASS DIAGRAM</a:t>
            </a:r>
            <a:endParaRPr b="0" lang="en-IN" sz="1800" spc="-1" strike="noStrike">
              <a:latin typeface="Arial"/>
            </a:endParaRPr>
          </a:p>
          <a:p>
            <a:pPr marL="343080" indent="-339480">
              <a:lnSpc>
                <a:spcPct val="100000"/>
              </a:lnSpc>
              <a:spcBef>
                <a:spcPts val="360"/>
              </a:spcBef>
              <a:buClr>
                <a:srgbClr val="000000"/>
              </a:buClr>
              <a:buFont typeface="Wingdings" charset="2"/>
              <a:buChar char=""/>
            </a:pPr>
            <a:r>
              <a:rPr b="0" lang="en-IN" sz="1800" spc="-1" strike="noStrike">
                <a:solidFill>
                  <a:srgbClr val="000000"/>
                </a:solidFill>
                <a:latin typeface="Calibri"/>
                <a:ea typeface="DejaVu Sans"/>
              </a:rPr>
              <a:t>THANKING PAGE</a:t>
            </a:r>
            <a:endParaRPr b="0" lang="en-IN" sz="1800" spc="-1" strike="noStrike">
              <a:latin typeface="Arial"/>
            </a:endParaRPr>
          </a:p>
          <a:p>
            <a:pPr>
              <a:lnSpc>
                <a:spcPct val="100000"/>
              </a:lnSpc>
              <a:spcBef>
                <a:spcPts val="400"/>
              </a:spcBef>
            </a:pPr>
            <a:endParaRPr b="0" lang="en-IN" sz="1800" spc="-1" strike="noStrike">
              <a:latin typeface="Arial"/>
            </a:endParaRPr>
          </a:p>
          <a:p>
            <a:pPr>
              <a:lnSpc>
                <a:spcPct val="100000"/>
              </a:lnSpc>
              <a:spcBef>
                <a:spcPts val="400"/>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45240" y="0"/>
            <a:ext cx="6794280" cy="9352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IN" sz="4400" spc="-1" strike="noStrike">
                <a:solidFill>
                  <a:srgbClr val="002060"/>
                </a:solidFill>
                <a:latin typeface="Times New Roman"/>
                <a:ea typeface="DejaVu Sans"/>
              </a:rPr>
              <a:t>Functional Requirements</a:t>
            </a:r>
            <a:endParaRPr b="0" lang="en-IN" sz="4400" spc="-1" strike="noStrike">
              <a:latin typeface="Arial"/>
            </a:endParaRPr>
          </a:p>
        </p:txBody>
      </p:sp>
      <p:graphicFrame>
        <p:nvGraphicFramePr>
          <p:cNvPr id="162" name="Table 2"/>
          <p:cNvGraphicFramePr/>
          <p:nvPr/>
        </p:nvGraphicFramePr>
        <p:xfrm>
          <a:off x="0" y="864000"/>
          <a:ext cx="9147240" cy="3791880"/>
        </p:xfrm>
        <a:graphic>
          <a:graphicData uri="http://schemas.openxmlformats.org/drawingml/2006/table">
            <a:tbl>
              <a:tblPr/>
              <a:tblGrid>
                <a:gridCol w="1122480"/>
                <a:gridCol w="1621800"/>
                <a:gridCol w="1496880"/>
                <a:gridCol w="4906440"/>
              </a:tblGrid>
              <a:tr h="622440">
                <a:tc>
                  <a:txBody>
                    <a:bodyPr>
                      <a:noAutofit/>
                    </a:bodyPr>
                    <a:p>
                      <a:pPr algn="ctr">
                        <a:lnSpc>
                          <a:spcPct val="100000"/>
                        </a:lnSpc>
                      </a:pPr>
                      <a:r>
                        <a:rPr b="1" lang="en-IN" sz="1800" spc="-1" strike="noStrike">
                          <a:solidFill>
                            <a:srgbClr val="ffffff"/>
                          </a:solidFill>
                          <a:latin typeface="Trebuchet MS"/>
                        </a:rPr>
                        <a:t>Sr.No.----</a:t>
                      </a:r>
                      <a:endParaRPr b="0" lang="en-IN" sz="1800" spc="-1" strike="noStrike">
                        <a:latin typeface="Arial"/>
                      </a:endParaRPr>
                    </a:p>
                  </a:txBody>
                  <a:tcPr marL="91440" marR="91440">
                    <a:lnT w="25200">
                      <a:solidFill>
                        <a:srgbClr val="000000"/>
                      </a:solidFill>
                    </a:lnT>
                    <a:lnB w="25200">
                      <a:solidFill>
                        <a:srgbClr val="000000"/>
                      </a:solidFill>
                    </a:lnB>
                    <a:solidFill>
                      <a:srgbClr val="821a08"/>
                    </a:solidFill>
                  </a:tcPr>
                </a:tc>
                <a:tc>
                  <a:txBody>
                    <a:bodyPr>
                      <a:noAutofit/>
                    </a:bodyPr>
                    <a:p>
                      <a:pPr algn="ctr">
                        <a:lnSpc>
                          <a:spcPct val="100000"/>
                        </a:lnSpc>
                      </a:pPr>
                      <a:r>
                        <a:rPr b="1" lang="en-IN" sz="1800" spc="-1" strike="noStrike">
                          <a:solidFill>
                            <a:srgbClr val="ffffff"/>
                          </a:solidFill>
                          <a:latin typeface="Trebuchet MS"/>
                        </a:rPr>
                        <a:t>Req. No.</a:t>
                      </a:r>
                      <a:endParaRPr b="0" lang="en-IN" sz="1800" spc="-1" strike="noStrike">
                        <a:latin typeface="Arial"/>
                      </a:endParaRPr>
                    </a:p>
                  </a:txBody>
                  <a:tcPr marL="91440" marR="91440">
                    <a:lnT w="25200">
                      <a:solidFill>
                        <a:srgbClr val="000000"/>
                      </a:solidFill>
                    </a:lnT>
                    <a:lnB w="25200">
                      <a:solidFill>
                        <a:srgbClr val="000000"/>
                      </a:solidFill>
                    </a:lnB>
                    <a:solidFill>
                      <a:srgbClr val="821a08"/>
                    </a:solidFill>
                  </a:tcPr>
                </a:tc>
                <a:tc>
                  <a:txBody>
                    <a:bodyPr>
                      <a:noAutofit/>
                    </a:bodyPr>
                    <a:p>
                      <a:pPr algn="ctr">
                        <a:lnSpc>
                          <a:spcPct val="100000"/>
                        </a:lnSpc>
                      </a:pPr>
                      <a:r>
                        <a:rPr b="1" lang="en-IN" sz="1800" spc="-1" strike="noStrike">
                          <a:solidFill>
                            <a:srgbClr val="ffffff"/>
                          </a:solidFill>
                          <a:latin typeface="Trebuchet MS"/>
                        </a:rPr>
                        <a:t>Priority</a:t>
                      </a:r>
                      <a:endParaRPr b="0" lang="en-IN" sz="1800" spc="-1" strike="noStrike">
                        <a:latin typeface="Arial"/>
                      </a:endParaRPr>
                    </a:p>
                  </a:txBody>
                  <a:tcPr marL="91440" marR="91440">
                    <a:lnT w="25200">
                      <a:solidFill>
                        <a:srgbClr val="000000"/>
                      </a:solidFill>
                    </a:lnT>
                    <a:lnB w="25200">
                      <a:solidFill>
                        <a:srgbClr val="000000"/>
                      </a:solidFill>
                    </a:lnB>
                    <a:solidFill>
                      <a:srgbClr val="821a08"/>
                    </a:solidFill>
                  </a:tcPr>
                </a:tc>
                <a:tc>
                  <a:txBody>
                    <a:bodyPr>
                      <a:noAutofit/>
                    </a:bodyPr>
                    <a:p>
                      <a:pPr algn="ctr">
                        <a:lnSpc>
                          <a:spcPct val="100000"/>
                        </a:lnSpc>
                      </a:pPr>
                      <a:r>
                        <a:rPr b="1" lang="en-IN" sz="1800" spc="-1" strike="noStrike">
                          <a:solidFill>
                            <a:srgbClr val="ffffff"/>
                          </a:solidFill>
                          <a:latin typeface="Trebuchet MS"/>
                        </a:rPr>
                        <a:t>Requirement</a:t>
                      </a:r>
                      <a:endParaRPr b="0" lang="en-IN" sz="1800" spc="-1" strike="noStrike">
                        <a:latin typeface="Arial"/>
                      </a:endParaRPr>
                    </a:p>
                  </a:txBody>
                  <a:tcPr marL="91440" marR="91440">
                    <a:lnT w="25200">
                      <a:solidFill>
                        <a:srgbClr val="000000"/>
                      </a:solidFill>
                    </a:lnT>
                    <a:lnB w="25200">
                      <a:solidFill>
                        <a:srgbClr val="000000"/>
                      </a:solidFill>
                    </a:lnB>
                    <a:solidFill>
                      <a:srgbClr val="821a08"/>
                    </a:solidFill>
                  </a:tcPr>
                </a:tc>
              </a:tr>
              <a:tr h="424800">
                <a:tc>
                  <a:txBody>
                    <a:bodyPr>
                      <a:noAutofit/>
                    </a:bodyPr>
                    <a:p>
                      <a:pPr algn="ctr">
                        <a:lnSpc>
                          <a:spcPct val="100000"/>
                        </a:lnSpc>
                      </a:pPr>
                      <a:r>
                        <a:rPr b="0" lang="en-IN" sz="1800" spc="-1" strike="noStrike">
                          <a:solidFill>
                            <a:srgbClr val="000000"/>
                          </a:solidFill>
                          <a:latin typeface="Trebuchet MS"/>
                        </a:rPr>
                        <a:t>1.</a:t>
                      </a:r>
                      <a:endParaRPr b="0" lang="en-IN" sz="1800" spc="-1" strike="noStrike">
                        <a:latin typeface="Arial"/>
                      </a:endParaRPr>
                    </a:p>
                  </a:txBody>
                  <a:tcPr marL="91440" marR="91440">
                    <a:lnT w="25200">
                      <a:solidFill>
                        <a:srgbClr val="000000"/>
                      </a:solidFill>
                    </a:lnT>
                    <a:solidFill>
                      <a:srgbClr val="e7e7e7"/>
                    </a:solidFill>
                  </a:tcPr>
                </a:tc>
                <a:tc>
                  <a:txBody>
                    <a:bodyPr>
                      <a:noAutofit/>
                    </a:bodyPr>
                    <a:p>
                      <a:pPr algn="ctr">
                        <a:lnSpc>
                          <a:spcPct val="100000"/>
                        </a:lnSpc>
                      </a:pPr>
                      <a:r>
                        <a:rPr b="0" lang="en-IN" sz="1800" spc="-1" strike="noStrike">
                          <a:solidFill>
                            <a:srgbClr val="000000"/>
                          </a:solidFill>
                          <a:latin typeface="Trebuchet MS"/>
                        </a:rPr>
                        <a:t>R1</a:t>
                      </a:r>
                      <a:endParaRPr b="0" lang="en-IN" sz="1800" spc="-1" strike="noStrike">
                        <a:latin typeface="Arial"/>
                      </a:endParaRPr>
                    </a:p>
                  </a:txBody>
                  <a:tcPr marL="91440" marR="91440">
                    <a:lnT w="25200">
                      <a:solidFill>
                        <a:srgbClr val="000000"/>
                      </a:solidFill>
                    </a:lnT>
                    <a:solidFill>
                      <a:srgbClr val="e7e7e7"/>
                    </a:solidFill>
                  </a:tcPr>
                </a:tc>
                <a:tc>
                  <a:txBody>
                    <a:bodyPr>
                      <a:noAutofit/>
                    </a:bodyPr>
                    <a:p>
                      <a:pPr algn="ctr">
                        <a:lnSpc>
                          <a:spcPct val="100000"/>
                        </a:lnSpc>
                      </a:pPr>
                      <a:r>
                        <a:rPr b="0" lang="en-IN" sz="1800" spc="-1" strike="noStrike">
                          <a:solidFill>
                            <a:srgbClr val="000000"/>
                          </a:solidFill>
                          <a:latin typeface="Trebuchet MS"/>
                        </a:rPr>
                        <a:t>R</a:t>
                      </a:r>
                      <a:endParaRPr b="0" lang="en-IN" sz="1800" spc="-1" strike="noStrike">
                        <a:latin typeface="Arial"/>
                      </a:endParaRPr>
                    </a:p>
                  </a:txBody>
                  <a:tcPr marL="91440" marR="91440">
                    <a:lnT w="25200">
                      <a:solidFill>
                        <a:srgbClr val="000000"/>
                      </a:solidFill>
                    </a:lnT>
                    <a:solidFill>
                      <a:srgbClr val="e7e7e7"/>
                    </a:solidFill>
                  </a:tcPr>
                </a:tc>
                <a:tc>
                  <a:txBody>
                    <a:bodyPr>
                      <a:noAutofit/>
                    </a:bodyPr>
                    <a:p>
                      <a:pPr>
                        <a:lnSpc>
                          <a:spcPct val="100000"/>
                        </a:lnSpc>
                      </a:pPr>
                      <a:r>
                        <a:rPr b="0" lang="en-IN" sz="1800" spc="-1" strike="noStrike">
                          <a:solidFill>
                            <a:srgbClr val="000000"/>
                          </a:solidFill>
                          <a:latin typeface="Trebuchet MS"/>
                        </a:rPr>
                        <a:t>User</a:t>
                      </a:r>
                      <a:r>
                        <a:rPr b="0" lang="en-IN" sz="1800" spc="-1" strike="sngStrike">
                          <a:solidFill>
                            <a:srgbClr val="000000"/>
                          </a:solidFill>
                          <a:latin typeface="Trebuchet MS"/>
                        </a:rPr>
                        <a:t> </a:t>
                      </a:r>
                      <a:r>
                        <a:rPr b="0" lang="en-IN" sz="1800" spc="-1" strike="noStrike">
                          <a:solidFill>
                            <a:srgbClr val="000000"/>
                          </a:solidFill>
                          <a:latin typeface="Trebuchet MS"/>
                        </a:rPr>
                        <a:t>Input</a:t>
                      </a:r>
                      <a:endParaRPr b="0" lang="en-IN" sz="1800" spc="-1" strike="noStrike">
                        <a:latin typeface="Arial"/>
                      </a:endParaRPr>
                    </a:p>
                  </a:txBody>
                  <a:tcPr marL="91440" marR="91440">
                    <a:lnT w="25200">
                      <a:solidFill>
                        <a:srgbClr val="000000"/>
                      </a:solidFill>
                    </a:lnT>
                    <a:solidFill>
                      <a:srgbClr val="e7e7e7"/>
                    </a:solidFill>
                  </a:tcPr>
                </a:tc>
              </a:tr>
              <a:tr h="424800">
                <a:tc>
                  <a:txBody>
                    <a:bodyPr>
                      <a:noAutofit/>
                    </a:bodyPr>
                    <a:p>
                      <a:pPr algn="ctr">
                        <a:lnSpc>
                          <a:spcPct val="100000"/>
                        </a:lnSpc>
                      </a:pPr>
                      <a:r>
                        <a:rPr b="0" lang="en-IN" sz="1800" spc="-1" strike="noStrike">
                          <a:solidFill>
                            <a:srgbClr val="000000"/>
                          </a:solidFill>
                          <a:latin typeface="Trebuchet MS"/>
                        </a:rPr>
                        <a:t>2.</a:t>
                      </a:r>
                      <a:endParaRPr b="0" lang="en-IN" sz="1800" spc="-1" strike="noStrike">
                        <a:latin typeface="Arial"/>
                      </a:endParaRPr>
                    </a:p>
                  </a:txBody>
                  <a:tcPr marL="91440" marR="91440">
                    <a:solidFill>
                      <a:srgbClr val="ffffff"/>
                    </a:solidFill>
                  </a:tcPr>
                </a:tc>
                <a:tc>
                  <a:txBody>
                    <a:bodyPr>
                      <a:noAutofit/>
                    </a:bodyPr>
                    <a:p>
                      <a:pPr algn="ctr">
                        <a:lnSpc>
                          <a:spcPct val="100000"/>
                        </a:lnSpc>
                      </a:pPr>
                      <a:r>
                        <a:rPr b="0" lang="en-IN" sz="1800" spc="-1" strike="noStrike">
                          <a:solidFill>
                            <a:srgbClr val="000000"/>
                          </a:solidFill>
                          <a:latin typeface="Trebuchet MS"/>
                        </a:rPr>
                        <a:t>R2</a:t>
                      </a:r>
                      <a:endParaRPr b="0" lang="en-IN" sz="1800" spc="-1" strike="noStrike">
                        <a:latin typeface="Arial"/>
                      </a:endParaRPr>
                    </a:p>
                  </a:txBody>
                  <a:tcPr marL="91440" marR="91440">
                    <a:solidFill>
                      <a:srgbClr val="ffffff"/>
                    </a:solidFill>
                  </a:tcPr>
                </a:tc>
                <a:tc>
                  <a:txBody>
                    <a:bodyPr>
                      <a:noAutofit/>
                    </a:bodyPr>
                    <a:p>
                      <a:pPr algn="ctr">
                        <a:lnSpc>
                          <a:spcPct val="100000"/>
                        </a:lnSpc>
                      </a:pPr>
                      <a:r>
                        <a:rPr b="0" lang="en-IN" sz="1800" spc="-1" strike="noStrike">
                          <a:solidFill>
                            <a:srgbClr val="000000"/>
                          </a:solidFill>
                          <a:latin typeface="Trebuchet MS"/>
                        </a:rPr>
                        <a:t>R</a:t>
                      </a:r>
                      <a:endParaRPr b="0" lang="en-IN" sz="1800" spc="-1" strike="noStrike">
                        <a:latin typeface="Arial"/>
                      </a:endParaRPr>
                    </a:p>
                  </a:txBody>
                  <a:tcPr marL="91440" marR="91440">
                    <a:solidFill>
                      <a:srgbClr val="ffffff"/>
                    </a:solidFill>
                  </a:tcPr>
                </a:tc>
                <a:tc>
                  <a:txBody>
                    <a:bodyPr>
                      <a:noAutofit/>
                    </a:bodyPr>
                    <a:p>
                      <a:pPr>
                        <a:lnSpc>
                          <a:spcPct val="100000"/>
                        </a:lnSpc>
                      </a:pPr>
                      <a:r>
                        <a:rPr b="0" lang="en-IN" sz="1800" spc="-1" strike="noStrike">
                          <a:solidFill>
                            <a:srgbClr val="000000"/>
                          </a:solidFill>
                          <a:latin typeface="Trebuchet MS"/>
                        </a:rPr>
                        <a:t>Data crawling and cleaning</a:t>
                      </a:r>
                      <a:endParaRPr b="0" lang="en-IN" sz="1800" spc="-1" strike="noStrike">
                        <a:latin typeface="Arial"/>
                      </a:endParaRPr>
                    </a:p>
                  </a:txBody>
                  <a:tcPr marL="91440" marR="91440">
                    <a:solidFill>
                      <a:srgbClr val="ffffff"/>
                    </a:solidFill>
                  </a:tcPr>
                </a:tc>
              </a:tr>
              <a:tr h="424800">
                <a:tc>
                  <a:txBody>
                    <a:bodyPr>
                      <a:noAutofit/>
                    </a:bodyPr>
                    <a:p>
                      <a:pPr algn="ctr">
                        <a:lnSpc>
                          <a:spcPct val="100000"/>
                        </a:lnSpc>
                      </a:pPr>
                      <a:r>
                        <a:rPr b="0" lang="en-IN" sz="1800" spc="-1" strike="noStrike">
                          <a:solidFill>
                            <a:srgbClr val="000000"/>
                          </a:solidFill>
                          <a:latin typeface="Trebuchet MS"/>
                        </a:rPr>
                        <a:t>3.</a:t>
                      </a:r>
                      <a:endParaRPr b="0" lang="en-IN" sz="1800" spc="-1" strike="noStrike">
                        <a:latin typeface="Arial"/>
                      </a:endParaRPr>
                    </a:p>
                  </a:txBody>
                  <a:tcPr marL="91440" marR="91440">
                    <a:solidFill>
                      <a:srgbClr val="e7e7e7"/>
                    </a:solidFill>
                  </a:tcPr>
                </a:tc>
                <a:tc>
                  <a:txBody>
                    <a:bodyPr>
                      <a:noAutofit/>
                    </a:bodyPr>
                    <a:p>
                      <a:pPr algn="ctr">
                        <a:lnSpc>
                          <a:spcPct val="100000"/>
                        </a:lnSpc>
                      </a:pPr>
                      <a:r>
                        <a:rPr b="0" lang="en-IN" sz="1800" spc="-1" strike="noStrike">
                          <a:solidFill>
                            <a:srgbClr val="000000"/>
                          </a:solidFill>
                          <a:latin typeface="Trebuchet MS"/>
                        </a:rPr>
                        <a:t>R3</a:t>
                      </a:r>
                      <a:endParaRPr b="0" lang="en-IN" sz="1800" spc="-1" strike="noStrike">
                        <a:latin typeface="Arial"/>
                      </a:endParaRPr>
                    </a:p>
                  </a:txBody>
                  <a:tcPr marL="91440" marR="91440">
                    <a:solidFill>
                      <a:srgbClr val="e7e7e7"/>
                    </a:solidFill>
                  </a:tcPr>
                </a:tc>
                <a:tc>
                  <a:txBody>
                    <a:bodyPr>
                      <a:noAutofit/>
                    </a:bodyPr>
                    <a:p>
                      <a:pPr algn="ctr">
                        <a:lnSpc>
                          <a:spcPct val="100000"/>
                        </a:lnSpc>
                      </a:pPr>
                      <a:r>
                        <a:rPr b="0" lang="en-IN" sz="1800" spc="-1" strike="noStrike">
                          <a:solidFill>
                            <a:srgbClr val="000000"/>
                          </a:solidFill>
                          <a:latin typeface="Trebuchet MS"/>
                        </a:rPr>
                        <a:t>R</a:t>
                      </a:r>
                      <a:endParaRPr b="0" lang="en-IN" sz="1800" spc="-1" strike="noStrike">
                        <a:latin typeface="Arial"/>
                      </a:endParaRPr>
                    </a:p>
                  </a:txBody>
                  <a:tcPr marL="91440" marR="91440">
                    <a:solidFill>
                      <a:srgbClr val="e7e7e7"/>
                    </a:solidFill>
                  </a:tcPr>
                </a:tc>
                <a:tc>
                  <a:txBody>
                    <a:bodyPr>
                      <a:noAutofit/>
                    </a:bodyPr>
                    <a:p>
                      <a:pPr>
                        <a:lnSpc>
                          <a:spcPct val="100000"/>
                        </a:lnSpc>
                      </a:pPr>
                      <a:r>
                        <a:rPr b="0" lang="en-IN" sz="1800" spc="-1" strike="noStrike">
                          <a:solidFill>
                            <a:srgbClr val="000000"/>
                          </a:solidFill>
                          <a:latin typeface="Trebuchet MS"/>
                        </a:rPr>
                        <a:t>Data analysis</a:t>
                      </a:r>
                      <a:endParaRPr b="0" lang="en-IN" sz="1800" spc="-1" strike="noStrike">
                        <a:latin typeface="Arial"/>
                      </a:endParaRPr>
                    </a:p>
                  </a:txBody>
                  <a:tcPr marL="91440" marR="91440">
                    <a:solidFill>
                      <a:srgbClr val="e7e7e7"/>
                    </a:solidFill>
                  </a:tcPr>
                </a:tc>
              </a:tr>
              <a:tr h="424800">
                <a:tc>
                  <a:txBody>
                    <a:bodyPr>
                      <a:noAutofit/>
                    </a:bodyPr>
                    <a:p>
                      <a:pPr algn="ctr">
                        <a:lnSpc>
                          <a:spcPct val="100000"/>
                        </a:lnSpc>
                      </a:pPr>
                      <a:r>
                        <a:rPr b="0" lang="en-IN" sz="1800" spc="-1" strike="noStrike">
                          <a:solidFill>
                            <a:srgbClr val="000000"/>
                          </a:solidFill>
                          <a:latin typeface="Trebuchet MS"/>
                        </a:rPr>
                        <a:t>4.</a:t>
                      </a:r>
                      <a:endParaRPr b="0" lang="en-IN" sz="1800" spc="-1" strike="noStrike">
                        <a:latin typeface="Arial"/>
                      </a:endParaRPr>
                    </a:p>
                  </a:txBody>
                  <a:tcPr marL="91440" marR="91440">
                    <a:solidFill>
                      <a:srgbClr val="ffffff"/>
                    </a:solidFill>
                  </a:tcPr>
                </a:tc>
                <a:tc>
                  <a:txBody>
                    <a:bodyPr>
                      <a:noAutofit/>
                    </a:bodyPr>
                    <a:p>
                      <a:pPr algn="ctr">
                        <a:lnSpc>
                          <a:spcPct val="100000"/>
                        </a:lnSpc>
                      </a:pPr>
                      <a:r>
                        <a:rPr b="0" lang="en-IN" sz="1800" spc="-1" strike="noStrike">
                          <a:solidFill>
                            <a:srgbClr val="000000"/>
                          </a:solidFill>
                          <a:latin typeface="Trebuchet MS"/>
                        </a:rPr>
                        <a:t>R4</a:t>
                      </a:r>
                      <a:endParaRPr b="0" lang="en-IN" sz="1800" spc="-1" strike="noStrike">
                        <a:latin typeface="Arial"/>
                      </a:endParaRPr>
                    </a:p>
                  </a:txBody>
                  <a:tcPr marL="91440" marR="91440">
                    <a:solidFill>
                      <a:srgbClr val="ffffff"/>
                    </a:solidFill>
                  </a:tcPr>
                </a:tc>
                <a:tc>
                  <a:txBody>
                    <a:bodyPr>
                      <a:noAutofit/>
                    </a:bodyPr>
                    <a:p>
                      <a:pPr algn="ctr">
                        <a:lnSpc>
                          <a:spcPct val="100000"/>
                        </a:lnSpc>
                      </a:pPr>
                      <a:r>
                        <a:rPr b="0" lang="en-IN" sz="1800" spc="-1" strike="noStrike">
                          <a:solidFill>
                            <a:srgbClr val="000000"/>
                          </a:solidFill>
                          <a:latin typeface="Trebuchet MS"/>
                        </a:rPr>
                        <a:t>R</a:t>
                      </a:r>
                      <a:endParaRPr b="0" lang="en-IN" sz="1800" spc="-1" strike="noStrike">
                        <a:latin typeface="Arial"/>
                      </a:endParaRPr>
                    </a:p>
                  </a:txBody>
                  <a:tcPr marL="91440" marR="91440">
                    <a:solidFill>
                      <a:srgbClr val="ffffff"/>
                    </a:solidFill>
                  </a:tcPr>
                </a:tc>
                <a:tc>
                  <a:txBody>
                    <a:bodyPr>
                      <a:noAutofit/>
                    </a:bodyPr>
                    <a:p>
                      <a:pPr>
                        <a:lnSpc>
                          <a:spcPct val="100000"/>
                        </a:lnSpc>
                      </a:pPr>
                      <a:r>
                        <a:rPr b="0" lang="en-IN" sz="1800" spc="-1" strike="noStrike">
                          <a:solidFill>
                            <a:srgbClr val="000000"/>
                          </a:solidFill>
                          <a:latin typeface="Trebuchet MS"/>
                        </a:rPr>
                        <a:t>Trend prediction</a:t>
                      </a:r>
                      <a:endParaRPr b="0" lang="en-IN" sz="1800" spc="-1" strike="noStrike">
                        <a:latin typeface="Arial"/>
                      </a:endParaRPr>
                    </a:p>
                  </a:txBody>
                  <a:tcPr marL="91440" marR="91440">
                    <a:solidFill>
                      <a:srgbClr val="ffffff"/>
                    </a:solidFill>
                  </a:tcPr>
                </a:tc>
              </a:tr>
              <a:tr h="424800">
                <a:tc>
                  <a:txBody>
                    <a:bodyPr>
                      <a:noAutofit/>
                    </a:bodyPr>
                    <a:p>
                      <a:pPr algn="ctr">
                        <a:lnSpc>
                          <a:spcPct val="100000"/>
                        </a:lnSpc>
                      </a:pPr>
                      <a:r>
                        <a:rPr b="0" lang="en-IN" sz="1800" spc="-1" strike="noStrike">
                          <a:solidFill>
                            <a:srgbClr val="000000"/>
                          </a:solidFill>
                          <a:latin typeface="Trebuchet MS"/>
                        </a:rPr>
                        <a:t>5.</a:t>
                      </a:r>
                      <a:endParaRPr b="0" lang="en-IN" sz="1800" spc="-1" strike="noStrike">
                        <a:latin typeface="Arial"/>
                      </a:endParaRPr>
                    </a:p>
                  </a:txBody>
                  <a:tcPr marL="91440" marR="91440">
                    <a:solidFill>
                      <a:srgbClr val="e7e7e7"/>
                    </a:solidFill>
                  </a:tcPr>
                </a:tc>
                <a:tc>
                  <a:txBody>
                    <a:bodyPr>
                      <a:noAutofit/>
                    </a:bodyPr>
                    <a:p>
                      <a:pPr algn="ctr">
                        <a:lnSpc>
                          <a:spcPct val="100000"/>
                        </a:lnSpc>
                      </a:pPr>
                      <a:r>
                        <a:rPr b="0" lang="en-IN" sz="1800" spc="-1" strike="noStrike">
                          <a:solidFill>
                            <a:srgbClr val="000000"/>
                          </a:solidFill>
                          <a:latin typeface="Trebuchet MS"/>
                        </a:rPr>
                        <a:t>R5</a:t>
                      </a:r>
                      <a:endParaRPr b="0" lang="en-IN" sz="1800" spc="-1" strike="noStrike">
                        <a:latin typeface="Arial"/>
                      </a:endParaRPr>
                    </a:p>
                  </a:txBody>
                  <a:tcPr marL="91440" marR="91440">
                    <a:solidFill>
                      <a:srgbClr val="e7e7e7"/>
                    </a:solidFill>
                  </a:tcPr>
                </a:tc>
                <a:tc>
                  <a:txBody>
                    <a:bodyPr>
                      <a:noAutofit/>
                    </a:bodyPr>
                    <a:p>
                      <a:pPr algn="ctr">
                        <a:lnSpc>
                          <a:spcPct val="100000"/>
                        </a:lnSpc>
                      </a:pPr>
                      <a:r>
                        <a:rPr b="0" lang="en-IN" sz="1800" spc="-1" strike="noStrike">
                          <a:solidFill>
                            <a:srgbClr val="000000"/>
                          </a:solidFill>
                          <a:latin typeface="Trebuchet MS"/>
                        </a:rPr>
                        <a:t>C</a:t>
                      </a:r>
                      <a:endParaRPr b="0" lang="en-IN" sz="1800" spc="-1" strike="noStrike">
                        <a:latin typeface="Arial"/>
                      </a:endParaRPr>
                    </a:p>
                  </a:txBody>
                  <a:tcPr marL="91440" marR="91440">
                    <a:solidFill>
                      <a:srgbClr val="e7e7e7"/>
                    </a:solidFill>
                  </a:tcPr>
                </a:tc>
                <a:tc>
                  <a:txBody>
                    <a:bodyPr>
                      <a:noAutofit/>
                    </a:bodyPr>
                    <a:p>
                      <a:pPr>
                        <a:lnSpc>
                          <a:spcPct val="100000"/>
                        </a:lnSpc>
                      </a:pPr>
                      <a:r>
                        <a:rPr b="0" lang="en-IN" sz="1800" spc="-1" strike="noStrike">
                          <a:solidFill>
                            <a:srgbClr val="000000"/>
                          </a:solidFill>
                          <a:latin typeface="Trebuchet MS"/>
                        </a:rPr>
                        <a:t>Generate Interactive plots</a:t>
                      </a:r>
                      <a:endParaRPr b="0" lang="en-IN" sz="1800" spc="-1" strike="noStrike">
                        <a:latin typeface="Arial"/>
                      </a:endParaRPr>
                    </a:p>
                  </a:txBody>
                  <a:tcPr marL="91440" marR="91440">
                    <a:solidFill>
                      <a:srgbClr val="e7e7e7"/>
                    </a:solidFill>
                  </a:tcPr>
                </a:tc>
              </a:tr>
              <a:tr h="622440">
                <a:tc>
                  <a:txBody>
                    <a:bodyPr>
                      <a:noAutofit/>
                    </a:bodyPr>
                    <a:p>
                      <a:pPr algn="ctr">
                        <a:lnSpc>
                          <a:spcPct val="100000"/>
                        </a:lnSpc>
                      </a:pPr>
                      <a:r>
                        <a:rPr b="0" lang="en-IN" sz="1800" spc="-1" strike="noStrike">
                          <a:solidFill>
                            <a:srgbClr val="000000"/>
                          </a:solidFill>
                          <a:latin typeface="Trebuchet MS"/>
                        </a:rPr>
                        <a:t>6.</a:t>
                      </a:r>
                      <a:endParaRPr b="0" lang="en-IN" sz="1800" spc="-1" strike="noStrike">
                        <a:latin typeface="Arial"/>
                      </a:endParaRPr>
                    </a:p>
                  </a:txBody>
                  <a:tcPr marL="91440" marR="91440">
                    <a:solidFill>
                      <a:srgbClr val="ffffff"/>
                    </a:solidFill>
                  </a:tcPr>
                </a:tc>
                <a:tc>
                  <a:txBody>
                    <a:bodyPr>
                      <a:noAutofit/>
                    </a:bodyPr>
                    <a:p>
                      <a:pPr algn="ctr">
                        <a:lnSpc>
                          <a:spcPct val="100000"/>
                        </a:lnSpc>
                      </a:pPr>
                      <a:r>
                        <a:rPr b="0" lang="en-IN" sz="1800" spc="-1" strike="noStrike">
                          <a:solidFill>
                            <a:srgbClr val="000000"/>
                          </a:solidFill>
                          <a:latin typeface="Trebuchet MS"/>
                        </a:rPr>
                        <a:t>R6</a:t>
                      </a:r>
                      <a:endParaRPr b="0" lang="en-IN" sz="1800" spc="-1" strike="noStrike">
                        <a:latin typeface="Arial"/>
                      </a:endParaRPr>
                    </a:p>
                  </a:txBody>
                  <a:tcPr marL="91440" marR="91440">
                    <a:solidFill>
                      <a:srgbClr val="ffffff"/>
                    </a:solidFill>
                  </a:tcPr>
                </a:tc>
                <a:tc>
                  <a:txBody>
                    <a:bodyPr>
                      <a:noAutofit/>
                    </a:bodyPr>
                    <a:p>
                      <a:pPr algn="ctr">
                        <a:lnSpc>
                          <a:spcPct val="100000"/>
                        </a:lnSpc>
                      </a:pPr>
                      <a:r>
                        <a:rPr b="0" lang="en-IN" sz="1800" spc="-1" strike="noStrike">
                          <a:solidFill>
                            <a:srgbClr val="000000"/>
                          </a:solidFill>
                          <a:latin typeface="Trebuchet MS"/>
                        </a:rPr>
                        <a:t>R</a:t>
                      </a:r>
                      <a:endParaRPr b="0" lang="en-IN" sz="1800" spc="-1" strike="noStrike">
                        <a:latin typeface="Arial"/>
                      </a:endParaRPr>
                    </a:p>
                  </a:txBody>
                  <a:tcPr marL="91440" marR="91440">
                    <a:solidFill>
                      <a:srgbClr val="ffffff"/>
                    </a:solidFill>
                  </a:tcPr>
                </a:tc>
                <a:tc>
                  <a:txBody>
                    <a:bodyPr>
                      <a:noAutofit/>
                    </a:bodyPr>
                    <a:p>
                      <a:pPr>
                        <a:lnSpc>
                          <a:spcPct val="100000"/>
                        </a:lnSpc>
                      </a:pPr>
                      <a:r>
                        <a:rPr b="0" lang="en-IN" sz="1800" spc="-1" strike="noStrike">
                          <a:solidFill>
                            <a:srgbClr val="000000"/>
                          </a:solidFill>
                          <a:latin typeface="Trebuchet MS"/>
                        </a:rPr>
                        <a:t>Effective representation and Display of results</a:t>
                      </a:r>
                      <a:endParaRPr b="0" lang="en-IN" sz="1800" spc="-1" strike="noStrike">
                        <a:latin typeface="Arial"/>
                      </a:endParaRPr>
                    </a:p>
                  </a:txBody>
                  <a:tcPr marL="91440" marR="91440">
                    <a:solidFill>
                      <a:srgbClr val="ffffff"/>
                    </a:solidFill>
                  </a:tcPr>
                </a:tc>
              </a:tr>
              <a:tr h="423360">
                <a:tc>
                  <a:txBody>
                    <a:bodyPr>
                      <a:noAutofit/>
                    </a:bodyPr>
                    <a:p>
                      <a:pPr algn="ctr">
                        <a:lnSpc>
                          <a:spcPct val="100000"/>
                        </a:lnSpc>
                      </a:pPr>
                      <a:r>
                        <a:rPr b="0" lang="en-IN" sz="1800" spc="-1" strike="noStrike">
                          <a:solidFill>
                            <a:srgbClr val="000000"/>
                          </a:solidFill>
                          <a:latin typeface="Trebuchet MS"/>
                        </a:rPr>
                        <a:t>7.</a:t>
                      </a:r>
                      <a:endParaRPr b="0" lang="en-IN" sz="1800" spc="-1" strike="noStrike">
                        <a:latin typeface="Arial"/>
                      </a:endParaRPr>
                    </a:p>
                  </a:txBody>
                  <a:tcPr marL="91440" marR="91440">
                    <a:solidFill>
                      <a:srgbClr val="e7e7e7"/>
                    </a:solidFill>
                  </a:tcPr>
                </a:tc>
                <a:tc>
                  <a:txBody>
                    <a:bodyPr>
                      <a:noAutofit/>
                    </a:bodyPr>
                    <a:p>
                      <a:pPr algn="ctr">
                        <a:lnSpc>
                          <a:spcPct val="100000"/>
                        </a:lnSpc>
                      </a:pPr>
                      <a:r>
                        <a:rPr b="0" lang="en-IN" sz="1800" spc="-1" strike="noStrike">
                          <a:solidFill>
                            <a:srgbClr val="000000"/>
                          </a:solidFill>
                          <a:latin typeface="Trebuchet MS"/>
                        </a:rPr>
                        <a:t>R7</a:t>
                      </a:r>
                      <a:endParaRPr b="0" lang="en-IN" sz="1800" spc="-1" strike="noStrike">
                        <a:latin typeface="Arial"/>
                      </a:endParaRPr>
                    </a:p>
                  </a:txBody>
                  <a:tcPr marL="91440" marR="91440">
                    <a:solidFill>
                      <a:srgbClr val="e7e7e7"/>
                    </a:solidFill>
                  </a:tcPr>
                </a:tc>
                <a:tc>
                  <a:txBody>
                    <a:bodyPr>
                      <a:noAutofit/>
                    </a:bodyPr>
                    <a:p>
                      <a:pPr algn="ctr">
                        <a:lnSpc>
                          <a:spcPct val="100000"/>
                        </a:lnSpc>
                      </a:pPr>
                      <a:r>
                        <a:rPr b="0" lang="en-IN" sz="1800" spc="-1" strike="noStrike">
                          <a:solidFill>
                            <a:srgbClr val="000000"/>
                          </a:solidFill>
                          <a:latin typeface="Trebuchet MS"/>
                        </a:rPr>
                        <a:t>O</a:t>
                      </a:r>
                      <a:endParaRPr b="0" lang="en-IN" sz="1800" spc="-1" strike="noStrike">
                        <a:latin typeface="Arial"/>
                      </a:endParaRPr>
                    </a:p>
                  </a:txBody>
                  <a:tcPr marL="91440" marR="91440">
                    <a:solidFill>
                      <a:srgbClr val="e7e7e7"/>
                    </a:solidFill>
                  </a:tcPr>
                </a:tc>
                <a:tc>
                  <a:txBody>
                    <a:bodyPr>
                      <a:noAutofit/>
                    </a:bodyPr>
                    <a:p>
                      <a:pPr>
                        <a:lnSpc>
                          <a:spcPct val="100000"/>
                        </a:lnSpc>
                      </a:pPr>
                      <a:r>
                        <a:rPr b="0" lang="en-IN" sz="1800" spc="-1" strike="noStrike">
                          <a:solidFill>
                            <a:srgbClr val="000000"/>
                          </a:solidFill>
                          <a:latin typeface="Trebuchet MS"/>
                        </a:rPr>
                        <a:t>User feedback</a:t>
                      </a:r>
                      <a:endParaRPr b="0" lang="en-IN" sz="1800" spc="-1" strike="noStrike">
                        <a:latin typeface="Arial"/>
                      </a:endParaRPr>
                    </a:p>
                  </a:txBody>
                  <a:tcPr marL="91440" marR="91440">
                    <a:solidFill>
                      <a:srgbClr val="e7e7e7"/>
                    </a:solidFill>
                  </a:tcPr>
                </a:tc>
              </a:tr>
            </a:tbl>
          </a:graphicData>
        </a:graphic>
      </p:graphicFrame>
      <p:sp>
        <p:nvSpPr>
          <p:cNvPr id="163" name="CustomShape 3"/>
          <p:cNvSpPr/>
          <p:nvPr/>
        </p:nvSpPr>
        <p:spPr>
          <a:xfrm>
            <a:off x="1148760" y="6243840"/>
            <a:ext cx="9676080" cy="455040"/>
          </a:xfrm>
          <a:prstGeom prst="rect">
            <a:avLst/>
          </a:prstGeom>
          <a:noFill/>
          <a:ln>
            <a:noFill/>
          </a:ln>
        </p:spPr>
        <p:style>
          <a:lnRef idx="0"/>
          <a:fillRef idx="0"/>
          <a:effectRef idx="0"/>
          <a:fontRef idx="minor"/>
        </p:style>
      </p:sp>
      <p:sp>
        <p:nvSpPr>
          <p:cNvPr id="164" name="CustomShape 4"/>
          <p:cNvSpPr/>
          <p:nvPr/>
        </p:nvSpPr>
        <p:spPr>
          <a:xfrm>
            <a:off x="576000" y="4699440"/>
            <a:ext cx="81104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400" spc="-1" strike="noStrike">
                <a:solidFill>
                  <a:srgbClr val="ff0000"/>
                </a:solidFill>
                <a:latin typeface="Trebuchet MS"/>
                <a:ea typeface="DejaVu Sans"/>
              </a:rPr>
              <a:t> </a:t>
            </a:r>
            <a:r>
              <a:rPr b="1" lang="en-IN" sz="2400" spc="-1" strike="noStrike">
                <a:solidFill>
                  <a:srgbClr val="ff0000"/>
                </a:solidFill>
                <a:latin typeface="Trebuchet MS"/>
                <a:ea typeface="DejaVu Sans"/>
              </a:rPr>
              <a:t>R</a:t>
            </a:r>
            <a:r>
              <a:rPr b="1" lang="en-IN" sz="2400" spc="-1" strike="noStrike">
                <a:solidFill>
                  <a:srgbClr val="595959"/>
                </a:solidFill>
                <a:latin typeface="Trebuchet MS"/>
                <a:ea typeface="DejaVu Sans"/>
              </a:rPr>
              <a:t> – Required ;   </a:t>
            </a:r>
            <a:r>
              <a:rPr b="1" lang="en-IN" sz="2400" spc="-1" strike="noStrike">
                <a:solidFill>
                  <a:srgbClr val="ff0000"/>
                </a:solidFill>
                <a:latin typeface="Trebuchet MS"/>
                <a:ea typeface="DejaVu Sans"/>
              </a:rPr>
              <a:t>C</a:t>
            </a:r>
            <a:r>
              <a:rPr b="1" lang="en-IN" sz="2400" spc="-1" strike="noStrike">
                <a:solidFill>
                  <a:srgbClr val="595959"/>
                </a:solidFill>
                <a:latin typeface="Trebuchet MS"/>
                <a:ea typeface="DejaVu Sans"/>
              </a:rPr>
              <a:t>- Conditionally Required;  </a:t>
            </a:r>
            <a:r>
              <a:rPr b="1" lang="en-IN" sz="2400" spc="-1" strike="noStrike">
                <a:solidFill>
                  <a:srgbClr val="ff0000"/>
                </a:solidFill>
                <a:latin typeface="Trebuchet MS"/>
                <a:ea typeface="DejaVu Sans"/>
              </a:rPr>
              <a:t>O</a:t>
            </a:r>
            <a:r>
              <a:rPr b="1" lang="en-IN" sz="2400" spc="-1" strike="noStrike">
                <a:solidFill>
                  <a:srgbClr val="595959"/>
                </a:solidFill>
                <a:latin typeface="Trebuchet MS"/>
                <a:ea typeface="DejaVu Sans"/>
              </a:rPr>
              <a:t>-Optional.</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4080" y="82440"/>
            <a:ext cx="605520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4400" spc="-1" strike="noStrike">
                <a:solidFill>
                  <a:srgbClr val="002060"/>
                </a:solidFill>
                <a:latin typeface="Times New Roman"/>
                <a:ea typeface="DejaVu Sans"/>
              </a:rPr>
              <a:t>Lifecycle Model : Spiral </a:t>
            </a:r>
            <a:endParaRPr b="0" lang="en-IN" sz="4400" spc="-1" strike="noStrike">
              <a:latin typeface="Arial"/>
            </a:endParaRPr>
          </a:p>
        </p:txBody>
      </p:sp>
      <p:pic>
        <p:nvPicPr>
          <p:cNvPr id="166" name="" descr=""/>
          <p:cNvPicPr/>
          <p:nvPr/>
        </p:nvPicPr>
        <p:blipFill>
          <a:blip r:embed="rId1"/>
          <a:stretch/>
        </p:blipFill>
        <p:spPr>
          <a:xfrm>
            <a:off x="0" y="864000"/>
            <a:ext cx="9143280" cy="41752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Use Cases</a:t>
            </a:r>
            <a:endParaRPr b="0" lang="en-IN" sz="4400" spc="-1" strike="noStrike">
              <a:latin typeface="Arial"/>
            </a:endParaRPr>
          </a:p>
        </p:txBody>
      </p:sp>
      <p:sp>
        <p:nvSpPr>
          <p:cNvPr id="168" name="CustomShape 2"/>
          <p:cNvSpPr/>
          <p:nvPr/>
        </p:nvSpPr>
        <p:spPr>
          <a:xfrm>
            <a:off x="2448000" y="4680000"/>
            <a:ext cx="46047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Use cases from User perspective</a:t>
            </a:r>
            <a:endParaRPr b="0" lang="en-IN" sz="1800" spc="-1" strike="noStrike">
              <a:latin typeface="Arial"/>
            </a:endParaRPr>
          </a:p>
        </p:txBody>
      </p:sp>
      <p:pic>
        <p:nvPicPr>
          <p:cNvPr id="169" name="" descr=""/>
          <p:cNvPicPr/>
          <p:nvPr/>
        </p:nvPicPr>
        <p:blipFill>
          <a:blip r:embed="rId1"/>
          <a:stretch/>
        </p:blipFill>
        <p:spPr>
          <a:xfrm>
            <a:off x="1008000" y="1008000"/>
            <a:ext cx="7485840" cy="395784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88000" y="2592000"/>
            <a:ext cx="177480" cy="343080"/>
          </a:xfrm>
          <a:prstGeom prst="rect">
            <a:avLst/>
          </a:prstGeom>
          <a:noFill/>
          <a:ln>
            <a:noFill/>
          </a:ln>
        </p:spPr>
        <p:style>
          <a:lnRef idx="0"/>
          <a:fillRef idx="0"/>
          <a:effectRef idx="0"/>
          <a:fontRef idx="minor"/>
        </p:style>
      </p:sp>
      <p:sp>
        <p:nvSpPr>
          <p:cNvPr id="171" name="CustomShape 2"/>
          <p:cNvSpPr/>
          <p:nvPr/>
        </p:nvSpPr>
        <p:spPr>
          <a:xfrm>
            <a:off x="2232000" y="4752000"/>
            <a:ext cx="46767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Use cases from System perspective</a:t>
            </a:r>
            <a:endParaRPr b="0" lang="en-IN" sz="1800" spc="-1" strike="noStrike">
              <a:latin typeface="Arial"/>
            </a:endParaRPr>
          </a:p>
        </p:txBody>
      </p:sp>
      <p:pic>
        <p:nvPicPr>
          <p:cNvPr id="172" name="" descr=""/>
          <p:cNvPicPr/>
          <p:nvPr/>
        </p:nvPicPr>
        <p:blipFill>
          <a:blip r:embed="rId1"/>
          <a:stretch/>
        </p:blipFill>
        <p:spPr>
          <a:xfrm>
            <a:off x="2522160" y="72000"/>
            <a:ext cx="4165560" cy="467784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16600" y="325080"/>
            <a:ext cx="8107560" cy="273600"/>
          </a:xfrm>
          <a:prstGeom prst="rect">
            <a:avLst/>
          </a:prstGeom>
          <a:noFill/>
          <a:ln>
            <a:noFill/>
          </a:ln>
        </p:spPr>
        <p:style>
          <a:lnRef idx="0"/>
          <a:fillRef idx="0"/>
          <a:effectRef idx="0"/>
          <a:fontRef idx="minor"/>
        </p:style>
        <p:txBody>
          <a:bodyPr lIns="0" rIns="0" tIns="0" bIns="0" anchor="ctr">
            <a:spAutoFit/>
          </a:bodyPr>
          <a:p>
            <a:pPr>
              <a:lnSpc>
                <a:spcPct val="100000"/>
              </a:lnSpc>
            </a:pP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Class Diagram</a:t>
            </a:r>
            <a:endParaRPr b="0" lang="en-IN" sz="1800" spc="-1" strike="noStrike">
              <a:latin typeface="Arial"/>
            </a:endParaRPr>
          </a:p>
        </p:txBody>
      </p:sp>
      <p:pic>
        <p:nvPicPr>
          <p:cNvPr id="174" name="" descr=""/>
          <p:cNvPicPr/>
          <p:nvPr/>
        </p:nvPicPr>
        <p:blipFill>
          <a:blip r:embed="rId1"/>
          <a:stretch/>
        </p:blipFill>
        <p:spPr>
          <a:xfrm>
            <a:off x="1111320" y="11880"/>
            <a:ext cx="6987600" cy="514116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CONCLUSION</a:t>
            </a:r>
            <a:endParaRPr b="0" lang="en-IN" sz="4400" spc="-1" strike="noStrike">
              <a:latin typeface="Arial"/>
            </a:endParaRPr>
          </a:p>
        </p:txBody>
      </p:sp>
      <p:sp>
        <p:nvSpPr>
          <p:cNvPr id="176" name="CustomShape 2"/>
          <p:cNvSpPr/>
          <p:nvPr/>
        </p:nvSpPr>
        <p:spPr>
          <a:xfrm>
            <a:off x="457200" y="1200240"/>
            <a:ext cx="8226000" cy="3390840"/>
          </a:xfrm>
          <a:prstGeom prst="rect">
            <a:avLst/>
          </a:prstGeom>
          <a:noFill/>
          <a:ln>
            <a:noFill/>
          </a:ln>
        </p:spPr>
        <p:style>
          <a:lnRef idx="0"/>
          <a:fillRef idx="0"/>
          <a:effectRef idx="0"/>
          <a:fontRef idx="minor"/>
        </p:style>
        <p:txBody>
          <a:bodyPr lIns="90000" rIns="90000" tIns="45000" bIns="45000">
            <a:normAutofit fontScale="47000"/>
          </a:bodyPr>
          <a:p>
            <a:pPr marL="343080" indent="-339480" algn="just">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This project is ultimately aims to maximize the farmer’s profit by informing him about latest trends of the raw food items in demands and predicting the possible demands in near future .</a:t>
            </a:r>
            <a:endParaRPr b="0" lang="en-IN" sz="3200" spc="-1" strike="noStrike">
              <a:latin typeface="Arial"/>
            </a:endParaRPr>
          </a:p>
          <a:p>
            <a:pPr marL="343080" indent="-339480" algn="just">
              <a:lnSpc>
                <a:spcPct val="100000"/>
              </a:lnSpc>
              <a:spcBef>
                <a:spcPts val="641"/>
              </a:spcBef>
              <a:buClr>
                <a:srgbClr val="000000"/>
              </a:buClr>
              <a:buFont typeface="Arial"/>
              <a:buChar char="•"/>
            </a:pPr>
            <a:r>
              <a:rPr b="0" lang="en-IN" sz="3200" spc="-1" strike="noStrike">
                <a:solidFill>
                  <a:srgbClr val="000000"/>
                </a:solidFill>
                <a:latin typeface="Calibri"/>
                <a:ea typeface="DejaVu Sans"/>
              </a:rPr>
              <a:t>That would make him capable to fulfill the desired demands in his local region as per his resources and budget</a:t>
            </a:r>
            <a:endParaRPr b="0" lang="en-IN" sz="3200" spc="-1" strike="noStrike">
              <a:latin typeface="Arial"/>
            </a:endParaRPr>
          </a:p>
          <a:p>
            <a:pPr marL="343080" indent="-339480">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marL="343080" indent="-339480">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205200"/>
            <a:ext cx="8226360" cy="855720"/>
          </a:xfrm>
          <a:prstGeom prst="rect">
            <a:avLst/>
          </a:prstGeom>
          <a:noFill/>
          <a:ln>
            <a:noFill/>
          </a:ln>
        </p:spPr>
        <p:style>
          <a:lnRef idx="0"/>
          <a:fillRef idx="0"/>
          <a:effectRef idx="0"/>
          <a:fontRef idx="minor"/>
        </p:style>
      </p:sp>
      <p:sp>
        <p:nvSpPr>
          <p:cNvPr id="178" name="CustomShape 2"/>
          <p:cNvSpPr/>
          <p:nvPr/>
        </p:nvSpPr>
        <p:spPr>
          <a:xfrm>
            <a:off x="457200" y="1203480"/>
            <a:ext cx="2646720" cy="1419840"/>
          </a:xfrm>
          <a:prstGeom prst="rect">
            <a:avLst/>
          </a:prstGeom>
          <a:noFill/>
          <a:ln>
            <a:noFill/>
          </a:ln>
        </p:spPr>
        <p:style>
          <a:lnRef idx="0"/>
          <a:fillRef idx="0"/>
          <a:effectRef idx="0"/>
          <a:fontRef idx="minor"/>
        </p:style>
      </p:sp>
      <p:sp>
        <p:nvSpPr>
          <p:cNvPr id="179" name="CustomShape 3"/>
          <p:cNvSpPr/>
          <p:nvPr/>
        </p:nvSpPr>
        <p:spPr>
          <a:xfrm>
            <a:off x="3239640" y="1203480"/>
            <a:ext cx="2646720" cy="1419840"/>
          </a:xfrm>
          <a:prstGeom prst="rect">
            <a:avLst/>
          </a:prstGeom>
          <a:noFill/>
          <a:ln>
            <a:noFill/>
          </a:ln>
        </p:spPr>
        <p:style>
          <a:lnRef idx="0"/>
          <a:fillRef idx="0"/>
          <a:effectRef idx="0"/>
          <a:fontRef idx="minor"/>
        </p:style>
      </p:sp>
      <p:sp>
        <p:nvSpPr>
          <p:cNvPr id="180" name="CustomShape 4"/>
          <p:cNvSpPr/>
          <p:nvPr/>
        </p:nvSpPr>
        <p:spPr>
          <a:xfrm>
            <a:off x="6022080" y="1203480"/>
            <a:ext cx="2646720" cy="1419840"/>
          </a:xfrm>
          <a:prstGeom prst="rect">
            <a:avLst/>
          </a:prstGeom>
          <a:noFill/>
          <a:ln>
            <a:noFill/>
          </a:ln>
        </p:spPr>
        <p:style>
          <a:lnRef idx="0"/>
          <a:fillRef idx="0"/>
          <a:effectRef idx="0"/>
          <a:fontRef idx="minor"/>
        </p:style>
      </p:sp>
      <p:sp>
        <p:nvSpPr>
          <p:cNvPr id="181" name="CustomShape 5"/>
          <p:cNvSpPr/>
          <p:nvPr/>
        </p:nvSpPr>
        <p:spPr>
          <a:xfrm>
            <a:off x="457200" y="2761920"/>
            <a:ext cx="2646720" cy="1419840"/>
          </a:xfrm>
          <a:prstGeom prst="rect">
            <a:avLst/>
          </a:prstGeom>
          <a:noFill/>
          <a:ln>
            <a:noFill/>
          </a:ln>
        </p:spPr>
        <p:style>
          <a:lnRef idx="0"/>
          <a:fillRef idx="0"/>
          <a:effectRef idx="0"/>
          <a:fontRef idx="minor"/>
        </p:style>
      </p:sp>
      <p:sp>
        <p:nvSpPr>
          <p:cNvPr id="182" name="CustomShape 6"/>
          <p:cNvSpPr/>
          <p:nvPr/>
        </p:nvSpPr>
        <p:spPr>
          <a:xfrm>
            <a:off x="3239640" y="2761920"/>
            <a:ext cx="2646720" cy="1419840"/>
          </a:xfrm>
          <a:prstGeom prst="rect">
            <a:avLst/>
          </a:prstGeom>
          <a:noFill/>
          <a:ln>
            <a:noFill/>
          </a:ln>
        </p:spPr>
        <p:style>
          <a:lnRef idx="0"/>
          <a:fillRef idx="0"/>
          <a:effectRef idx="0"/>
          <a:fontRef idx="minor"/>
        </p:style>
      </p:sp>
      <p:sp>
        <p:nvSpPr>
          <p:cNvPr id="183" name="CustomShape 7"/>
          <p:cNvSpPr/>
          <p:nvPr/>
        </p:nvSpPr>
        <p:spPr>
          <a:xfrm>
            <a:off x="6022080" y="2761920"/>
            <a:ext cx="2646720" cy="1419840"/>
          </a:xfrm>
          <a:prstGeom prst="rect">
            <a:avLst/>
          </a:prstGeom>
          <a:noFill/>
          <a:ln>
            <a:noFill/>
          </a:ln>
        </p:spPr>
        <p:style>
          <a:lnRef idx="0"/>
          <a:fillRef idx="0"/>
          <a:effectRef idx="0"/>
          <a:fontRef idx="minor"/>
        </p:style>
      </p:sp>
      <p:pic>
        <p:nvPicPr>
          <p:cNvPr id="184" name="Picture 2" descr=""/>
          <p:cNvPicPr/>
          <p:nvPr/>
        </p:nvPicPr>
        <p:blipFill>
          <a:blip r:embed="rId1"/>
          <a:stretch/>
        </p:blipFill>
        <p:spPr>
          <a:xfrm>
            <a:off x="0" y="0"/>
            <a:ext cx="9141840" cy="5141520"/>
          </a:xfrm>
          <a:prstGeom prst="rect">
            <a:avLst/>
          </a:prstGeom>
          <a:ln>
            <a:noFill/>
          </a:ln>
        </p:spPr>
      </p:pic>
      <p:pic>
        <p:nvPicPr>
          <p:cNvPr id="185" name="Rectangle 5" descr=""/>
          <p:cNvPicPr/>
          <p:nvPr/>
        </p:nvPicPr>
        <p:blipFill>
          <a:blip r:embed="rId2"/>
          <a:stretch/>
        </p:blipFill>
        <p:spPr>
          <a:xfrm>
            <a:off x="2532960" y="1985040"/>
            <a:ext cx="4077720" cy="82872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PROBLEM STATEMENT</a:t>
            </a:r>
            <a:endParaRPr b="0" lang="en-IN" sz="4400" spc="-1" strike="noStrike">
              <a:latin typeface="Arial"/>
            </a:endParaRPr>
          </a:p>
        </p:txBody>
      </p:sp>
      <p:sp>
        <p:nvSpPr>
          <p:cNvPr id="119" name="CustomShape 2"/>
          <p:cNvSpPr/>
          <p:nvPr/>
        </p:nvSpPr>
        <p:spPr>
          <a:xfrm>
            <a:off x="457200" y="1200240"/>
            <a:ext cx="5101920" cy="3390840"/>
          </a:xfrm>
          <a:prstGeom prst="rect">
            <a:avLst/>
          </a:prstGeom>
          <a:noFill/>
          <a:ln>
            <a:noFill/>
          </a:ln>
        </p:spPr>
        <p:style>
          <a:lnRef idx="0"/>
          <a:fillRef idx="0"/>
          <a:effectRef idx="0"/>
          <a:fontRef idx="minor"/>
        </p:style>
        <p:txBody>
          <a:bodyPr lIns="90000" rIns="90000" tIns="45000" bIns="45000">
            <a:normAutofit/>
          </a:bodyPr>
          <a:p>
            <a:pPr marL="343080" indent="-339480" algn="just">
              <a:lnSpc>
                <a:spcPct val="100000"/>
              </a:lnSpc>
              <a:spcBef>
                <a:spcPts val="360"/>
              </a:spcBef>
              <a:buClr>
                <a:srgbClr val="000000"/>
              </a:buClr>
              <a:buSzPct val="45000"/>
              <a:buFont typeface="Wingdings" charset="2"/>
              <a:buChar char=""/>
            </a:pPr>
            <a:r>
              <a:rPr b="1" lang="en-IN" sz="1800" spc="-1" strike="noStrike">
                <a:solidFill>
                  <a:srgbClr val="000000"/>
                </a:solidFill>
                <a:latin typeface="Calibri"/>
                <a:ea typeface="DejaVu Sans"/>
              </a:rPr>
              <a:t>Irony :</a:t>
            </a:r>
            <a:r>
              <a:rPr b="0" lang="en-IN" sz="1800" spc="-1" strike="noStrike">
                <a:solidFill>
                  <a:srgbClr val="000000"/>
                </a:solidFill>
                <a:latin typeface="Calibri"/>
                <a:ea typeface="DejaVu Sans"/>
              </a:rPr>
              <a:t> Even being a self sufficient country in crop production and one of the potential consumer market of crops, our </a:t>
            </a:r>
            <a:r>
              <a:rPr b="1" lang="en-IN" sz="1800" spc="-1" strike="noStrike">
                <a:solidFill>
                  <a:srgbClr val="000000"/>
                </a:solidFill>
                <a:latin typeface="Calibri"/>
                <a:ea typeface="DejaVu Sans"/>
              </a:rPr>
              <a:t>Farmers commits suicide.</a:t>
            </a:r>
            <a:endParaRPr b="0" lang="en-IN" sz="1800" spc="-1" strike="noStrike">
              <a:latin typeface="Arial"/>
            </a:endParaRPr>
          </a:p>
          <a:p>
            <a:pPr algn="just">
              <a:lnSpc>
                <a:spcPct val="100000"/>
              </a:lnSpc>
              <a:spcBef>
                <a:spcPts val="360"/>
              </a:spcBef>
            </a:pPr>
            <a:endParaRPr b="0" lang="en-IN" sz="1800" spc="-1" strike="noStrike">
              <a:latin typeface="Arial"/>
            </a:endParaRPr>
          </a:p>
          <a:p>
            <a:pPr marL="343080" indent="-339480" algn="just">
              <a:lnSpc>
                <a:spcPct val="100000"/>
              </a:lnSpc>
              <a:spcBef>
                <a:spcPts val="360"/>
              </a:spcBef>
              <a:buClr>
                <a:srgbClr val="000000"/>
              </a:buClr>
              <a:buSzPct val="45000"/>
              <a:buFont typeface="Wingdings" charset="2"/>
              <a:buChar char=""/>
            </a:pPr>
            <a:r>
              <a:rPr b="1" lang="en-IN" sz="1800" spc="-1" strike="noStrike">
                <a:solidFill>
                  <a:srgbClr val="000000"/>
                </a:solidFill>
                <a:latin typeface="Calibri"/>
                <a:ea typeface="DejaVu Sans"/>
              </a:rPr>
              <a:t>Casues : </a:t>
            </a:r>
            <a:r>
              <a:rPr b="0" lang="en-IN" sz="1800" spc="-1" strike="noStrike">
                <a:solidFill>
                  <a:srgbClr val="000000"/>
                </a:solidFill>
                <a:latin typeface="Calibri"/>
                <a:ea typeface="DejaVu Sans"/>
              </a:rPr>
              <a:t>They are not growing what they need to, therefore an overflow of non demanding crops and hence less earning, so they are bound to commit suicide</a:t>
            </a:r>
            <a:endParaRPr b="0" lang="en-IN" sz="1800" spc="-1" strike="noStrike">
              <a:latin typeface="Arial"/>
            </a:endParaRPr>
          </a:p>
        </p:txBody>
      </p:sp>
      <p:pic>
        <p:nvPicPr>
          <p:cNvPr id="120" name="Picture 4" descr=""/>
          <p:cNvPicPr/>
          <p:nvPr/>
        </p:nvPicPr>
        <p:blipFill>
          <a:blip r:embed="rId1"/>
          <a:stretch/>
        </p:blipFill>
        <p:spPr>
          <a:xfrm>
            <a:off x="5791320" y="1200240"/>
            <a:ext cx="3120480" cy="342540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05920"/>
            <a:ext cx="8226000" cy="853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PROBLEM STATEMENT</a:t>
            </a:r>
            <a:endParaRPr b="0" lang="en-IN" sz="4400" spc="-1" strike="noStrike">
              <a:latin typeface="Arial"/>
            </a:endParaRPr>
          </a:p>
        </p:txBody>
      </p:sp>
      <p:sp>
        <p:nvSpPr>
          <p:cNvPr id="122" name="CustomShape 2"/>
          <p:cNvSpPr/>
          <p:nvPr/>
        </p:nvSpPr>
        <p:spPr>
          <a:xfrm>
            <a:off x="457200" y="1200240"/>
            <a:ext cx="5254200" cy="3390840"/>
          </a:xfrm>
          <a:prstGeom prst="rect">
            <a:avLst/>
          </a:prstGeom>
          <a:noFill/>
          <a:ln>
            <a:noFill/>
          </a:ln>
        </p:spPr>
        <p:style>
          <a:lnRef idx="0"/>
          <a:fillRef idx="0"/>
          <a:effectRef idx="0"/>
          <a:fontRef idx="minor"/>
        </p:style>
        <p:txBody>
          <a:bodyPr lIns="90000" rIns="90000" tIns="45000" bIns="45000">
            <a:noAutofit/>
          </a:bodyPr>
          <a:p>
            <a:pPr marL="343080" indent="-339480" algn="just">
              <a:lnSpc>
                <a:spcPct val="100000"/>
              </a:lnSpc>
              <a:spcBef>
                <a:spcPts val="360"/>
              </a:spcBef>
              <a:buClr>
                <a:srgbClr val="000000"/>
              </a:buClr>
              <a:buSzPct val="45000"/>
              <a:buFont typeface="Wingdings" charset="2"/>
              <a:buChar char=""/>
            </a:pPr>
            <a:r>
              <a:rPr b="1" lang="en-IN" sz="1800" spc="-1" strike="noStrike">
                <a:solidFill>
                  <a:srgbClr val="000000"/>
                </a:solidFill>
                <a:latin typeface="Calibri"/>
                <a:ea typeface="DejaVu Sans"/>
              </a:rPr>
              <a:t>Assumption : </a:t>
            </a:r>
            <a:r>
              <a:rPr b="0" lang="en-IN" sz="1800" spc="-1" strike="noStrike">
                <a:solidFill>
                  <a:srgbClr val="000000"/>
                </a:solidFill>
                <a:latin typeface="Calibri"/>
                <a:ea typeface="DejaVu Sans"/>
              </a:rPr>
              <a:t>It has been assumed that  an average farmer sell their crops in nearby areas or markets which are mainly consumed by the </a:t>
            </a:r>
            <a:r>
              <a:rPr b="1" lang="en-IN" sz="1800" spc="-1" strike="noStrike">
                <a:solidFill>
                  <a:srgbClr val="000000"/>
                </a:solidFill>
                <a:latin typeface="Calibri"/>
                <a:ea typeface="DejaVu Sans"/>
              </a:rPr>
              <a:t>nearby consumer cities(NCC).</a:t>
            </a:r>
            <a:endParaRPr b="0" lang="en-IN" sz="1800" spc="-1" strike="noStrike">
              <a:latin typeface="Arial"/>
            </a:endParaRPr>
          </a:p>
          <a:p>
            <a:pPr marL="343080" indent="-339480" algn="just">
              <a:lnSpc>
                <a:spcPct val="100000"/>
              </a:lnSpc>
              <a:spcBef>
                <a:spcPts val="360"/>
              </a:spcBef>
              <a:buClr>
                <a:srgbClr val="000000"/>
              </a:buClr>
              <a:buFont typeface="Arial"/>
              <a:buChar char="•"/>
            </a:pPr>
            <a:r>
              <a:rPr b="1" lang="en-IN" sz="1800" spc="-1" strike="noStrike">
                <a:solidFill>
                  <a:srgbClr val="000000"/>
                </a:solidFill>
                <a:latin typeface="Calibri"/>
                <a:ea typeface="DejaVu Sans"/>
              </a:rPr>
              <a:t>Our Notion: </a:t>
            </a:r>
            <a:r>
              <a:rPr b="0" lang="en-IN" sz="1800" spc="-1" strike="noStrike">
                <a:solidFill>
                  <a:srgbClr val="000000"/>
                </a:solidFill>
                <a:latin typeface="Calibri"/>
                <a:ea typeface="DejaVu Sans"/>
              </a:rPr>
              <a:t>If we </a:t>
            </a:r>
            <a:r>
              <a:rPr b="1" lang="en-IN" sz="1800" spc="-1" strike="noStrike">
                <a:solidFill>
                  <a:srgbClr val="000000"/>
                </a:solidFill>
                <a:latin typeface="Calibri"/>
                <a:ea typeface="DejaVu Sans"/>
              </a:rPr>
              <a:t>tell farmer which crops are mainly consumed</a:t>
            </a:r>
            <a:r>
              <a:rPr b="0" lang="en-IN" sz="1800" spc="-1" strike="noStrike">
                <a:solidFill>
                  <a:srgbClr val="000000"/>
                </a:solidFill>
                <a:latin typeface="Calibri"/>
                <a:ea typeface="DejaVu Sans"/>
              </a:rPr>
              <a:t> in his </a:t>
            </a:r>
            <a:r>
              <a:rPr b="1" lang="en-IN" sz="1800" spc="-1" strike="noStrike">
                <a:solidFill>
                  <a:srgbClr val="000000"/>
                </a:solidFill>
                <a:latin typeface="Calibri"/>
                <a:ea typeface="DejaVu Sans"/>
              </a:rPr>
              <a:t>NCC </a:t>
            </a:r>
            <a:r>
              <a:rPr b="0" lang="en-IN" sz="1800" spc="-1" strike="noStrike">
                <a:solidFill>
                  <a:srgbClr val="000000"/>
                </a:solidFill>
                <a:latin typeface="Calibri"/>
                <a:ea typeface="DejaVu Sans"/>
              </a:rPr>
              <a:t>which also suits his means, then he can grow only that crops which results in meeting demand with appropriate supply and results in proper earning of our farmers</a:t>
            </a:r>
            <a:endParaRPr b="0" lang="en-IN" sz="1800" spc="-1" strike="noStrike">
              <a:latin typeface="Arial"/>
            </a:endParaRPr>
          </a:p>
        </p:txBody>
      </p:sp>
      <p:pic>
        <p:nvPicPr>
          <p:cNvPr id="123" name="Picture 5" descr=""/>
          <p:cNvPicPr/>
          <p:nvPr/>
        </p:nvPicPr>
        <p:blipFill>
          <a:blip r:embed="rId1"/>
          <a:stretch/>
        </p:blipFill>
        <p:spPr>
          <a:xfrm>
            <a:off x="5715000" y="1047600"/>
            <a:ext cx="3120480" cy="386100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4320" y="285840"/>
            <a:ext cx="8530920" cy="5655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IN" sz="4400" spc="-1" strike="noStrike">
                <a:solidFill>
                  <a:srgbClr val="000000"/>
                </a:solidFill>
                <a:latin typeface="Calibri"/>
                <a:ea typeface="DejaVu Sans"/>
              </a:rPr>
              <a:t>INTRODUCTION</a:t>
            </a:r>
            <a:endParaRPr b="0" lang="en-IN" sz="4400" spc="-1" strike="noStrike">
              <a:latin typeface="Arial"/>
            </a:endParaRPr>
          </a:p>
        </p:txBody>
      </p:sp>
      <p:sp>
        <p:nvSpPr>
          <p:cNvPr id="125" name="CustomShape 2"/>
          <p:cNvSpPr/>
          <p:nvPr/>
        </p:nvSpPr>
        <p:spPr>
          <a:xfrm>
            <a:off x="454320" y="1259640"/>
            <a:ext cx="5409720" cy="3425400"/>
          </a:xfrm>
          <a:prstGeom prst="rect">
            <a:avLst/>
          </a:prstGeom>
          <a:noFill/>
          <a:ln>
            <a:noFill/>
          </a:ln>
        </p:spPr>
        <p:style>
          <a:lnRef idx="0"/>
          <a:fillRef idx="0"/>
          <a:effectRef idx="0"/>
          <a:fontRef idx="minor"/>
        </p:style>
        <p:txBody>
          <a:bodyPr lIns="90000" rIns="90000" tIns="45000" bIns="45000">
            <a:normAutofit fontScale="88000"/>
          </a:bodyPr>
          <a:p>
            <a:pPr marL="274320" indent="-270720" algn="just">
              <a:lnSpc>
                <a:spcPct val="100000"/>
              </a:lnSpc>
              <a:spcBef>
                <a:spcPts val="360"/>
              </a:spcBef>
              <a:buClr>
                <a:srgbClr val="4f81bd"/>
              </a:buClr>
              <a:buSzPct val="85000"/>
              <a:buFont typeface="Arial"/>
              <a:buChar char="•"/>
            </a:pPr>
            <a:r>
              <a:rPr b="1" lang="en-IN" sz="1800" spc="-1" strike="noStrike">
                <a:solidFill>
                  <a:srgbClr val="000000"/>
                </a:solidFill>
                <a:latin typeface="Calibri"/>
                <a:ea typeface="DejaVu Sans"/>
              </a:rPr>
              <a:t>What we do :</a:t>
            </a:r>
            <a:r>
              <a:rPr b="0" lang="en-IN" sz="1800" spc="-1" strike="noStrike">
                <a:solidFill>
                  <a:srgbClr val="000000"/>
                </a:solidFill>
                <a:latin typeface="Calibri"/>
                <a:ea typeface="DejaVu Sans"/>
              </a:rPr>
              <a:t> CGMP will tell the farmer based on his location, soil, forecast, budget and resources available to him that which crop he should grown in the next cropping season.</a:t>
            </a:r>
            <a:endParaRPr b="0" lang="en-IN" sz="1800" spc="-1" strike="noStrike">
              <a:latin typeface="Arial"/>
            </a:endParaRPr>
          </a:p>
          <a:p>
            <a:pPr marL="274320" indent="-270720" algn="just">
              <a:lnSpc>
                <a:spcPct val="100000"/>
              </a:lnSpc>
              <a:spcBef>
                <a:spcPts val="360"/>
              </a:spcBef>
            </a:pPr>
            <a:endParaRPr b="0" lang="en-IN" sz="1800" spc="-1" strike="noStrike">
              <a:latin typeface="Arial"/>
            </a:endParaRPr>
          </a:p>
          <a:p>
            <a:pPr marL="274320" indent="-270720" algn="just">
              <a:lnSpc>
                <a:spcPct val="100000"/>
              </a:lnSpc>
              <a:spcBef>
                <a:spcPts val="360"/>
              </a:spcBef>
              <a:buClr>
                <a:srgbClr val="4f81bd"/>
              </a:buClr>
              <a:buSzPct val="85000"/>
              <a:buFont typeface="Arial"/>
              <a:buChar char="•"/>
            </a:pPr>
            <a:r>
              <a:rPr b="1" lang="en-IN" sz="1800" spc="-1" strike="noStrike">
                <a:solidFill>
                  <a:srgbClr val="000000"/>
                </a:solidFill>
                <a:latin typeface="Calibri"/>
                <a:ea typeface="DejaVu Sans"/>
              </a:rPr>
              <a:t>How we do :</a:t>
            </a:r>
            <a:r>
              <a:rPr b="0" lang="en-IN" sz="1800" spc="-1" strike="noStrike">
                <a:solidFill>
                  <a:srgbClr val="000000"/>
                </a:solidFill>
                <a:latin typeface="Calibri"/>
                <a:ea typeface="DejaVu Sans"/>
              </a:rPr>
              <a:t> </a:t>
            </a:r>
            <a:endParaRPr b="0" lang="en-IN" sz="1800" spc="-1" strike="noStrike">
              <a:latin typeface="Arial"/>
            </a:endParaRPr>
          </a:p>
          <a:p>
            <a:pPr lvl="2" marL="648000" indent="-213120" algn="just">
              <a:lnSpc>
                <a:spcPct val="100000"/>
              </a:lnSpc>
              <a:spcBef>
                <a:spcPts val="360"/>
              </a:spcBef>
              <a:buClr>
                <a:srgbClr val="000000"/>
              </a:buClr>
              <a:buSzPct val="45000"/>
              <a:buFont typeface="Wingdings" charset="2"/>
              <a:buChar char=""/>
            </a:pPr>
            <a:r>
              <a:rPr b="1" lang="en-IN" sz="1800" spc="-1" strike="noStrike">
                <a:solidFill>
                  <a:srgbClr val="000000"/>
                </a:solidFill>
                <a:latin typeface="Calibri"/>
                <a:ea typeface="DejaVu Sans"/>
              </a:rPr>
              <a:t>1)Web scraping :</a:t>
            </a:r>
            <a:r>
              <a:rPr b="0" lang="en-IN" sz="1800" spc="-1" strike="noStrike">
                <a:solidFill>
                  <a:srgbClr val="000000"/>
                </a:solidFill>
                <a:latin typeface="Calibri"/>
                <a:ea typeface="DejaVu Sans"/>
              </a:rPr>
              <a:t> We scrap data from sites such as data.gov.in, zomatto, swiggy etc. About which cousines are consumption and then use scraping again to find the ingriedient crops of cuisines scraped</a:t>
            </a:r>
            <a:endParaRPr b="0" lang="en-IN" sz="1800" spc="-1" strike="noStrike">
              <a:latin typeface="Arial"/>
            </a:endParaRPr>
          </a:p>
        </p:txBody>
      </p:sp>
      <p:pic>
        <p:nvPicPr>
          <p:cNvPr id="126" name="Picture 6" descr=""/>
          <p:cNvPicPr/>
          <p:nvPr/>
        </p:nvPicPr>
        <p:blipFill>
          <a:blip r:embed="rId1"/>
          <a:stretch/>
        </p:blipFill>
        <p:spPr>
          <a:xfrm>
            <a:off x="6248520" y="1316520"/>
            <a:ext cx="2368080" cy="1920600"/>
          </a:xfrm>
          <a:prstGeom prst="rect">
            <a:avLst/>
          </a:prstGeom>
          <a:ln>
            <a:noFill/>
          </a:ln>
        </p:spPr>
      </p:pic>
      <p:pic>
        <p:nvPicPr>
          <p:cNvPr id="127" name="Picture 6" descr=""/>
          <p:cNvPicPr/>
          <p:nvPr/>
        </p:nvPicPr>
        <p:blipFill>
          <a:blip r:embed="rId2"/>
          <a:stretch/>
        </p:blipFill>
        <p:spPr>
          <a:xfrm>
            <a:off x="6264000" y="3312000"/>
            <a:ext cx="2373120" cy="152028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4320" y="285840"/>
            <a:ext cx="8530920" cy="5655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IN" sz="4400" spc="-1" strike="noStrike">
                <a:solidFill>
                  <a:srgbClr val="000000"/>
                </a:solidFill>
                <a:latin typeface="Calibri"/>
                <a:ea typeface="DejaVu Sans"/>
              </a:rPr>
              <a:t>INTRODUCTION</a:t>
            </a:r>
            <a:endParaRPr b="0" lang="en-IN" sz="4400" spc="-1" strike="noStrike">
              <a:latin typeface="Arial"/>
            </a:endParaRPr>
          </a:p>
        </p:txBody>
      </p:sp>
      <p:sp>
        <p:nvSpPr>
          <p:cNvPr id="129" name="CustomShape 2"/>
          <p:cNvSpPr/>
          <p:nvPr/>
        </p:nvSpPr>
        <p:spPr>
          <a:xfrm>
            <a:off x="454320" y="1259640"/>
            <a:ext cx="5942880" cy="3425400"/>
          </a:xfrm>
          <a:prstGeom prst="rect">
            <a:avLst/>
          </a:prstGeom>
          <a:noFill/>
          <a:ln>
            <a:noFill/>
          </a:ln>
        </p:spPr>
        <p:style>
          <a:lnRef idx="0"/>
          <a:fillRef idx="0"/>
          <a:effectRef idx="0"/>
          <a:fontRef idx="minor"/>
        </p:style>
        <p:txBody>
          <a:bodyPr lIns="90000" rIns="90000" tIns="45000" bIns="45000">
            <a:normAutofit fontScale="78000"/>
          </a:bodyPr>
          <a:p>
            <a:pPr marL="216000" indent="-213120" algn="just">
              <a:lnSpc>
                <a:spcPct val="100000"/>
              </a:lnSpc>
              <a:spcBef>
                <a:spcPts val="360"/>
              </a:spcBef>
              <a:buClr>
                <a:srgbClr val="000000"/>
              </a:buClr>
              <a:buSzPct val="45000"/>
              <a:buFont typeface="Wingdings" charset="2"/>
              <a:buChar char=""/>
            </a:pPr>
            <a:r>
              <a:rPr b="1" lang="en-IN" sz="1800" spc="-1" strike="noStrike">
                <a:solidFill>
                  <a:srgbClr val="000000"/>
                </a:solidFill>
                <a:latin typeface="Calibri"/>
                <a:ea typeface="DejaVu Sans"/>
              </a:rPr>
              <a:t>2)Machine learning:</a:t>
            </a:r>
            <a:r>
              <a:rPr b="0" lang="en-IN" sz="1800" spc="-1" strike="noStrike">
                <a:solidFill>
                  <a:srgbClr val="000000"/>
                </a:solidFill>
                <a:latin typeface="Calibri"/>
                <a:ea typeface="DejaVu Sans"/>
              </a:rPr>
              <a:t> Machine learning concepts are then used to generate the trends about crops which are effectively in consumption.</a:t>
            </a:r>
            <a:endParaRPr b="0" lang="en-IN" sz="1800" spc="-1" strike="noStrike">
              <a:latin typeface="Arial"/>
            </a:endParaRPr>
          </a:p>
          <a:p>
            <a:pPr algn="just">
              <a:lnSpc>
                <a:spcPct val="100000"/>
              </a:lnSpc>
              <a:spcBef>
                <a:spcPts val="360"/>
              </a:spcBef>
            </a:pPr>
            <a:endParaRPr b="0" lang="en-IN" sz="1800" spc="-1" strike="noStrike">
              <a:latin typeface="Arial"/>
            </a:endParaRPr>
          </a:p>
          <a:p>
            <a:pPr marL="216000" indent="-213120" algn="just">
              <a:lnSpc>
                <a:spcPct val="100000"/>
              </a:lnSpc>
              <a:spcBef>
                <a:spcPts val="360"/>
              </a:spcBef>
              <a:buClr>
                <a:srgbClr val="000000"/>
              </a:buClr>
              <a:buSzPct val="45000"/>
              <a:buFont typeface="Wingdings" charset="2"/>
              <a:buChar char=""/>
            </a:pPr>
            <a:r>
              <a:rPr b="1" lang="en-IN" sz="1800" spc="-1" strike="noStrike">
                <a:solidFill>
                  <a:srgbClr val="000000"/>
                </a:solidFill>
                <a:latin typeface="Calibri"/>
                <a:ea typeface="DejaVu Sans"/>
              </a:rPr>
              <a:t>3)Making trends affordable: </a:t>
            </a:r>
            <a:r>
              <a:rPr b="0" lang="en-IN" sz="1800" spc="-1" strike="noStrike">
                <a:solidFill>
                  <a:srgbClr val="000000"/>
                </a:solidFill>
                <a:latin typeface="Calibri"/>
                <a:ea typeface="DejaVu Sans"/>
              </a:rPr>
              <a:t>Obtained trends would be further optimised as per farmers means, forecast, and soil capabilities by Machine learning concepts.</a:t>
            </a:r>
            <a:r>
              <a:rPr b="1" lang="en-IN" sz="1800" spc="-1" strike="noStrike">
                <a:solidFill>
                  <a:srgbClr val="000000"/>
                </a:solidFill>
                <a:latin typeface="Calibri"/>
                <a:ea typeface="DejaVu Sans"/>
              </a:rPr>
              <a:t>  </a:t>
            </a:r>
            <a:endParaRPr b="0" lang="en-IN" sz="1800" spc="-1" strike="noStrike">
              <a:latin typeface="Arial"/>
            </a:endParaRPr>
          </a:p>
          <a:p>
            <a:pPr algn="just">
              <a:lnSpc>
                <a:spcPct val="100000"/>
              </a:lnSpc>
              <a:spcBef>
                <a:spcPts val="360"/>
              </a:spcBef>
            </a:pPr>
            <a:endParaRPr b="0" lang="en-IN" sz="1800" spc="-1" strike="noStrike">
              <a:latin typeface="Arial"/>
            </a:endParaRPr>
          </a:p>
          <a:p>
            <a:pPr marL="274320" indent="-270720" algn="just">
              <a:lnSpc>
                <a:spcPct val="100000"/>
              </a:lnSpc>
              <a:spcBef>
                <a:spcPts val="360"/>
              </a:spcBef>
              <a:buClr>
                <a:srgbClr val="4f81bd"/>
              </a:buClr>
              <a:buSzPct val="85000"/>
              <a:buFont typeface="Wingdings 2" charset="2"/>
              <a:buChar char=""/>
            </a:pPr>
            <a:r>
              <a:rPr b="0" lang="en-IN" sz="1800" spc="-1" strike="noStrike">
                <a:solidFill>
                  <a:srgbClr val="000000"/>
                </a:solidFill>
                <a:latin typeface="Calibri"/>
                <a:ea typeface="DejaVu Sans"/>
              </a:rPr>
              <a:t>The farmer only have to submit his location, budget and resources available, </a:t>
            </a:r>
            <a:r>
              <a:rPr b="1" lang="en-IN" sz="1800" spc="-1" strike="noStrike">
                <a:solidFill>
                  <a:srgbClr val="000000"/>
                </a:solidFill>
                <a:latin typeface="Calibri"/>
                <a:ea typeface="DejaVu Sans"/>
              </a:rPr>
              <a:t>to know the CROPS THAT HE SHOULD GROWN FOR MAXIMUM PROFIT.</a:t>
            </a:r>
            <a:endParaRPr b="0" lang="en-IN" sz="1800" spc="-1" strike="noStrike">
              <a:latin typeface="Arial"/>
            </a:endParaRPr>
          </a:p>
          <a:p>
            <a:pPr>
              <a:lnSpc>
                <a:spcPct val="100000"/>
              </a:lnSpc>
              <a:spcBef>
                <a:spcPts val="541"/>
              </a:spcBef>
            </a:pPr>
            <a:endParaRPr b="0" lang="en-IN" sz="1800" spc="-1" strike="noStrike">
              <a:latin typeface="Arial"/>
            </a:endParaRPr>
          </a:p>
        </p:txBody>
      </p:sp>
      <p:pic>
        <p:nvPicPr>
          <p:cNvPr id="130" name="Picture 7" descr=""/>
          <p:cNvPicPr/>
          <p:nvPr/>
        </p:nvPicPr>
        <p:blipFill>
          <a:blip r:embed="rId1"/>
          <a:stretch/>
        </p:blipFill>
        <p:spPr>
          <a:xfrm>
            <a:off x="6552000" y="3151800"/>
            <a:ext cx="2291760" cy="1597320"/>
          </a:xfrm>
          <a:prstGeom prst="rect">
            <a:avLst/>
          </a:prstGeom>
          <a:ln>
            <a:noFill/>
          </a:ln>
        </p:spPr>
      </p:pic>
      <p:pic>
        <p:nvPicPr>
          <p:cNvPr id="131" name="" descr=""/>
          <p:cNvPicPr/>
          <p:nvPr/>
        </p:nvPicPr>
        <p:blipFill>
          <a:blip r:embed="rId2"/>
          <a:stretch/>
        </p:blipFill>
        <p:spPr>
          <a:xfrm>
            <a:off x="6552000" y="1230840"/>
            <a:ext cx="2275920" cy="179712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04920" y="171360"/>
            <a:ext cx="8530920" cy="5655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IN" sz="4400" spc="-1" strike="noStrike">
                <a:solidFill>
                  <a:srgbClr val="000000"/>
                </a:solidFill>
                <a:latin typeface="Calibri"/>
                <a:ea typeface="DejaVu Sans"/>
              </a:rPr>
              <a:t>REQUIREMENTS</a:t>
            </a:r>
            <a:endParaRPr b="0" lang="en-IN" sz="4400" spc="-1" strike="noStrike">
              <a:latin typeface="Arial"/>
            </a:endParaRPr>
          </a:p>
        </p:txBody>
      </p:sp>
      <p:sp>
        <p:nvSpPr>
          <p:cNvPr id="133" name="CustomShape 2"/>
          <p:cNvSpPr/>
          <p:nvPr/>
        </p:nvSpPr>
        <p:spPr>
          <a:xfrm>
            <a:off x="457200" y="1200240"/>
            <a:ext cx="8226000" cy="3654000"/>
          </a:xfrm>
          <a:prstGeom prst="rect">
            <a:avLst/>
          </a:prstGeom>
          <a:noFill/>
          <a:ln>
            <a:noFill/>
          </a:ln>
        </p:spPr>
        <p:style>
          <a:lnRef idx="0"/>
          <a:fillRef idx="0"/>
          <a:effectRef idx="0"/>
          <a:fontRef idx="minor"/>
        </p:style>
        <p:txBody>
          <a:bodyPr lIns="90000" rIns="90000" tIns="45000" bIns="45000">
            <a:normAutofit/>
          </a:bodyPr>
          <a:p>
            <a:pPr marL="274320" indent="-270720">
              <a:lnSpc>
                <a:spcPct val="100000"/>
              </a:lnSpc>
              <a:spcBef>
                <a:spcPts val="541"/>
              </a:spcBef>
              <a:buClr>
                <a:srgbClr val="4f81bd"/>
              </a:buClr>
              <a:buSzPct val="85000"/>
              <a:buFont typeface="Wingdings 2" charset="2"/>
              <a:buChar char=""/>
            </a:pPr>
            <a:r>
              <a:rPr b="1" lang="en-IN" sz="2700" spc="-1" strike="noStrike">
                <a:solidFill>
                  <a:srgbClr val="000000"/>
                </a:solidFill>
                <a:latin typeface="Calibri"/>
                <a:ea typeface="DejaVu Sans"/>
              </a:rPr>
              <a:t>HARDWARE REQUIREMENTS</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Processor   -Dual Core or above</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RAM            -1 GB </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Disk space  -500 GB</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Monitor      -15” </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Others         -Keyboard, mouse, Internet connection                                              </a:t>
            </a:r>
            <a:endParaRPr b="0" lang="en-IN" sz="2700" spc="-1" strike="noStrike">
              <a:latin typeface="Arial"/>
            </a:endParaRPr>
          </a:p>
          <a:p>
            <a:pPr>
              <a:lnSpc>
                <a:spcPct val="100000"/>
              </a:lnSpc>
              <a:spcBef>
                <a:spcPts val="541"/>
              </a:spcBef>
            </a:pPr>
            <a:endParaRPr b="0" lang="en-IN" sz="2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4320" y="285840"/>
            <a:ext cx="8530920" cy="5655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IN" sz="4400" spc="-1" strike="noStrike">
                <a:solidFill>
                  <a:srgbClr val="000000"/>
                </a:solidFill>
                <a:latin typeface="Calibri"/>
                <a:ea typeface="DejaVu Sans"/>
              </a:rPr>
              <a:t>REQUIREMENTS</a:t>
            </a:r>
            <a:endParaRPr b="0" lang="en-IN" sz="4400" spc="-1" strike="noStrike">
              <a:latin typeface="Arial"/>
            </a:endParaRPr>
          </a:p>
        </p:txBody>
      </p:sp>
      <p:sp>
        <p:nvSpPr>
          <p:cNvPr id="135" name="CustomShape 2"/>
          <p:cNvSpPr/>
          <p:nvPr/>
        </p:nvSpPr>
        <p:spPr>
          <a:xfrm>
            <a:off x="454320" y="1259640"/>
            <a:ext cx="8500320" cy="3425400"/>
          </a:xfrm>
          <a:prstGeom prst="rect">
            <a:avLst/>
          </a:prstGeom>
          <a:noFill/>
          <a:ln>
            <a:noFill/>
          </a:ln>
        </p:spPr>
        <p:style>
          <a:lnRef idx="0"/>
          <a:fillRef idx="0"/>
          <a:effectRef idx="0"/>
          <a:fontRef idx="minor"/>
        </p:style>
        <p:txBody>
          <a:bodyPr lIns="90000" rIns="90000" tIns="45000" bIns="45000">
            <a:normAutofit/>
          </a:bodyPr>
          <a:p>
            <a:pPr marL="274320" indent="-270720">
              <a:lnSpc>
                <a:spcPct val="100000"/>
              </a:lnSpc>
              <a:spcBef>
                <a:spcPts val="541"/>
              </a:spcBef>
              <a:buClr>
                <a:srgbClr val="4f81bd"/>
              </a:buClr>
              <a:buSzPct val="85000"/>
              <a:buFont typeface="Wingdings 2" charset="2"/>
              <a:buChar char=""/>
            </a:pPr>
            <a:r>
              <a:rPr b="1" lang="en-IN" sz="2700" spc="-1" strike="noStrike">
                <a:solidFill>
                  <a:srgbClr val="000000"/>
                </a:solidFill>
                <a:latin typeface="Calibri"/>
                <a:ea typeface="DejaVu Sans"/>
              </a:rPr>
              <a:t>Software Requirements</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Web Browser (Google Chrome, Firefox, IE9 or above)</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Windows 7 or above / Linux</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 </a:t>
            </a:r>
            <a:r>
              <a:rPr b="0" lang="en-IN" sz="2700" spc="-1" strike="noStrike">
                <a:solidFill>
                  <a:srgbClr val="000000"/>
                </a:solidFill>
                <a:latin typeface="Calibri"/>
                <a:ea typeface="DejaVu Sans"/>
              </a:rPr>
              <a:t>Pycharm IDE 2019</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Sqlite Manager </a:t>
            </a:r>
            <a:endParaRPr b="0" lang="en-IN" sz="2700" spc="-1" strike="noStrike">
              <a:latin typeface="Arial"/>
            </a:endParaRPr>
          </a:p>
          <a:p>
            <a:pPr marL="274320" indent="-270720">
              <a:lnSpc>
                <a:spcPct val="100000"/>
              </a:lnSpc>
              <a:spcBef>
                <a:spcPts val="541"/>
              </a:spcBef>
              <a:buClr>
                <a:srgbClr val="4f81bd"/>
              </a:buClr>
              <a:buSzPct val="85000"/>
              <a:buFont typeface="Wingdings" charset="2"/>
              <a:buChar char=""/>
            </a:pPr>
            <a:r>
              <a:rPr b="0" lang="en-IN" sz="2700" spc="-1" strike="noStrike">
                <a:solidFill>
                  <a:srgbClr val="000000"/>
                </a:solidFill>
                <a:latin typeface="Calibri"/>
                <a:ea typeface="DejaVu Sans"/>
              </a:rPr>
              <a:t>Python 3.7, Flask</a:t>
            </a:r>
            <a:endParaRPr b="0" lang="en-IN" sz="2700" spc="-1" strike="noStrike">
              <a:latin typeface="Arial"/>
            </a:endParaRPr>
          </a:p>
          <a:p>
            <a:pPr>
              <a:lnSpc>
                <a:spcPct val="100000"/>
              </a:lnSpc>
              <a:spcBef>
                <a:spcPts val="541"/>
              </a:spcBef>
            </a:pPr>
            <a:endParaRPr b="0" lang="en-IN" sz="27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05920"/>
            <a:ext cx="8181360" cy="5126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en-IN" sz="4400" spc="-1" strike="noStrike">
                <a:solidFill>
                  <a:srgbClr val="000000"/>
                </a:solidFill>
                <a:latin typeface="Calibri"/>
                <a:ea typeface="DejaVu Sans"/>
              </a:rPr>
              <a:t>PLANNING STEPS</a:t>
            </a:r>
            <a:endParaRPr b="0" lang="en-IN" sz="4400" spc="-1" strike="noStrike">
              <a:latin typeface="Arial"/>
            </a:endParaRPr>
          </a:p>
        </p:txBody>
      </p:sp>
      <p:graphicFrame>
        <p:nvGraphicFramePr>
          <p:cNvPr id="137" name="Table 2"/>
          <p:cNvGraphicFramePr/>
          <p:nvPr/>
        </p:nvGraphicFramePr>
        <p:xfrm>
          <a:off x="864000" y="648000"/>
          <a:ext cx="7415640" cy="4464360"/>
        </p:xfrm>
        <a:graphic>
          <a:graphicData uri="http://schemas.openxmlformats.org/drawingml/2006/table">
            <a:tbl>
              <a:tblPr/>
              <a:tblGrid>
                <a:gridCol w="1120320"/>
                <a:gridCol w="1120320"/>
                <a:gridCol w="1120320"/>
                <a:gridCol w="1120320"/>
                <a:gridCol w="1120320"/>
                <a:gridCol w="1120320"/>
                <a:gridCol w="694080"/>
              </a:tblGrid>
              <a:tr h="570600">
                <a:tc>
                  <a:txBody>
                    <a:bodyPr lIns="66240" rIns="66240">
                      <a:noAutofit/>
                    </a:bodyPr>
                    <a:p>
                      <a:pPr algn="ctr">
                        <a:lnSpc>
                          <a:spcPct val="115000"/>
                        </a:lnSpc>
                      </a:pPr>
                      <a:r>
                        <a:rPr b="1" lang="en-IN" sz="1400" spc="-1" strike="noStrike">
                          <a:solidFill>
                            <a:srgbClr val="ffffff"/>
                          </a:solidFill>
                          <a:latin typeface="Times New Roman"/>
                          <a:ea typeface="Times New Roman"/>
                        </a:rPr>
                        <a:t>Task</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lIns="66240" rIns="66240">
                      <a:noAutofit/>
                    </a:bodyPr>
                    <a:p>
                      <a:pPr algn="ctr">
                        <a:lnSpc>
                          <a:spcPct val="115000"/>
                        </a:lnSpc>
                      </a:pPr>
                      <a:r>
                        <a:rPr b="1" lang="en-IN" sz="1400" spc="-1" strike="noStrike">
                          <a:solidFill>
                            <a:srgbClr val="ffffff"/>
                          </a:solidFill>
                          <a:latin typeface="Times New Roman"/>
                          <a:ea typeface="Times New Roman"/>
                        </a:rPr>
                        <a:t>4Jan-30Jan</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lIns="66240" rIns="66240">
                      <a:noAutofit/>
                    </a:bodyPr>
                    <a:p>
                      <a:pPr algn="ctr">
                        <a:lnSpc>
                          <a:spcPct val="115000"/>
                        </a:lnSpc>
                      </a:pPr>
                      <a:r>
                        <a:rPr b="1" lang="en-IN" sz="1400" spc="-1" strike="noStrike">
                          <a:solidFill>
                            <a:srgbClr val="ffffff"/>
                          </a:solidFill>
                          <a:latin typeface="Times New Roman"/>
                          <a:ea typeface="Times New Roman"/>
                        </a:rPr>
                        <a:t>31Jan-9Feb</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lIns="66240" rIns="66240">
                      <a:noAutofit/>
                    </a:bodyPr>
                    <a:p>
                      <a:pPr algn="ctr">
                        <a:lnSpc>
                          <a:spcPct val="115000"/>
                        </a:lnSpc>
                      </a:pPr>
                      <a:r>
                        <a:rPr b="1" lang="en-IN" sz="1400" spc="-1" strike="noStrike">
                          <a:solidFill>
                            <a:srgbClr val="ffffff"/>
                          </a:solidFill>
                          <a:latin typeface="Times New Roman"/>
                          <a:ea typeface="Times New Roman"/>
                        </a:rPr>
                        <a:t>10Feb-12Mar</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lIns="66240" rIns="66240">
                      <a:noAutofit/>
                    </a:bodyPr>
                    <a:p>
                      <a:pPr algn="ctr">
                        <a:lnSpc>
                          <a:spcPct val="115000"/>
                        </a:lnSpc>
                      </a:pPr>
                      <a:r>
                        <a:rPr b="1" lang="en-IN" sz="1400" spc="-1" strike="noStrike">
                          <a:solidFill>
                            <a:srgbClr val="ffffff"/>
                          </a:solidFill>
                          <a:latin typeface="Times New Roman"/>
                          <a:ea typeface="Times New Roman"/>
                        </a:rPr>
                        <a:t>13Mar-16Apr</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lIns="66240" rIns="66240">
                      <a:noAutofit/>
                    </a:bodyPr>
                    <a:p>
                      <a:pPr algn="ctr">
                        <a:lnSpc>
                          <a:spcPct val="115000"/>
                        </a:lnSpc>
                      </a:pPr>
                      <a:r>
                        <a:rPr b="1" lang="en-IN" sz="1400" spc="-1" strike="noStrike">
                          <a:solidFill>
                            <a:srgbClr val="ffffff"/>
                          </a:solidFill>
                          <a:latin typeface="Times New Roman"/>
                          <a:ea typeface="Times New Roman"/>
                        </a:rPr>
                        <a:t>17Apr-22Apr</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lIns="66240" rIns="66240">
                      <a:noAutofit/>
                    </a:bodyPr>
                    <a:p>
                      <a:pPr algn="ctr">
                        <a:lnSpc>
                          <a:spcPct val="115000"/>
                        </a:lnSpc>
                      </a:pPr>
                      <a:r>
                        <a:rPr b="1" lang="en-IN" sz="1400" spc="-1" strike="noStrike">
                          <a:solidFill>
                            <a:srgbClr val="ffffff"/>
                          </a:solidFill>
                          <a:latin typeface="Times New Roman"/>
                          <a:ea typeface="Times New Roman"/>
                        </a:rPr>
                        <a:t>23Apr-28Apr</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r>
              <a:tr h="911520">
                <a:tc>
                  <a:txBody>
                    <a:bodyPr lIns="66240" rIns="66240">
                      <a:noAutofit/>
                    </a:bodyPr>
                    <a:p>
                      <a:pPr>
                        <a:lnSpc>
                          <a:spcPct val="115000"/>
                        </a:lnSpc>
                      </a:pPr>
                      <a:r>
                        <a:rPr b="1" lang="en-IN" sz="1400" spc="-1" strike="noStrike">
                          <a:solidFill>
                            <a:srgbClr val="000000"/>
                          </a:solidFill>
                          <a:latin typeface="Times New Roman"/>
                          <a:ea typeface="Times New Roman"/>
                        </a:rPr>
                        <a:t>Develop project proposal </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lIns="66240" rIns="66240">
                      <a:noAutofit/>
                    </a:bodyPr>
                    <a:p>
                      <a:pPr algn="just">
                        <a:lnSpc>
                          <a:spcPct val="115000"/>
                        </a:lnSpc>
                      </a:pPr>
                      <a:endParaRPr b="0" lang="en-IN" sz="1800" spc="-1" strike="noStrike">
                        <a:latin typeface="Arial"/>
                      </a:endParaRPr>
                    </a:p>
                    <a:p>
                      <a:pPr>
                        <a:lnSpc>
                          <a:spcPct val="115000"/>
                        </a:lnSpc>
                      </a:pPr>
                      <a:br/>
                      <a:r>
                        <a:rPr b="0" lang="en-IN" sz="1400" spc="-1" strike="noStrike">
                          <a:solidFill>
                            <a:srgbClr val="000000"/>
                          </a:solidFill>
                          <a:latin typeface="Times New Roman"/>
                          <a:ea typeface="Times New Roman"/>
                        </a:rPr>
                        <a:t>27 days</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602280">
                <a:tc>
                  <a:txBody>
                    <a:bodyPr lIns="66240" rIns="66240">
                      <a:noAutofit/>
                    </a:bodyPr>
                    <a:p>
                      <a:pPr>
                        <a:lnSpc>
                          <a:spcPct val="115000"/>
                        </a:lnSpc>
                      </a:pPr>
                      <a:r>
                        <a:rPr b="1" lang="en-IN" sz="1400" spc="-1" strike="noStrike">
                          <a:solidFill>
                            <a:srgbClr val="000000"/>
                          </a:solidFill>
                          <a:latin typeface="Times New Roman"/>
                          <a:ea typeface="Times New Roman"/>
                        </a:rPr>
                        <a:t>Analysis</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lIns="66240" rIns="66240">
                      <a:noAutofit/>
                    </a:bodyPr>
                    <a:p>
                      <a:pPr algn="just">
                        <a:lnSpc>
                          <a:spcPct val="115000"/>
                        </a:lnSpc>
                      </a:pPr>
                      <a:endParaRPr b="0" lang="en-IN" sz="1800" spc="-1" strike="noStrike">
                        <a:latin typeface="Arial"/>
                      </a:endParaRPr>
                    </a:p>
                    <a:p>
                      <a:pPr>
                        <a:lnSpc>
                          <a:spcPct val="115000"/>
                        </a:lnSpc>
                      </a:pPr>
                      <a:r>
                        <a:rPr b="0" lang="en-IN" sz="1400" spc="-1" strike="noStrike">
                          <a:solidFill>
                            <a:srgbClr val="000000"/>
                          </a:solidFill>
                          <a:latin typeface="Times New Roman"/>
                          <a:ea typeface="Times New Roman"/>
                        </a:rPr>
                        <a:t>10 days</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r h="602280">
                <a:tc>
                  <a:txBody>
                    <a:bodyPr lIns="66240" rIns="66240">
                      <a:noAutofit/>
                    </a:bodyPr>
                    <a:p>
                      <a:pPr>
                        <a:lnSpc>
                          <a:spcPct val="115000"/>
                        </a:lnSpc>
                      </a:pPr>
                      <a:r>
                        <a:rPr b="1" lang="en-IN" sz="1400" spc="-1" strike="noStrike">
                          <a:solidFill>
                            <a:srgbClr val="000000"/>
                          </a:solidFill>
                          <a:latin typeface="Times New Roman"/>
                          <a:ea typeface="Times New Roman"/>
                        </a:rPr>
                        <a:t>Designing</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lIns="66240" rIns="66240">
                      <a:noAutofit/>
                    </a:bodyPr>
                    <a:p>
                      <a:pPr algn="just">
                        <a:lnSpc>
                          <a:spcPct val="115000"/>
                        </a:lnSpc>
                      </a:pPr>
                      <a:endParaRPr b="0" lang="en-IN" sz="1800" spc="-1" strike="noStrike">
                        <a:latin typeface="Arial"/>
                      </a:endParaRPr>
                    </a:p>
                    <a:p>
                      <a:pPr>
                        <a:lnSpc>
                          <a:spcPct val="115000"/>
                        </a:lnSpc>
                      </a:pPr>
                      <a:r>
                        <a:rPr b="0" lang="en-IN" sz="1400" spc="-1" strike="noStrike">
                          <a:solidFill>
                            <a:srgbClr val="000000"/>
                          </a:solidFill>
                          <a:latin typeface="Times New Roman"/>
                          <a:ea typeface="Times New Roman"/>
                        </a:rPr>
                        <a:t>30 days</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602280">
                <a:tc>
                  <a:txBody>
                    <a:bodyPr lIns="66240" rIns="66240">
                      <a:noAutofit/>
                    </a:bodyPr>
                    <a:p>
                      <a:pPr>
                        <a:lnSpc>
                          <a:spcPct val="115000"/>
                        </a:lnSpc>
                      </a:pPr>
                      <a:r>
                        <a:rPr b="1" lang="en-IN" sz="1400" spc="-1" strike="noStrike">
                          <a:solidFill>
                            <a:srgbClr val="000000"/>
                          </a:solidFill>
                          <a:latin typeface="Times New Roman"/>
                          <a:ea typeface="Times New Roman"/>
                        </a:rPr>
                        <a:t>Coding</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lIns="66240" rIns="66240">
                      <a:noAutofit/>
                    </a:bodyPr>
                    <a:p>
                      <a:pPr algn="just">
                        <a:lnSpc>
                          <a:spcPct val="115000"/>
                        </a:lnSpc>
                      </a:pPr>
                      <a:endParaRPr b="0" lang="en-IN" sz="1800" spc="-1" strike="noStrike">
                        <a:latin typeface="Arial"/>
                      </a:endParaRPr>
                    </a:p>
                    <a:p>
                      <a:pPr>
                        <a:lnSpc>
                          <a:spcPct val="115000"/>
                        </a:lnSpc>
                      </a:pPr>
                      <a:r>
                        <a:rPr b="0" lang="en-IN" sz="1400" spc="-1" strike="noStrike">
                          <a:solidFill>
                            <a:srgbClr val="000000"/>
                          </a:solidFill>
                          <a:latin typeface="Times New Roman"/>
                          <a:ea typeface="Times New Roman"/>
                        </a:rPr>
                        <a:t>34days</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r h="602280">
                <a:tc>
                  <a:txBody>
                    <a:bodyPr lIns="66240" rIns="66240">
                      <a:noAutofit/>
                    </a:bodyPr>
                    <a:p>
                      <a:pPr>
                        <a:lnSpc>
                          <a:spcPct val="115000"/>
                        </a:lnSpc>
                      </a:pPr>
                      <a:r>
                        <a:rPr b="1" lang="en-IN" sz="1400" spc="-1" strike="noStrike">
                          <a:solidFill>
                            <a:srgbClr val="000000"/>
                          </a:solidFill>
                          <a:latin typeface="Times New Roman"/>
                          <a:ea typeface="Times New Roman"/>
                        </a:rPr>
                        <a:t>Unit Testing</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xBody>
                    <a:bodyPr lIns="66240" rIns="66240">
                      <a:noAutofit/>
                    </a:bodyPr>
                    <a:p>
                      <a:pPr algn="just">
                        <a:lnSpc>
                          <a:spcPct val="115000"/>
                        </a:lnSpc>
                      </a:pPr>
                      <a:endParaRPr b="0" lang="en-IN" sz="1800" spc="-1" strike="noStrike">
                        <a:latin typeface="Arial"/>
                      </a:endParaRPr>
                    </a:p>
                    <a:p>
                      <a:pPr>
                        <a:lnSpc>
                          <a:spcPct val="115000"/>
                        </a:lnSpc>
                      </a:pPr>
                      <a:r>
                        <a:rPr b="0" lang="en-IN" sz="1400" spc="-1" strike="noStrike">
                          <a:solidFill>
                            <a:srgbClr val="000000"/>
                          </a:solidFill>
                          <a:latin typeface="Times New Roman"/>
                          <a:ea typeface="Times New Roman"/>
                        </a:rPr>
                        <a:t>5 days</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bdccf"/>
                    </a:solidFill>
                  </a:tcPr>
                </a:tc>
              </a:tr>
              <a:tr h="573480">
                <a:tc>
                  <a:txBody>
                    <a:bodyPr lIns="66240" rIns="66240">
                      <a:noAutofit/>
                    </a:bodyPr>
                    <a:p>
                      <a:pPr>
                        <a:lnSpc>
                          <a:spcPct val="115000"/>
                        </a:lnSpc>
                      </a:pPr>
                      <a:r>
                        <a:rPr b="1" lang="en-IN" sz="1400" spc="-1" strike="noStrike">
                          <a:solidFill>
                            <a:srgbClr val="000000"/>
                          </a:solidFill>
                          <a:latin typeface="Times New Roman"/>
                          <a:ea typeface="Times New Roman"/>
                        </a:rPr>
                        <a:t>Implementation</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c>
                  <a:txBody>
                    <a:bodyPr lIns="66240" rIns="66240">
                      <a:noAutofit/>
                    </a:bodyPr>
                    <a:p>
                      <a:pPr algn="just">
                        <a:lnSpc>
                          <a:spcPct val="115000"/>
                        </a:lnSpc>
                      </a:pPr>
                      <a:endParaRPr b="0" lang="en-IN" sz="1800" spc="-1" strike="noStrike">
                        <a:latin typeface="Arial"/>
                      </a:endParaRPr>
                    </a:p>
                    <a:p>
                      <a:pPr>
                        <a:lnSpc>
                          <a:spcPct val="115000"/>
                        </a:lnSpc>
                      </a:pPr>
                      <a:r>
                        <a:rPr b="0" lang="en-IN" sz="1400" spc="-1" strike="noStrike">
                          <a:solidFill>
                            <a:srgbClr val="000000"/>
                          </a:solidFill>
                          <a:latin typeface="Times New Roman"/>
                          <a:ea typeface="Times New Roman"/>
                        </a:rPr>
                        <a:t>5 days</a:t>
                      </a:r>
                      <a:endParaRPr b="0" lang="en-IN" sz="1400" spc="-1" strike="noStrike">
                        <a:latin typeface="Arial"/>
                      </a:endParaRPr>
                    </a:p>
                  </a:txBody>
                  <a:tcPr marL="66240" marR="66240">
                    <a:lnL w="12240">
                      <a:solidFill>
                        <a:srgbClr val="ffffff"/>
                      </a:solidFill>
                    </a:lnL>
                    <a:lnR w="12240">
                      <a:solidFill>
                        <a:srgbClr val="ffffff"/>
                      </a:solidFill>
                    </a:lnR>
                    <a:lnT w="12240">
                      <a:solidFill>
                        <a:srgbClr val="ffffff"/>
                      </a:solidFill>
                    </a:lnT>
                    <a:lnB w="12240">
                      <a:solidFill>
                        <a:srgbClr val="ffffff"/>
                      </a:solidFill>
                    </a:lnB>
                    <a:solidFill>
                      <a:srgbClr val="fdeee8"/>
                    </a:solidFill>
                  </a:tcPr>
                </a:tc>
              </a:tr>
            </a:tbl>
          </a:graphicData>
        </a:graphic>
      </p:graphicFrame>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1843</TotalTime>
  <Application>LibreOffice/6.1.5.2$Linux_X86_64 LibreOffice_project/10$Build-2</Application>
  <Words>990</Words>
  <Paragraphs>131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2019-03-16T17:01:21Z</dcterms:created>
  <dc:creator>Manhad</dc:creator>
  <dc:description/>
  <dc:language>en-IN</dc:language>
  <cp:lastModifiedBy/>
  <dcterms:modified xsi:type="dcterms:W3CDTF">2019-03-27T08:47:24Z</dcterms:modified>
  <cp:revision>66</cp:revision>
  <dc:subject/>
  <dc:title>CROPS THAT SHOULD BE GROWN FOR MAXIMUM PROFIT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