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ocument-centric model-based engineering with Isabelle"/>
          <p:cNvSpPr txBox="1"/>
          <p:nvPr/>
        </p:nvSpPr>
        <p:spPr>
          <a:xfrm>
            <a:off x="1015288" y="11093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Document-centric model-based engineering with Isabelle</a:t>
            </a:r>
          </a:p>
        </p:txBody>
      </p:sp>
      <p:sp>
        <p:nvSpPr>
          <p:cNvPr id="120" name="Cylinder"/>
          <p:cNvSpPr/>
          <p:nvPr/>
        </p:nvSpPr>
        <p:spPr>
          <a:xfrm>
            <a:off x="4784145" y="3138982"/>
            <a:ext cx="3995810" cy="52750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5" name="Group"/>
          <p:cNvGrpSpPr/>
          <p:nvPr/>
        </p:nvGrpSpPr>
        <p:grpSpPr>
          <a:xfrm>
            <a:off x="5436757" y="4843270"/>
            <a:ext cx="2894381" cy="3086407"/>
            <a:chOff x="0" y="0"/>
            <a:chExt cx="2894380" cy="3086405"/>
          </a:xfrm>
        </p:grpSpPr>
        <p:sp>
          <p:nvSpPr>
            <p:cNvPr id="121" name="Rectangle"/>
            <p:cNvSpPr/>
            <p:nvPr/>
          </p:nvSpPr>
          <p:spPr>
            <a:xfrm>
              <a:off x="1061901" y="0"/>
              <a:ext cx="8219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2" name="A"/>
            <p:cNvSpPr txBox="1"/>
            <p:nvPr/>
          </p:nvSpPr>
          <p:spPr>
            <a:xfrm>
              <a:off x="1096477" y="73437"/>
              <a:ext cx="106232" cy="151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A</a:t>
              </a:r>
            </a:p>
          </p:txBody>
        </p:sp>
        <p:sp>
          <p:nvSpPr>
            <p:cNvPr id="123" name="header"/>
            <p:cNvSpPr/>
            <p:nvPr/>
          </p:nvSpPr>
          <p:spPr>
            <a:xfrm>
              <a:off x="1241459" y="81788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24" name="context…"/>
            <p:cNvSpPr/>
            <p:nvPr/>
          </p:nvSpPr>
          <p:spPr>
            <a:xfrm>
              <a:off x="1241459" y="248992"/>
              <a:ext cx="609811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25" name="command"/>
            <p:cNvSpPr/>
            <p:nvPr/>
          </p:nvSpPr>
          <p:spPr>
            <a:xfrm>
              <a:off x="1241459" y="49927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6" name="command"/>
            <p:cNvSpPr/>
            <p:nvPr/>
          </p:nvSpPr>
          <p:spPr>
            <a:xfrm>
              <a:off x="1241459" y="616197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7" name="command"/>
            <p:cNvSpPr/>
            <p:nvPr/>
          </p:nvSpPr>
          <p:spPr>
            <a:xfrm>
              <a:off x="1232935" y="73405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8" name="command"/>
            <p:cNvSpPr/>
            <p:nvPr/>
          </p:nvSpPr>
          <p:spPr>
            <a:xfrm>
              <a:off x="1232935" y="855152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29" name="Rectangle"/>
            <p:cNvSpPr/>
            <p:nvPr/>
          </p:nvSpPr>
          <p:spPr>
            <a:xfrm>
              <a:off x="0" y="1251418"/>
              <a:ext cx="821942" cy="950952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B"/>
            <p:cNvSpPr txBox="1"/>
            <p:nvPr/>
          </p:nvSpPr>
          <p:spPr>
            <a:xfrm>
              <a:off x="9824" y="1234301"/>
              <a:ext cx="108137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B</a:t>
              </a:r>
            </a:p>
          </p:txBody>
        </p:sp>
        <p:sp>
          <p:nvSpPr>
            <p:cNvPr id="131" name="header"/>
            <p:cNvSpPr/>
            <p:nvPr/>
          </p:nvSpPr>
          <p:spPr>
            <a:xfrm>
              <a:off x="151583" y="1303723"/>
              <a:ext cx="609811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32" name="context definition"/>
            <p:cNvSpPr/>
            <p:nvPr/>
          </p:nvSpPr>
          <p:spPr>
            <a:xfrm>
              <a:off x="151583" y="1471278"/>
              <a:ext cx="609811" cy="22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00" y="0"/>
                  </a:moveTo>
                  <a:lnTo>
                    <a:pt x="20000" y="0"/>
                  </a:lnTo>
                  <a:cubicBezTo>
                    <a:pt x="20229" y="0"/>
                    <a:pt x="20402" y="0"/>
                    <a:pt x="20549" y="26"/>
                  </a:cubicBezTo>
                  <a:cubicBezTo>
                    <a:pt x="20695" y="52"/>
                    <a:pt x="20815" y="104"/>
                    <a:pt x="20939" y="209"/>
                  </a:cubicBezTo>
                  <a:cubicBezTo>
                    <a:pt x="21074" y="340"/>
                    <a:pt x="21195" y="547"/>
                    <a:pt x="21295" y="812"/>
                  </a:cubicBezTo>
                  <a:cubicBezTo>
                    <a:pt x="21394" y="1077"/>
                    <a:pt x="21472" y="1399"/>
                    <a:pt x="21522" y="1759"/>
                  </a:cubicBezTo>
                  <a:cubicBezTo>
                    <a:pt x="21561" y="2088"/>
                    <a:pt x="21580" y="2408"/>
                    <a:pt x="21590" y="2800"/>
                  </a:cubicBezTo>
                  <a:cubicBezTo>
                    <a:pt x="21600" y="3192"/>
                    <a:pt x="21600" y="3657"/>
                    <a:pt x="21600" y="4277"/>
                  </a:cubicBezTo>
                  <a:lnTo>
                    <a:pt x="21600" y="17342"/>
                  </a:lnTo>
                  <a:cubicBezTo>
                    <a:pt x="21600" y="17952"/>
                    <a:pt x="21600" y="18412"/>
                    <a:pt x="21590" y="18802"/>
                  </a:cubicBezTo>
                  <a:cubicBezTo>
                    <a:pt x="21580" y="19192"/>
                    <a:pt x="21561" y="19512"/>
                    <a:pt x="21522" y="19841"/>
                  </a:cubicBezTo>
                  <a:cubicBezTo>
                    <a:pt x="21472" y="20201"/>
                    <a:pt x="21394" y="20523"/>
                    <a:pt x="21295" y="20788"/>
                  </a:cubicBezTo>
                  <a:cubicBezTo>
                    <a:pt x="21195" y="21053"/>
                    <a:pt x="21074" y="21260"/>
                    <a:pt x="20939" y="21391"/>
                  </a:cubicBezTo>
                  <a:cubicBezTo>
                    <a:pt x="20815" y="21496"/>
                    <a:pt x="20695" y="21548"/>
                    <a:pt x="20548" y="21574"/>
                  </a:cubicBezTo>
                  <a:cubicBezTo>
                    <a:pt x="20400" y="21600"/>
                    <a:pt x="20225" y="21600"/>
                    <a:pt x="19992" y="21600"/>
                  </a:cubicBezTo>
                  <a:lnTo>
                    <a:pt x="1600" y="21600"/>
                  </a:lnTo>
                  <a:cubicBezTo>
                    <a:pt x="1371" y="21600"/>
                    <a:pt x="1198" y="21600"/>
                    <a:pt x="1051" y="21574"/>
                  </a:cubicBezTo>
                  <a:cubicBezTo>
                    <a:pt x="905" y="21548"/>
                    <a:pt x="785" y="21496"/>
                    <a:pt x="661" y="21391"/>
                  </a:cubicBezTo>
                  <a:cubicBezTo>
                    <a:pt x="526" y="21260"/>
                    <a:pt x="405" y="21053"/>
                    <a:pt x="305" y="20788"/>
                  </a:cubicBezTo>
                  <a:cubicBezTo>
                    <a:pt x="206" y="20523"/>
                    <a:pt x="128" y="20201"/>
                    <a:pt x="78" y="19841"/>
                  </a:cubicBezTo>
                  <a:cubicBezTo>
                    <a:pt x="39" y="19512"/>
                    <a:pt x="20" y="19192"/>
                    <a:pt x="10" y="18800"/>
                  </a:cubicBezTo>
                  <a:cubicBezTo>
                    <a:pt x="0" y="18408"/>
                    <a:pt x="0" y="17943"/>
                    <a:pt x="0" y="17323"/>
                  </a:cubicBezTo>
                  <a:lnTo>
                    <a:pt x="0" y="4258"/>
                  </a:lnTo>
                  <a:cubicBezTo>
                    <a:pt x="0" y="3648"/>
                    <a:pt x="0" y="3188"/>
                    <a:pt x="10" y="2798"/>
                  </a:cubicBezTo>
                  <a:cubicBezTo>
                    <a:pt x="20" y="2408"/>
                    <a:pt x="39" y="2088"/>
                    <a:pt x="78" y="1759"/>
                  </a:cubicBezTo>
                  <a:cubicBezTo>
                    <a:pt x="128" y="1399"/>
                    <a:pt x="206" y="1077"/>
                    <a:pt x="305" y="812"/>
                  </a:cubicBezTo>
                  <a:cubicBezTo>
                    <a:pt x="405" y="547"/>
                    <a:pt x="526" y="340"/>
                    <a:pt x="661" y="209"/>
                  </a:cubicBezTo>
                  <a:cubicBezTo>
                    <a:pt x="785" y="104"/>
                    <a:pt x="905" y="52"/>
                    <a:pt x="1052" y="26"/>
                  </a:cubicBezTo>
                  <a:cubicBezTo>
                    <a:pt x="1200" y="0"/>
                    <a:pt x="1375" y="0"/>
                    <a:pt x="1608" y="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definition</a:t>
              </a:r>
            </a:p>
          </p:txBody>
        </p:sp>
        <p:sp>
          <p:nvSpPr>
            <p:cNvPr id="133" name="command"/>
            <p:cNvSpPr/>
            <p:nvPr/>
          </p:nvSpPr>
          <p:spPr>
            <a:xfrm>
              <a:off x="151583" y="173469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4" name="command"/>
            <p:cNvSpPr/>
            <p:nvPr/>
          </p:nvSpPr>
          <p:spPr>
            <a:xfrm>
              <a:off x="151583" y="1858230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5" name="command"/>
            <p:cNvSpPr/>
            <p:nvPr/>
          </p:nvSpPr>
          <p:spPr>
            <a:xfrm>
              <a:off x="151583" y="198176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36" name="Rectangle"/>
            <p:cNvSpPr/>
            <p:nvPr/>
          </p:nvSpPr>
          <p:spPr>
            <a:xfrm>
              <a:off x="2072438" y="1213946"/>
              <a:ext cx="821943" cy="1084136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C"/>
            <p:cNvSpPr txBox="1"/>
            <p:nvPr/>
          </p:nvSpPr>
          <p:spPr>
            <a:xfrm>
              <a:off x="2079153" y="1234301"/>
              <a:ext cx="111844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C</a:t>
              </a:r>
            </a:p>
          </p:txBody>
        </p:sp>
        <p:sp>
          <p:nvSpPr>
            <p:cNvPr id="138" name="header"/>
            <p:cNvSpPr/>
            <p:nvPr/>
          </p:nvSpPr>
          <p:spPr>
            <a:xfrm>
              <a:off x="2256172" y="1303723"/>
              <a:ext cx="609810" cy="151598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39" name="context…"/>
            <p:cNvSpPr/>
            <p:nvPr/>
          </p:nvSpPr>
          <p:spPr>
            <a:xfrm>
              <a:off x="2256172" y="1473615"/>
              <a:ext cx="609810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0" name="command"/>
            <p:cNvSpPr/>
            <p:nvPr/>
          </p:nvSpPr>
          <p:spPr>
            <a:xfrm>
              <a:off x="2247820" y="1710339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1" name="command"/>
            <p:cNvSpPr/>
            <p:nvPr/>
          </p:nvSpPr>
          <p:spPr>
            <a:xfrm>
              <a:off x="2247820" y="1831436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2" name="command"/>
            <p:cNvSpPr/>
            <p:nvPr/>
          </p:nvSpPr>
          <p:spPr>
            <a:xfrm>
              <a:off x="2247820" y="1952534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3" name="command"/>
            <p:cNvSpPr/>
            <p:nvPr/>
          </p:nvSpPr>
          <p:spPr>
            <a:xfrm>
              <a:off x="2247820" y="2073631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4" name="Rectangle"/>
            <p:cNvSpPr/>
            <p:nvPr/>
          </p:nvSpPr>
          <p:spPr>
            <a:xfrm>
              <a:off x="1066077" y="2094361"/>
              <a:ext cx="837243" cy="992045"/>
            </a:xfrm>
            <a:prstGeom prst="rect">
              <a:avLst/>
            </a:prstGeom>
            <a:solidFill>
              <a:srgbClr val="D7D500">
                <a:alpha val="58350"/>
              </a:srgbClr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D"/>
            <p:cNvSpPr txBox="1"/>
            <p:nvPr/>
          </p:nvSpPr>
          <p:spPr>
            <a:xfrm>
              <a:off x="1072792" y="2106254"/>
              <a:ext cx="111845" cy="1515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D</a:t>
              </a:r>
            </a:p>
          </p:txBody>
        </p:sp>
        <p:sp>
          <p:nvSpPr>
            <p:cNvPr id="146" name="header"/>
            <p:cNvSpPr/>
            <p:nvPr/>
          </p:nvSpPr>
          <p:spPr>
            <a:xfrm>
              <a:off x="1241459" y="2135485"/>
              <a:ext cx="609811" cy="151597"/>
            </a:xfrm>
            <a:prstGeom prst="roundRect">
              <a:avLst>
                <a:gd name="adj" fmla="val 1949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header</a:t>
              </a:r>
            </a:p>
          </p:txBody>
        </p:sp>
        <p:sp>
          <p:nvSpPr>
            <p:cNvPr id="147" name="context…"/>
            <p:cNvSpPr/>
            <p:nvPr/>
          </p:nvSpPr>
          <p:spPr>
            <a:xfrm>
              <a:off x="1241459" y="2289878"/>
              <a:ext cx="609811" cy="229192"/>
            </a:xfrm>
            <a:prstGeom prst="roundRect">
              <a:avLst>
                <a:gd name="adj" fmla="val 12896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context</a:t>
              </a:r>
            </a:p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definition</a:t>
              </a:r>
            </a:p>
          </p:txBody>
        </p:sp>
        <p:sp>
          <p:nvSpPr>
            <p:cNvPr id="148" name="command"/>
            <p:cNvSpPr/>
            <p:nvPr/>
          </p:nvSpPr>
          <p:spPr>
            <a:xfrm>
              <a:off x="1241459" y="2555005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sp>
          <p:nvSpPr>
            <p:cNvPr id="149" name="command"/>
            <p:cNvSpPr/>
            <p:nvPr/>
          </p:nvSpPr>
          <p:spPr>
            <a:xfrm>
              <a:off x="1241459" y="2669983"/>
              <a:ext cx="609811" cy="108274"/>
            </a:xfrm>
            <a:prstGeom prst="roundRect">
              <a:avLst>
                <a:gd name="adj" fmla="val 27298"/>
              </a:avLst>
            </a:prstGeom>
            <a:solidFill>
              <a:srgbClr val="FF512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command</a:t>
              </a:r>
            </a:p>
          </p:txBody>
        </p:sp>
        <p:cxnSp>
          <p:nvCxnSpPr>
            <p:cNvPr id="150" name="Connection Line"/>
            <p:cNvCxnSpPr>
              <a:stCxn id="129" idx="0"/>
              <a:endCxn id="132" idx="0"/>
            </p:cNvCxnSpPr>
            <p:nvPr/>
          </p:nvCxnSpPr>
          <p:spPr>
            <a:xfrm flipV="1">
              <a:off x="410970" y="1585873"/>
              <a:ext cx="45519" cy="141022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151" name="Connection Line"/>
            <p:cNvCxnSpPr>
              <a:stCxn id="132" idx="0"/>
              <a:endCxn id="121" idx="0"/>
            </p:cNvCxnSpPr>
            <p:nvPr/>
          </p:nvCxnSpPr>
          <p:spPr>
            <a:xfrm flipV="1">
              <a:off x="457200" y="495300"/>
              <a:ext cx="10160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</p:cxnSp>
        <p:cxnSp>
          <p:nvCxnSpPr>
            <p:cNvPr id="152" name="Connection Line"/>
            <p:cNvCxnSpPr>
              <a:stCxn id="121" idx="0"/>
              <a:endCxn id="139" idx="0"/>
            </p:cNvCxnSpPr>
            <p:nvPr/>
          </p:nvCxnSpPr>
          <p:spPr>
            <a:xfrm flipH="1" rot="16200000">
              <a:off x="1473200" y="495300"/>
              <a:ext cx="1092200" cy="1092200"/>
            </a:xfrm>
            <a:prstGeom prst="bentConnector2">
              <a:avLst/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53" name="Connection Line"/>
            <p:cNvCxnSpPr>
              <a:stCxn id="129" idx="0"/>
              <a:endCxn id="147" idx="0"/>
            </p:cNvCxnSpPr>
            <p:nvPr/>
          </p:nvCxnSpPr>
          <p:spPr>
            <a:xfrm>
              <a:off x="406400" y="1727200"/>
              <a:ext cx="1143000" cy="673100"/>
            </a:xfrm>
            <a:prstGeom prst="bentConnector3">
              <a:avLst>
                <a:gd name="adj1" fmla="val -59999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  <p:cxnSp>
          <p:nvCxnSpPr>
            <p:cNvPr id="154" name="Connection Line"/>
            <p:cNvCxnSpPr>
              <a:stCxn id="136" idx="0"/>
              <a:endCxn id="147" idx="0"/>
            </p:cNvCxnSpPr>
            <p:nvPr/>
          </p:nvCxnSpPr>
          <p:spPr>
            <a:xfrm flipH="1">
              <a:off x="1549400" y="1752600"/>
              <a:ext cx="939800" cy="647700"/>
            </a:xfrm>
            <a:prstGeom prst="bentConnector3">
              <a:avLst>
                <a:gd name="adj1" fmla="val -72972"/>
              </a:avLst>
            </a:prstGeom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</p:cxnSp>
      </p:grpSp>
      <p:sp>
        <p:nvSpPr>
          <p:cNvPr id="156" name="Line"/>
          <p:cNvSpPr/>
          <p:nvPr/>
        </p:nvSpPr>
        <p:spPr>
          <a:xfrm flipH="1" flipV="1">
            <a:off x="3121469" y="4754612"/>
            <a:ext cx="1829243" cy="254703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SML"/>
          <p:cNvSpPr txBox="1"/>
          <p:nvPr/>
        </p:nvSpPr>
        <p:spPr>
          <a:xfrm>
            <a:off x="2345842" y="4519270"/>
            <a:ext cx="7693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SML</a:t>
            </a:r>
          </a:p>
        </p:txBody>
      </p:sp>
      <p:sp>
        <p:nvSpPr>
          <p:cNvPr id="158" name="Line"/>
          <p:cNvSpPr/>
          <p:nvPr/>
        </p:nvSpPr>
        <p:spPr>
          <a:xfrm flipH="1">
            <a:off x="1196971" y="47481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JS"/>
          <p:cNvSpPr txBox="1"/>
          <p:nvPr/>
        </p:nvSpPr>
        <p:spPr>
          <a:xfrm>
            <a:off x="673607" y="5393964"/>
            <a:ext cx="4815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JS</a:t>
            </a:r>
          </a:p>
        </p:txBody>
      </p:sp>
      <p:sp>
        <p:nvSpPr>
          <p:cNvPr id="160" name="Line"/>
          <p:cNvSpPr/>
          <p:nvPr/>
        </p:nvSpPr>
        <p:spPr>
          <a:xfrm flipH="1">
            <a:off x="3208865" y="7088975"/>
            <a:ext cx="1700453" cy="51338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 flipH="1">
            <a:off x="3223548" y="6383869"/>
            <a:ext cx="1689528" cy="1315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 flipH="1">
            <a:off x="3346432" y="5618919"/>
            <a:ext cx="157330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 flipV="1">
            <a:off x="8400449" y="4209679"/>
            <a:ext cx="1534123" cy="555657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 flipV="1">
            <a:off x="8442289" y="5124079"/>
            <a:ext cx="1447136" cy="35205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OCaml"/>
          <p:cNvSpPr txBox="1"/>
          <p:nvPr/>
        </p:nvSpPr>
        <p:spPr>
          <a:xfrm>
            <a:off x="2278583" y="5388390"/>
            <a:ext cx="110703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OCaml</a:t>
            </a:r>
          </a:p>
        </p:txBody>
      </p:sp>
      <p:sp>
        <p:nvSpPr>
          <p:cNvPr id="166" name="Line"/>
          <p:cNvSpPr/>
          <p:nvPr/>
        </p:nvSpPr>
        <p:spPr>
          <a:xfrm flipH="1">
            <a:off x="1171571" y="56244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C"/>
          <p:cNvSpPr txBox="1"/>
          <p:nvPr/>
        </p:nvSpPr>
        <p:spPr>
          <a:xfrm>
            <a:off x="782421" y="45192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68" name="F#"/>
          <p:cNvSpPr txBox="1"/>
          <p:nvPr/>
        </p:nvSpPr>
        <p:spPr>
          <a:xfrm>
            <a:off x="2688742" y="6257509"/>
            <a:ext cx="46451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F#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1438271" y="6500793"/>
            <a:ext cx="1111258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.net"/>
          <p:cNvSpPr txBox="1"/>
          <p:nvPr/>
        </p:nvSpPr>
        <p:spPr>
          <a:xfrm>
            <a:off x="727252" y="6277074"/>
            <a:ext cx="66202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.net</a:t>
            </a:r>
          </a:p>
        </p:txBody>
      </p:sp>
      <p:sp>
        <p:nvSpPr>
          <p:cNvPr id="171" name="Haskell"/>
          <p:cNvSpPr txBox="1"/>
          <p:nvPr/>
        </p:nvSpPr>
        <p:spPr>
          <a:xfrm>
            <a:off x="1735520" y="7382289"/>
            <a:ext cx="1185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Haskell</a:t>
            </a:r>
          </a:p>
        </p:txBody>
      </p:sp>
      <p:sp>
        <p:nvSpPr>
          <p:cNvPr id="172" name="Line"/>
          <p:cNvSpPr/>
          <p:nvPr/>
        </p:nvSpPr>
        <p:spPr>
          <a:xfrm flipH="1">
            <a:off x="3198219" y="7676679"/>
            <a:ext cx="1719265" cy="682392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Scala"/>
          <p:cNvSpPr txBox="1"/>
          <p:nvPr/>
        </p:nvSpPr>
        <p:spPr>
          <a:xfrm>
            <a:off x="2064359" y="8129058"/>
            <a:ext cx="9156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Scala</a:t>
            </a:r>
          </a:p>
        </p:txBody>
      </p:sp>
      <p:sp>
        <p:nvSpPr>
          <p:cNvPr id="174" name="LaTeX"/>
          <p:cNvSpPr txBox="1"/>
          <p:nvPr/>
        </p:nvSpPr>
        <p:spPr>
          <a:xfrm>
            <a:off x="9964470" y="4011270"/>
            <a:ext cx="10006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LaTeX</a:t>
            </a:r>
          </a:p>
        </p:txBody>
      </p:sp>
      <p:sp>
        <p:nvSpPr>
          <p:cNvPr id="175" name="Line"/>
          <p:cNvSpPr/>
          <p:nvPr/>
        </p:nvSpPr>
        <p:spPr>
          <a:xfrm>
            <a:off x="11014571" y="4241800"/>
            <a:ext cx="915621" cy="0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pdf"/>
          <p:cNvSpPr txBox="1"/>
          <p:nvPr/>
        </p:nvSpPr>
        <p:spPr>
          <a:xfrm>
            <a:off x="12070159" y="4011270"/>
            <a:ext cx="58826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pdf</a:t>
            </a:r>
          </a:p>
        </p:txBody>
      </p:sp>
      <p:sp>
        <p:nvSpPr>
          <p:cNvPr id="177" name="HTML"/>
          <p:cNvSpPr txBox="1"/>
          <p:nvPr/>
        </p:nvSpPr>
        <p:spPr>
          <a:xfrm>
            <a:off x="9973005" y="4900270"/>
            <a:ext cx="98359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HTML</a:t>
            </a:r>
          </a:p>
        </p:txBody>
      </p:sp>
      <p:sp>
        <p:nvSpPr>
          <p:cNvPr id="178" name="Line"/>
          <p:cNvSpPr/>
          <p:nvPr/>
        </p:nvSpPr>
        <p:spPr>
          <a:xfrm>
            <a:off x="8442290" y="7538725"/>
            <a:ext cx="143963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SMTLIB2"/>
          <p:cNvSpPr txBox="1"/>
          <p:nvPr/>
        </p:nvSpPr>
        <p:spPr>
          <a:xfrm>
            <a:off x="10004044" y="7308196"/>
            <a:ext cx="142951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SMTLIB2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5969000" y="104921"/>
            <a:ext cx="2499817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183" name="header"/>
          <p:cNvSpPr/>
          <p:nvPr/>
        </p:nvSpPr>
        <p:spPr>
          <a:xfrm>
            <a:off x="6515100" y="353670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84" name="context…"/>
          <p:cNvSpPr/>
          <p:nvPr/>
        </p:nvSpPr>
        <p:spPr>
          <a:xfrm>
            <a:off x="6515100" y="823570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185" name="command"/>
          <p:cNvSpPr/>
          <p:nvPr/>
        </p:nvSpPr>
        <p:spPr>
          <a:xfrm>
            <a:off x="6515100" y="16233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6" name="command"/>
          <p:cNvSpPr/>
          <p:nvPr/>
        </p:nvSpPr>
        <p:spPr>
          <a:xfrm>
            <a:off x="6515100" y="1978997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7" name="command"/>
          <p:cNvSpPr/>
          <p:nvPr/>
        </p:nvSpPr>
        <p:spPr>
          <a:xfrm>
            <a:off x="6527800" y="23374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8" name="command"/>
          <p:cNvSpPr/>
          <p:nvPr/>
        </p:nvSpPr>
        <p:spPr>
          <a:xfrm>
            <a:off x="6527800" y="2705744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89" name="Rectangle"/>
          <p:cNvSpPr/>
          <p:nvPr/>
        </p:nvSpPr>
        <p:spPr>
          <a:xfrm>
            <a:off x="2739380" y="3910930"/>
            <a:ext cx="249981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191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2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193" name="command"/>
          <p:cNvSpPr/>
          <p:nvPr/>
        </p:nvSpPr>
        <p:spPr>
          <a:xfrm>
            <a:off x="3200400" y="5380749"/>
            <a:ext cx="1854647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4" name="command"/>
          <p:cNvSpPr/>
          <p:nvPr/>
        </p:nvSpPr>
        <p:spPr>
          <a:xfrm>
            <a:off x="3200400" y="574376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5" name="command"/>
          <p:cNvSpPr/>
          <p:nvPr/>
        </p:nvSpPr>
        <p:spPr>
          <a:xfrm>
            <a:off x="3200400" y="60940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196" name="Rectangle"/>
          <p:cNvSpPr/>
          <p:nvPr/>
        </p:nvSpPr>
        <p:spPr>
          <a:xfrm>
            <a:off x="9042400" y="3796964"/>
            <a:ext cx="2499817" cy="329723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198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199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00" name="command"/>
          <p:cNvSpPr/>
          <p:nvPr/>
        </p:nvSpPr>
        <p:spPr>
          <a:xfrm>
            <a:off x="95758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1" name="command"/>
          <p:cNvSpPr/>
          <p:nvPr/>
        </p:nvSpPr>
        <p:spPr>
          <a:xfrm>
            <a:off x="9575800" y="56749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2" name="command"/>
          <p:cNvSpPr/>
          <p:nvPr/>
        </p:nvSpPr>
        <p:spPr>
          <a:xfrm>
            <a:off x="9575800" y="6043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3" name="command"/>
          <p:cNvSpPr/>
          <p:nvPr/>
        </p:nvSpPr>
        <p:spPr>
          <a:xfrm>
            <a:off x="9575800" y="64115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4" name="Rectangle"/>
          <p:cNvSpPr/>
          <p:nvPr/>
        </p:nvSpPr>
        <p:spPr>
          <a:xfrm>
            <a:off x="5981700" y="6474618"/>
            <a:ext cx="2546350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06" name="header"/>
          <p:cNvSpPr/>
          <p:nvPr/>
        </p:nvSpPr>
        <p:spPr>
          <a:xfrm>
            <a:off x="6515100" y="6599689"/>
            <a:ext cx="1854647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07" name="context…"/>
          <p:cNvSpPr/>
          <p:nvPr/>
        </p:nvSpPr>
        <p:spPr>
          <a:xfrm>
            <a:off x="6515100" y="7069253"/>
            <a:ext cx="1854647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08" name="command"/>
          <p:cNvSpPr/>
          <p:nvPr/>
        </p:nvSpPr>
        <p:spPr>
          <a:xfrm>
            <a:off x="6515100" y="787559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sp>
        <p:nvSpPr>
          <p:cNvPr id="209" name="command"/>
          <p:cNvSpPr/>
          <p:nvPr/>
        </p:nvSpPr>
        <p:spPr>
          <a:xfrm>
            <a:off x="6515100" y="8225289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command</a:t>
            </a:r>
          </a:p>
        </p:txBody>
      </p:sp>
      <p:cxnSp>
        <p:nvCxnSpPr>
          <p:cNvPr id="210" name="Connection Line"/>
          <p:cNvCxnSpPr>
            <a:stCxn id="189" idx="0"/>
            <a:endCxn id="192" idx="0"/>
          </p:cNvCxnSpPr>
          <p:nvPr/>
        </p:nvCxnSpPr>
        <p:spPr>
          <a:xfrm flipV="1">
            <a:off x="3989288" y="4889500"/>
            <a:ext cx="138436" cy="46751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11" name="Connection Line"/>
          <p:cNvCxnSpPr>
            <a:stCxn id="192" idx="0"/>
            <a:endCxn id="181" idx="0"/>
          </p:cNvCxnSpPr>
          <p:nvPr/>
        </p:nvCxnSpPr>
        <p:spPr>
          <a:xfrm flipV="1">
            <a:off x="4127500" y="1612900"/>
            <a:ext cx="30861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12" name="Connection Line"/>
          <p:cNvCxnSpPr>
            <a:stCxn id="181" idx="0"/>
            <a:endCxn id="199" idx="0"/>
          </p:cNvCxnSpPr>
          <p:nvPr/>
        </p:nvCxnSpPr>
        <p:spPr>
          <a:xfrm flipH="1" rot="16200000">
            <a:off x="7226300" y="1600200"/>
            <a:ext cx="3289300" cy="33147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13" name="Connection Line"/>
          <p:cNvCxnSpPr>
            <a:stCxn id="189" idx="0"/>
            <a:endCxn id="207" idx="0"/>
          </p:cNvCxnSpPr>
          <p:nvPr/>
        </p:nvCxnSpPr>
        <p:spPr>
          <a:xfrm flipH="1" rot="16200000">
            <a:off x="4686300" y="4660900"/>
            <a:ext cx="2057400" cy="34544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14" name="Connection Line"/>
          <p:cNvCxnSpPr>
            <a:stCxn id="196" idx="0"/>
            <a:endCxn id="207" idx="0"/>
          </p:cNvCxnSpPr>
          <p:nvPr/>
        </p:nvCxnSpPr>
        <p:spPr>
          <a:xfrm rot="5400000">
            <a:off x="7880350" y="5010150"/>
            <a:ext cx="1968500" cy="2844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15" name="A Generic Document Model"/>
          <p:cNvSpPr txBox="1"/>
          <p:nvPr/>
        </p:nvSpPr>
        <p:spPr>
          <a:xfrm>
            <a:off x="-289146" y="5923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 Generic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"/>
          <p:cNvSpPr/>
          <p:nvPr/>
        </p:nvSpPr>
        <p:spPr>
          <a:xfrm>
            <a:off x="5969000" y="104921"/>
            <a:ext cx="2674508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A"/>
          <p:cNvSpPr txBox="1"/>
          <p:nvPr/>
        </p:nvSpPr>
        <p:spPr>
          <a:xfrm>
            <a:off x="6074155" y="328270"/>
            <a:ext cx="32308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219" name="header"/>
          <p:cNvSpPr/>
          <p:nvPr/>
        </p:nvSpPr>
        <p:spPr>
          <a:xfrm>
            <a:off x="65151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20" name="context…"/>
          <p:cNvSpPr/>
          <p:nvPr/>
        </p:nvSpPr>
        <p:spPr>
          <a:xfrm>
            <a:off x="65151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21" name="text‹ … ›"/>
          <p:cNvSpPr/>
          <p:nvPr/>
        </p:nvSpPr>
        <p:spPr>
          <a:xfrm>
            <a:off x="65151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22" name="definition‹ … ›"/>
          <p:cNvSpPr/>
          <p:nvPr/>
        </p:nvSpPr>
        <p:spPr>
          <a:xfrm>
            <a:off x="65278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223" name="value‹ … ›"/>
          <p:cNvSpPr/>
          <p:nvPr/>
        </p:nvSpPr>
        <p:spPr>
          <a:xfrm>
            <a:off x="65278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24" name="lemma …"/>
          <p:cNvSpPr/>
          <p:nvPr/>
        </p:nvSpPr>
        <p:spPr>
          <a:xfrm>
            <a:off x="65278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25" name="Rectangle"/>
          <p:cNvSpPr/>
          <p:nvPr/>
        </p:nvSpPr>
        <p:spPr>
          <a:xfrm>
            <a:off x="2739380" y="3910930"/>
            <a:ext cx="2499817" cy="264976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B"/>
          <p:cNvSpPr txBox="1"/>
          <p:nvPr/>
        </p:nvSpPr>
        <p:spPr>
          <a:xfrm>
            <a:off x="2769260" y="3858870"/>
            <a:ext cx="3288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227" name="header"/>
          <p:cNvSpPr/>
          <p:nvPr/>
        </p:nvSpPr>
        <p:spPr>
          <a:xfrm>
            <a:off x="32004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28" name="context definition"/>
          <p:cNvSpPr/>
          <p:nvPr/>
        </p:nvSpPr>
        <p:spPr>
          <a:xfrm>
            <a:off x="3200400" y="4540974"/>
            <a:ext cx="1854647" cy="6970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29" name="ML‹ … ›"/>
          <p:cNvSpPr/>
          <p:nvPr/>
        </p:nvSpPr>
        <p:spPr>
          <a:xfrm>
            <a:off x="3200400" y="5317249"/>
            <a:ext cx="19558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ML‹ … ›    </a:t>
            </a:r>
          </a:p>
        </p:txBody>
      </p:sp>
      <p:sp>
        <p:nvSpPr>
          <p:cNvPr id="230" name="record . . ."/>
          <p:cNvSpPr/>
          <p:nvPr/>
        </p:nvSpPr>
        <p:spPr>
          <a:xfrm>
            <a:off x="3200400" y="6017870"/>
            <a:ext cx="19558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record . . .</a:t>
            </a:r>
          </a:p>
        </p:txBody>
      </p:sp>
      <p:sp>
        <p:nvSpPr>
          <p:cNvPr id="231" name="Rectangle"/>
          <p:cNvSpPr/>
          <p:nvPr/>
        </p:nvSpPr>
        <p:spPr>
          <a:xfrm>
            <a:off x="9042400" y="3796964"/>
            <a:ext cx="249981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C"/>
          <p:cNvSpPr txBox="1"/>
          <p:nvPr/>
        </p:nvSpPr>
        <p:spPr>
          <a:xfrm>
            <a:off x="9062821" y="3858870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233" name="header"/>
          <p:cNvSpPr/>
          <p:nvPr/>
        </p:nvSpPr>
        <p:spPr>
          <a:xfrm>
            <a:off x="96012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34" name="context…"/>
          <p:cNvSpPr/>
          <p:nvPr/>
        </p:nvSpPr>
        <p:spPr>
          <a:xfrm>
            <a:off x="96012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35" name="term‹ … ›"/>
          <p:cNvSpPr/>
          <p:nvPr/>
        </p:nvSpPr>
        <p:spPr>
          <a:xfrm>
            <a:off x="9575800" y="53193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36" name="typ ‹ … ›"/>
          <p:cNvSpPr/>
          <p:nvPr/>
        </p:nvSpPr>
        <p:spPr>
          <a:xfrm>
            <a:off x="95758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37" name="declare"/>
          <p:cNvSpPr/>
          <p:nvPr/>
        </p:nvSpPr>
        <p:spPr>
          <a:xfrm>
            <a:off x="9575800" y="63988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38" name="Rectangle"/>
          <p:cNvSpPr/>
          <p:nvPr/>
        </p:nvSpPr>
        <p:spPr>
          <a:xfrm>
            <a:off x="5981700" y="6474618"/>
            <a:ext cx="2747109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D"/>
          <p:cNvSpPr txBox="1"/>
          <p:nvPr/>
        </p:nvSpPr>
        <p:spPr>
          <a:xfrm>
            <a:off x="6002121" y="6510789"/>
            <a:ext cx="34015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240" name="header"/>
          <p:cNvSpPr/>
          <p:nvPr/>
        </p:nvSpPr>
        <p:spPr>
          <a:xfrm>
            <a:off x="6515100" y="6599689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41" name="context…"/>
          <p:cNvSpPr/>
          <p:nvPr/>
        </p:nvSpPr>
        <p:spPr>
          <a:xfrm>
            <a:off x="6515100" y="7069253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42" name="Connection Line"/>
          <p:cNvCxnSpPr>
            <a:stCxn id="225" idx="0"/>
            <a:endCxn id="228" idx="0"/>
          </p:cNvCxnSpPr>
          <p:nvPr/>
        </p:nvCxnSpPr>
        <p:spPr>
          <a:xfrm flipV="1">
            <a:off x="3989288" y="4889500"/>
            <a:ext cx="138436" cy="3463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43" name="Connection Line"/>
          <p:cNvCxnSpPr>
            <a:stCxn id="228" idx="0"/>
            <a:endCxn id="217" idx="0"/>
          </p:cNvCxnSpPr>
          <p:nvPr/>
        </p:nvCxnSpPr>
        <p:spPr>
          <a:xfrm flipV="1">
            <a:off x="4127500" y="1612900"/>
            <a:ext cx="3175000" cy="3276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44" name="Connection Line"/>
          <p:cNvCxnSpPr>
            <a:stCxn id="217" idx="0"/>
            <a:endCxn id="234" idx="0"/>
          </p:cNvCxnSpPr>
          <p:nvPr/>
        </p:nvCxnSpPr>
        <p:spPr>
          <a:xfrm flipH="1" rot="16200000">
            <a:off x="7270750" y="1644650"/>
            <a:ext cx="3289300" cy="3225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45" name="Connection Line"/>
          <p:cNvCxnSpPr>
            <a:stCxn id="225" idx="0"/>
            <a:endCxn id="241" idx="0"/>
          </p:cNvCxnSpPr>
          <p:nvPr/>
        </p:nvCxnSpPr>
        <p:spPr>
          <a:xfrm flipH="1" rot="16200000">
            <a:off x="4660900" y="4559300"/>
            <a:ext cx="2184400" cy="3530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46" name="Connection Line"/>
          <p:cNvCxnSpPr>
            <a:stCxn id="231" idx="0"/>
            <a:endCxn id="241" idx="0"/>
          </p:cNvCxnSpPr>
          <p:nvPr/>
        </p:nvCxnSpPr>
        <p:spPr>
          <a:xfrm rot="5400000">
            <a:off x="7874000" y="5003800"/>
            <a:ext cx="2057400" cy="27686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47" name="text‹ … ›"/>
          <p:cNvSpPr/>
          <p:nvPr/>
        </p:nvSpPr>
        <p:spPr>
          <a:xfrm>
            <a:off x="6515100" y="78844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48" name="definition‹ … ›"/>
          <p:cNvSpPr/>
          <p:nvPr/>
        </p:nvSpPr>
        <p:spPr>
          <a:xfrm>
            <a:off x="6527800" y="8227670"/>
            <a:ext cx="20066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 definition‹ … ›</a:t>
            </a:r>
          </a:p>
        </p:txBody>
      </p:sp>
      <p:sp>
        <p:nvSpPr>
          <p:cNvPr id="249" name="value‹ … ›"/>
          <p:cNvSpPr/>
          <p:nvPr/>
        </p:nvSpPr>
        <p:spPr>
          <a:xfrm>
            <a:off x="6527800" y="8611244"/>
            <a:ext cx="2006601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50" name="lemma …"/>
          <p:cNvSpPr/>
          <p:nvPr/>
        </p:nvSpPr>
        <p:spPr>
          <a:xfrm>
            <a:off x="6527800" y="8966844"/>
            <a:ext cx="2006601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51" name="The Isabelle/Isar Document Model"/>
          <p:cNvSpPr txBox="1"/>
          <p:nvPr/>
        </p:nvSpPr>
        <p:spPr>
          <a:xfrm>
            <a:off x="-733646" y="4399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Isabelle/Isar</a:t>
            </a:r>
            <a:br/>
            <a:r>
              <a:t>Document Model</a:t>
            </a:r>
          </a:p>
        </p:txBody>
      </p:sp>
      <p:sp>
        <p:nvSpPr>
          <p:cNvPr id="252" name="theorem‹ … ›"/>
          <p:cNvSpPr/>
          <p:nvPr/>
        </p:nvSpPr>
        <p:spPr>
          <a:xfrm>
            <a:off x="9563100" y="6012996"/>
            <a:ext cx="1854647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theorem‹ … ›</a:t>
            </a:r>
          </a:p>
        </p:txBody>
      </p:sp>
      <p:sp>
        <p:nvSpPr>
          <p:cNvPr id="253" name="datatype …"/>
          <p:cNvSpPr/>
          <p:nvPr/>
        </p:nvSpPr>
        <p:spPr>
          <a:xfrm>
            <a:off x="3187699" y="5662270"/>
            <a:ext cx="1981201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5803999" y="104921"/>
            <a:ext cx="2839509" cy="3017159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HOL"/>
          <p:cNvSpPr txBox="1"/>
          <p:nvPr/>
        </p:nvSpPr>
        <p:spPr>
          <a:xfrm>
            <a:off x="5843981" y="188570"/>
            <a:ext cx="7580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HOL</a:t>
            </a:r>
          </a:p>
        </p:txBody>
      </p:sp>
      <p:sp>
        <p:nvSpPr>
          <p:cNvPr id="257" name="header"/>
          <p:cNvSpPr/>
          <p:nvPr/>
        </p:nvSpPr>
        <p:spPr>
          <a:xfrm>
            <a:off x="6578600" y="353670"/>
            <a:ext cx="2006600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58" name="context…"/>
          <p:cNvSpPr/>
          <p:nvPr/>
        </p:nvSpPr>
        <p:spPr>
          <a:xfrm>
            <a:off x="6565900" y="823570"/>
            <a:ext cx="2006600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59" name="text‹ … ›"/>
          <p:cNvSpPr/>
          <p:nvPr/>
        </p:nvSpPr>
        <p:spPr>
          <a:xfrm>
            <a:off x="6553200" y="1623397"/>
            <a:ext cx="20066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text‹ … ›</a:t>
            </a:r>
          </a:p>
        </p:txBody>
      </p:sp>
      <p:sp>
        <p:nvSpPr>
          <p:cNvPr id="260" name="definition‹ … ›"/>
          <p:cNvSpPr/>
          <p:nvPr/>
        </p:nvSpPr>
        <p:spPr>
          <a:xfrm>
            <a:off x="6553200" y="1966570"/>
            <a:ext cx="2006600" cy="383723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  definition‹ … ›</a:t>
            </a:r>
          </a:p>
        </p:txBody>
      </p:sp>
      <p:sp>
        <p:nvSpPr>
          <p:cNvPr id="261" name="value‹ … ›"/>
          <p:cNvSpPr/>
          <p:nvPr/>
        </p:nvSpPr>
        <p:spPr>
          <a:xfrm>
            <a:off x="6565900" y="23628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value‹ … ›</a:t>
            </a:r>
          </a:p>
        </p:txBody>
      </p:sp>
      <p:sp>
        <p:nvSpPr>
          <p:cNvPr id="262" name="lemma …"/>
          <p:cNvSpPr/>
          <p:nvPr/>
        </p:nvSpPr>
        <p:spPr>
          <a:xfrm>
            <a:off x="6565900" y="2705744"/>
            <a:ext cx="1981200" cy="329298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 … </a:t>
            </a:r>
          </a:p>
        </p:txBody>
      </p:sp>
      <p:sp>
        <p:nvSpPr>
          <p:cNvPr id="263" name="Rectangle"/>
          <p:cNvSpPr/>
          <p:nvPr/>
        </p:nvSpPr>
        <p:spPr>
          <a:xfrm>
            <a:off x="2266950" y="3910930"/>
            <a:ext cx="2972247" cy="301715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" name="Onto"/>
          <p:cNvSpPr txBox="1"/>
          <p:nvPr/>
        </p:nvSpPr>
        <p:spPr>
          <a:xfrm>
            <a:off x="2304948" y="38715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65" name="header"/>
          <p:cNvSpPr/>
          <p:nvPr/>
        </p:nvSpPr>
        <p:spPr>
          <a:xfrm>
            <a:off x="3150046" y="40700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66" name="context definition"/>
          <p:cNvSpPr/>
          <p:nvPr/>
        </p:nvSpPr>
        <p:spPr>
          <a:xfrm>
            <a:off x="3150269" y="45480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67" name="doc_class A ‹ … ›"/>
          <p:cNvSpPr/>
          <p:nvPr/>
        </p:nvSpPr>
        <p:spPr>
          <a:xfrm>
            <a:off x="3175000" y="5291849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A ‹ … ›    </a:t>
            </a:r>
          </a:p>
        </p:txBody>
      </p:sp>
      <p:sp>
        <p:nvSpPr>
          <p:cNvPr id="268" name="datatype …"/>
          <p:cNvSpPr/>
          <p:nvPr/>
        </p:nvSpPr>
        <p:spPr>
          <a:xfrm>
            <a:off x="3175000" y="5687670"/>
            <a:ext cx="1981200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269" name="ML‹ … ›"/>
          <p:cNvSpPr/>
          <p:nvPr/>
        </p:nvSpPr>
        <p:spPr>
          <a:xfrm>
            <a:off x="3174553" y="6439091"/>
            <a:ext cx="1982094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ML‹ … ›</a:t>
            </a:r>
          </a:p>
        </p:txBody>
      </p:sp>
      <p:sp>
        <p:nvSpPr>
          <p:cNvPr id="270" name="Rectangle"/>
          <p:cNvSpPr/>
          <p:nvPr/>
        </p:nvSpPr>
        <p:spPr>
          <a:xfrm>
            <a:off x="9042400" y="3796964"/>
            <a:ext cx="2972247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Doc1"/>
          <p:cNvSpPr txBox="1"/>
          <p:nvPr/>
        </p:nvSpPr>
        <p:spPr>
          <a:xfrm>
            <a:off x="9105137" y="3858870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1</a:t>
            </a:r>
          </a:p>
        </p:txBody>
      </p:sp>
      <p:sp>
        <p:nvSpPr>
          <p:cNvPr id="272" name="header"/>
          <p:cNvSpPr/>
          <p:nvPr/>
        </p:nvSpPr>
        <p:spPr>
          <a:xfrm>
            <a:off x="10033000" y="4070008"/>
            <a:ext cx="1854647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73" name="context…"/>
          <p:cNvSpPr/>
          <p:nvPr/>
        </p:nvSpPr>
        <p:spPr>
          <a:xfrm>
            <a:off x="10033000" y="4548085"/>
            <a:ext cx="1854647" cy="697051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274" name="term‹ … ›"/>
          <p:cNvSpPr/>
          <p:nvPr/>
        </p:nvSpPr>
        <p:spPr>
          <a:xfrm>
            <a:off x="10007600" y="53066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term‹ … ›</a:t>
            </a:r>
          </a:p>
        </p:txBody>
      </p:sp>
      <p:sp>
        <p:nvSpPr>
          <p:cNvPr id="275" name="typ ‹ … ›"/>
          <p:cNvSpPr/>
          <p:nvPr/>
        </p:nvSpPr>
        <p:spPr>
          <a:xfrm>
            <a:off x="10007600" y="5662270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typ ‹ … ›</a:t>
            </a:r>
          </a:p>
        </p:txBody>
      </p:sp>
      <p:sp>
        <p:nvSpPr>
          <p:cNvPr id="276" name="theorem‹ … ›"/>
          <p:cNvSpPr/>
          <p:nvPr/>
        </p:nvSpPr>
        <p:spPr>
          <a:xfrm>
            <a:off x="10007600" y="6012996"/>
            <a:ext cx="1854647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theorem‹ … ›</a:t>
            </a:r>
          </a:p>
        </p:txBody>
      </p:sp>
      <p:sp>
        <p:nvSpPr>
          <p:cNvPr id="277" name="declare"/>
          <p:cNvSpPr/>
          <p:nvPr/>
        </p:nvSpPr>
        <p:spPr>
          <a:xfrm>
            <a:off x="10007600" y="6400991"/>
            <a:ext cx="1854647" cy="329297"/>
          </a:xfrm>
          <a:prstGeom prst="roundRect">
            <a:avLst>
              <a:gd name="adj" fmla="val 27298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declare        </a:t>
            </a:r>
          </a:p>
        </p:txBody>
      </p:sp>
      <p:sp>
        <p:nvSpPr>
          <p:cNvPr id="278" name="Rectangle"/>
          <p:cNvSpPr/>
          <p:nvPr/>
        </p:nvSpPr>
        <p:spPr>
          <a:xfrm>
            <a:off x="5552788" y="64746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9" name="Doc2"/>
          <p:cNvSpPr txBox="1"/>
          <p:nvPr/>
        </p:nvSpPr>
        <p:spPr>
          <a:xfrm>
            <a:off x="5587237" y="64853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280" name="header"/>
          <p:cNvSpPr/>
          <p:nvPr/>
        </p:nvSpPr>
        <p:spPr>
          <a:xfrm>
            <a:off x="6515100" y="65996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81" name="context…"/>
          <p:cNvSpPr/>
          <p:nvPr/>
        </p:nvSpPr>
        <p:spPr>
          <a:xfrm>
            <a:off x="6515100" y="70692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282" name="Connection Line"/>
          <p:cNvCxnSpPr>
            <a:stCxn id="263" idx="0"/>
            <a:endCxn id="266" idx="0"/>
          </p:cNvCxnSpPr>
          <p:nvPr/>
        </p:nvCxnSpPr>
        <p:spPr>
          <a:xfrm flipV="1">
            <a:off x="3753073" y="4896610"/>
            <a:ext cx="387797" cy="5229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3" name="Connection Line"/>
          <p:cNvCxnSpPr>
            <a:stCxn id="266" idx="0"/>
            <a:endCxn id="255" idx="0"/>
          </p:cNvCxnSpPr>
          <p:nvPr/>
        </p:nvCxnSpPr>
        <p:spPr>
          <a:xfrm flipV="1">
            <a:off x="4140200" y="1612900"/>
            <a:ext cx="3086100" cy="32893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84" name="Connection Line"/>
          <p:cNvCxnSpPr>
            <a:stCxn id="255" idx="0"/>
            <a:endCxn id="273" idx="0"/>
          </p:cNvCxnSpPr>
          <p:nvPr/>
        </p:nvCxnSpPr>
        <p:spPr>
          <a:xfrm flipH="1" rot="16200000">
            <a:off x="7448550" y="1390650"/>
            <a:ext cx="3289300" cy="37338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85" name="Connection Line"/>
          <p:cNvCxnSpPr>
            <a:stCxn id="263" idx="0"/>
            <a:endCxn id="281" idx="0"/>
          </p:cNvCxnSpPr>
          <p:nvPr/>
        </p:nvCxnSpPr>
        <p:spPr>
          <a:xfrm flipH="1" rot="16200000">
            <a:off x="4686300" y="4495800"/>
            <a:ext cx="19939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86" name="Connection Line"/>
          <p:cNvCxnSpPr>
            <a:stCxn id="270" idx="0"/>
            <a:endCxn id="281" idx="0"/>
          </p:cNvCxnSpPr>
          <p:nvPr/>
        </p:nvCxnSpPr>
        <p:spPr>
          <a:xfrm rot="5400000">
            <a:off x="8039100" y="4927600"/>
            <a:ext cx="2057400" cy="29210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87" name="text*[a::A]‹ … ›"/>
          <p:cNvSpPr/>
          <p:nvPr/>
        </p:nvSpPr>
        <p:spPr>
          <a:xfrm>
            <a:off x="6515100" y="7814684"/>
            <a:ext cx="2175511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… ›</a:t>
            </a:r>
          </a:p>
        </p:txBody>
      </p:sp>
      <p:sp>
        <p:nvSpPr>
          <p:cNvPr id="288" name="definition*[b::B]‹ … ›"/>
          <p:cNvSpPr/>
          <p:nvPr/>
        </p:nvSpPr>
        <p:spPr>
          <a:xfrm>
            <a:off x="6515100" y="8210505"/>
            <a:ext cx="2175511" cy="383722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289" name="value*[c::A]‹ … ›"/>
          <p:cNvSpPr/>
          <p:nvPr/>
        </p:nvSpPr>
        <p:spPr>
          <a:xfrm>
            <a:off x="6527800" y="8620530"/>
            <a:ext cx="2175511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290" name="lemma*[d::B] ‹ … ›"/>
          <p:cNvSpPr/>
          <p:nvPr/>
        </p:nvSpPr>
        <p:spPr>
          <a:xfrm>
            <a:off x="6527800" y="9016351"/>
            <a:ext cx="2175511" cy="383722"/>
          </a:xfrm>
          <a:prstGeom prst="roundRect">
            <a:avLst>
              <a:gd name="adj" fmla="val 23426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‹ … ›                  </a:t>
            </a:r>
          </a:p>
        </p:txBody>
      </p:sp>
      <p:sp>
        <p:nvSpPr>
          <p:cNvPr id="291" name="doc_class B ‹ … ›"/>
          <p:cNvSpPr/>
          <p:nvPr/>
        </p:nvSpPr>
        <p:spPr>
          <a:xfrm>
            <a:off x="3175000" y="6043270"/>
            <a:ext cx="1981200" cy="369518"/>
          </a:xfrm>
          <a:prstGeom prst="roundRect">
            <a:avLst>
              <a:gd name="adj" fmla="val 24327"/>
            </a:avLst>
          </a:prstGeom>
          <a:solidFill>
            <a:srgbClr val="FF51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B ‹ … ›    </a:t>
            </a:r>
          </a:p>
        </p:txBody>
      </p:sp>
      <p:sp>
        <p:nvSpPr>
          <p:cNvPr id="292" name="The Isabelle_DOF Document Model"/>
          <p:cNvSpPr txBox="1"/>
          <p:nvPr/>
        </p:nvSpPr>
        <p:spPr>
          <a:xfrm>
            <a:off x="-733646" y="439916"/>
            <a:ext cx="644569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The Isabelle_DOF</a:t>
            </a:r>
            <a:br/>
            <a:r>
              <a:t>Document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"/>
          <p:cNvSpPr/>
          <p:nvPr/>
        </p:nvSpPr>
        <p:spPr>
          <a:xfrm>
            <a:off x="2266950" y="3517230"/>
            <a:ext cx="2972247" cy="2892178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Onto"/>
          <p:cNvSpPr txBox="1"/>
          <p:nvPr/>
        </p:nvSpPr>
        <p:spPr>
          <a:xfrm>
            <a:off x="2304948" y="3477870"/>
            <a:ext cx="8257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Onto</a:t>
            </a:r>
          </a:p>
        </p:txBody>
      </p:sp>
      <p:sp>
        <p:nvSpPr>
          <p:cNvPr id="296" name="header"/>
          <p:cNvSpPr/>
          <p:nvPr/>
        </p:nvSpPr>
        <p:spPr>
          <a:xfrm>
            <a:off x="3150046" y="3676308"/>
            <a:ext cx="1981201" cy="461059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297" name="context definition"/>
          <p:cNvSpPr/>
          <p:nvPr/>
        </p:nvSpPr>
        <p:spPr>
          <a:xfrm>
            <a:off x="3150269" y="4154385"/>
            <a:ext cx="1981201" cy="697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00" y="0"/>
                </a:moveTo>
                <a:lnTo>
                  <a:pt x="20000" y="0"/>
                </a:lnTo>
                <a:cubicBezTo>
                  <a:pt x="20229" y="0"/>
                  <a:pt x="20402" y="0"/>
                  <a:pt x="20549" y="26"/>
                </a:cubicBezTo>
                <a:cubicBezTo>
                  <a:pt x="20695" y="52"/>
                  <a:pt x="20815" y="104"/>
                  <a:pt x="20939" y="209"/>
                </a:cubicBezTo>
                <a:cubicBezTo>
                  <a:pt x="21074" y="340"/>
                  <a:pt x="21195" y="547"/>
                  <a:pt x="21295" y="812"/>
                </a:cubicBezTo>
                <a:cubicBezTo>
                  <a:pt x="21394" y="1077"/>
                  <a:pt x="21472" y="1399"/>
                  <a:pt x="21522" y="1759"/>
                </a:cubicBezTo>
                <a:cubicBezTo>
                  <a:pt x="21561" y="2088"/>
                  <a:pt x="21580" y="2408"/>
                  <a:pt x="21590" y="2800"/>
                </a:cubicBezTo>
                <a:cubicBezTo>
                  <a:pt x="21600" y="3192"/>
                  <a:pt x="21600" y="3657"/>
                  <a:pt x="21600" y="4277"/>
                </a:cubicBezTo>
                <a:lnTo>
                  <a:pt x="21600" y="17342"/>
                </a:lnTo>
                <a:cubicBezTo>
                  <a:pt x="21600" y="17952"/>
                  <a:pt x="21600" y="18412"/>
                  <a:pt x="21590" y="18802"/>
                </a:cubicBezTo>
                <a:cubicBezTo>
                  <a:pt x="21580" y="19192"/>
                  <a:pt x="21561" y="19512"/>
                  <a:pt x="21522" y="19841"/>
                </a:cubicBezTo>
                <a:cubicBezTo>
                  <a:pt x="21472" y="20201"/>
                  <a:pt x="21394" y="20523"/>
                  <a:pt x="21295" y="20788"/>
                </a:cubicBezTo>
                <a:cubicBezTo>
                  <a:pt x="21195" y="21053"/>
                  <a:pt x="21074" y="21260"/>
                  <a:pt x="20939" y="21391"/>
                </a:cubicBezTo>
                <a:cubicBezTo>
                  <a:pt x="20815" y="21496"/>
                  <a:pt x="20695" y="21548"/>
                  <a:pt x="20548" y="21574"/>
                </a:cubicBezTo>
                <a:cubicBezTo>
                  <a:pt x="20400" y="21600"/>
                  <a:pt x="20225" y="21600"/>
                  <a:pt x="19992" y="21600"/>
                </a:cubicBezTo>
                <a:lnTo>
                  <a:pt x="1600" y="21600"/>
                </a:lnTo>
                <a:cubicBezTo>
                  <a:pt x="1371" y="21600"/>
                  <a:pt x="1198" y="21600"/>
                  <a:pt x="1051" y="21574"/>
                </a:cubicBezTo>
                <a:cubicBezTo>
                  <a:pt x="905" y="21548"/>
                  <a:pt x="785" y="21496"/>
                  <a:pt x="661" y="21391"/>
                </a:cubicBezTo>
                <a:cubicBezTo>
                  <a:pt x="526" y="21260"/>
                  <a:pt x="405" y="21053"/>
                  <a:pt x="305" y="20788"/>
                </a:cubicBezTo>
                <a:cubicBezTo>
                  <a:pt x="206" y="20523"/>
                  <a:pt x="128" y="20201"/>
                  <a:pt x="78" y="19841"/>
                </a:cubicBezTo>
                <a:cubicBezTo>
                  <a:pt x="39" y="19512"/>
                  <a:pt x="20" y="19192"/>
                  <a:pt x="10" y="18800"/>
                </a:cubicBezTo>
                <a:cubicBezTo>
                  <a:pt x="0" y="18408"/>
                  <a:pt x="0" y="17943"/>
                  <a:pt x="0" y="17323"/>
                </a:cubicBezTo>
                <a:lnTo>
                  <a:pt x="0" y="4258"/>
                </a:lnTo>
                <a:cubicBezTo>
                  <a:pt x="0" y="3648"/>
                  <a:pt x="0" y="3188"/>
                  <a:pt x="10" y="2798"/>
                </a:cubicBezTo>
                <a:cubicBezTo>
                  <a:pt x="20" y="2408"/>
                  <a:pt x="39" y="2088"/>
                  <a:pt x="78" y="1759"/>
                </a:cubicBezTo>
                <a:cubicBezTo>
                  <a:pt x="128" y="1399"/>
                  <a:pt x="206" y="1077"/>
                  <a:pt x="305" y="812"/>
                </a:cubicBezTo>
                <a:cubicBezTo>
                  <a:pt x="405" y="547"/>
                  <a:pt x="526" y="340"/>
                  <a:pt x="661" y="209"/>
                </a:cubicBezTo>
                <a:cubicBezTo>
                  <a:pt x="785" y="104"/>
                  <a:pt x="905" y="52"/>
                  <a:pt x="1052" y="26"/>
                </a:cubicBezTo>
                <a:cubicBezTo>
                  <a:pt x="1200" y="0"/>
                  <a:pt x="1375" y="0"/>
                  <a:pt x="1608" y="0"/>
                </a:cubicBezTo>
                <a:lnTo>
                  <a:pt x="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definition</a:t>
            </a:r>
          </a:p>
        </p:txBody>
      </p:sp>
      <p:sp>
        <p:nvSpPr>
          <p:cNvPr id="298" name="doc_class A ‹ … ›"/>
          <p:cNvSpPr/>
          <p:nvPr/>
        </p:nvSpPr>
        <p:spPr>
          <a:xfrm>
            <a:off x="3149600" y="4898149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A ‹ … ›    </a:t>
            </a:r>
          </a:p>
        </p:txBody>
      </p:sp>
      <p:sp>
        <p:nvSpPr>
          <p:cNvPr id="299" name="datatype …"/>
          <p:cNvSpPr/>
          <p:nvPr/>
        </p:nvSpPr>
        <p:spPr>
          <a:xfrm>
            <a:off x="3149600" y="5281270"/>
            <a:ext cx="1981200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datatype …</a:t>
            </a:r>
          </a:p>
        </p:txBody>
      </p:sp>
      <p:sp>
        <p:nvSpPr>
          <p:cNvPr id="300" name="ML ‹ … ›"/>
          <p:cNvSpPr/>
          <p:nvPr/>
        </p:nvSpPr>
        <p:spPr>
          <a:xfrm>
            <a:off x="3149153" y="6007291"/>
            <a:ext cx="1982094" cy="329297"/>
          </a:xfrm>
          <a:prstGeom prst="roundRect">
            <a:avLst>
              <a:gd name="adj" fmla="val 2729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ML ‹ … ›</a:t>
            </a:r>
          </a:p>
        </p:txBody>
      </p:sp>
      <p:sp>
        <p:nvSpPr>
          <p:cNvPr id="301" name="Rectangle"/>
          <p:cNvSpPr/>
          <p:nvPr/>
        </p:nvSpPr>
        <p:spPr>
          <a:xfrm>
            <a:off x="5552788" y="6080918"/>
            <a:ext cx="3341931" cy="3120110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" name="Doc2"/>
          <p:cNvSpPr txBox="1"/>
          <p:nvPr/>
        </p:nvSpPr>
        <p:spPr>
          <a:xfrm>
            <a:off x="5587237" y="6091689"/>
            <a:ext cx="814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Doc</a:t>
            </a:r>
            <a:r>
              <a:rPr baseline="-5999"/>
              <a:t>2</a:t>
            </a:r>
          </a:p>
        </p:txBody>
      </p:sp>
      <p:sp>
        <p:nvSpPr>
          <p:cNvPr id="303" name="header"/>
          <p:cNvSpPr/>
          <p:nvPr/>
        </p:nvSpPr>
        <p:spPr>
          <a:xfrm>
            <a:off x="6515100" y="6205989"/>
            <a:ext cx="2175511" cy="461060"/>
          </a:xfrm>
          <a:prstGeom prst="roundRect">
            <a:avLst>
              <a:gd name="adj" fmla="val 19497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304" name="context…"/>
          <p:cNvSpPr/>
          <p:nvPr/>
        </p:nvSpPr>
        <p:spPr>
          <a:xfrm>
            <a:off x="6515100" y="6675553"/>
            <a:ext cx="2175511" cy="697052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cxnSp>
        <p:nvCxnSpPr>
          <p:cNvPr id="305" name="Connection Line"/>
          <p:cNvCxnSpPr>
            <a:stCxn id="294" idx="0"/>
            <a:endCxn id="297" idx="0"/>
          </p:cNvCxnSpPr>
          <p:nvPr/>
        </p:nvCxnSpPr>
        <p:spPr>
          <a:xfrm flipV="1">
            <a:off x="3753073" y="4502910"/>
            <a:ext cx="387797" cy="46040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23" name="Connection Line"/>
          <p:cNvSpPr/>
          <p:nvPr/>
        </p:nvSpPr>
        <p:spPr>
          <a:xfrm>
            <a:off x="5130800" y="2340610"/>
            <a:ext cx="2075180" cy="21615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07" name="Connection Line"/>
          <p:cNvCxnSpPr>
            <a:stCxn id="294" idx="0"/>
            <a:endCxn id="304" idx="0"/>
          </p:cNvCxnSpPr>
          <p:nvPr/>
        </p:nvCxnSpPr>
        <p:spPr>
          <a:xfrm flipH="1" rot="16200000">
            <a:off x="4654550" y="4070350"/>
            <a:ext cx="2057400" cy="3848100"/>
          </a:xfrm>
          <a:prstGeom prst="bentConnector2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324" name="Connection Line"/>
          <p:cNvSpPr/>
          <p:nvPr/>
        </p:nvSpPr>
        <p:spPr>
          <a:xfrm>
            <a:off x="8690610" y="4963159"/>
            <a:ext cx="1837690" cy="2059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9" name="text*[a::A]‹  … ›"/>
          <p:cNvSpPr/>
          <p:nvPr/>
        </p:nvSpPr>
        <p:spPr>
          <a:xfrm>
            <a:off x="6527799" y="7449253"/>
            <a:ext cx="2175512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310" name="definition*[b::B]‹ … ›"/>
          <p:cNvSpPr/>
          <p:nvPr/>
        </p:nvSpPr>
        <p:spPr>
          <a:xfrm>
            <a:off x="6527799" y="7835515"/>
            <a:ext cx="2200912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definition*[b::B]‹ … ›</a:t>
            </a:r>
          </a:p>
        </p:txBody>
      </p:sp>
      <p:sp>
        <p:nvSpPr>
          <p:cNvPr id="311" name="value*[c::A]‹ … ›"/>
          <p:cNvSpPr/>
          <p:nvPr/>
        </p:nvSpPr>
        <p:spPr>
          <a:xfrm>
            <a:off x="6515100" y="8221778"/>
            <a:ext cx="2200911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›</a:t>
            </a:r>
          </a:p>
        </p:txBody>
      </p:sp>
      <p:sp>
        <p:nvSpPr>
          <p:cNvPr id="312" name="lemma*[d::B] …"/>
          <p:cNvSpPr/>
          <p:nvPr/>
        </p:nvSpPr>
        <p:spPr>
          <a:xfrm>
            <a:off x="6527799" y="8620837"/>
            <a:ext cx="2200912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lemma*[d::B] …                  </a:t>
            </a:r>
          </a:p>
        </p:txBody>
      </p:sp>
      <p:sp>
        <p:nvSpPr>
          <p:cNvPr id="313" name="doc_class B ‹ … ›"/>
          <p:cNvSpPr/>
          <p:nvPr/>
        </p:nvSpPr>
        <p:spPr>
          <a:xfrm>
            <a:off x="3149600" y="5624170"/>
            <a:ext cx="1981200" cy="369518"/>
          </a:xfrm>
          <a:prstGeom prst="roundRect">
            <a:avLst>
              <a:gd name="adj" fmla="val 2432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lnSpc>
                <a:spcPct val="10000"/>
              </a:lnSpc>
              <a:defRPr b="0" sz="1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 doc_class B ‹ … ›    </a:t>
            </a:r>
          </a:p>
        </p:txBody>
      </p:sp>
      <p:sp>
        <p:nvSpPr>
          <p:cNvPr id="314" name="Oval"/>
          <p:cNvSpPr/>
          <p:nvPr/>
        </p:nvSpPr>
        <p:spPr>
          <a:xfrm>
            <a:off x="6951836" y="7421922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5" name="Oval"/>
          <p:cNvSpPr/>
          <p:nvPr/>
        </p:nvSpPr>
        <p:spPr>
          <a:xfrm>
            <a:off x="3902162" y="4870818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Line"/>
          <p:cNvSpPr/>
          <p:nvPr/>
        </p:nvSpPr>
        <p:spPr>
          <a:xfrm rot="13079925">
            <a:off x="4177130" y="5795627"/>
            <a:ext cx="3673928" cy="583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7" name="Oval"/>
          <p:cNvSpPr/>
          <p:nvPr/>
        </p:nvSpPr>
        <p:spPr>
          <a:xfrm>
            <a:off x="7459836" y="78104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Oval"/>
          <p:cNvSpPr/>
          <p:nvPr/>
        </p:nvSpPr>
        <p:spPr>
          <a:xfrm>
            <a:off x="3927116" y="5596838"/>
            <a:ext cx="476969" cy="424182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Line"/>
          <p:cNvSpPr/>
          <p:nvPr/>
        </p:nvSpPr>
        <p:spPr>
          <a:xfrm rot="12762762">
            <a:off x="4168901" y="6492846"/>
            <a:ext cx="3794931" cy="411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0" name="Line"/>
          <p:cNvSpPr/>
          <p:nvPr/>
        </p:nvSpPr>
        <p:spPr>
          <a:xfrm rot="13361120">
            <a:off x="4040312" y="6772042"/>
            <a:ext cx="4041890" cy="50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Oval"/>
          <p:cNvSpPr/>
          <p:nvPr/>
        </p:nvSpPr>
        <p:spPr>
          <a:xfrm>
            <a:off x="7256636" y="8572455"/>
            <a:ext cx="476969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Ontological Annotations  and References"/>
          <p:cNvSpPr txBox="1"/>
          <p:nvPr/>
        </p:nvSpPr>
        <p:spPr>
          <a:xfrm>
            <a:off x="469188" y="728320"/>
            <a:ext cx="574657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Ontological Annotations </a:t>
            </a:r>
            <a:br/>
            <a:r>
              <a:t>and 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"/>
          <p:cNvSpPr/>
          <p:nvPr/>
        </p:nvSpPr>
        <p:spPr>
          <a:xfrm>
            <a:off x="4329596" y="3491246"/>
            <a:ext cx="4565123" cy="5417682"/>
          </a:xfrm>
          <a:prstGeom prst="rect">
            <a:avLst/>
          </a:prstGeom>
          <a:solidFill>
            <a:srgbClr val="D7D500">
              <a:alpha val="58350"/>
            </a:srgbClr>
          </a:solidFill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Doc2"/>
          <p:cNvSpPr txBox="1"/>
          <p:nvPr/>
        </p:nvSpPr>
        <p:spPr>
          <a:xfrm>
            <a:off x="4287096" y="3491136"/>
            <a:ext cx="1281008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Doc</a:t>
            </a:r>
            <a:r>
              <a:rPr baseline="-5999"/>
              <a:t>2</a:t>
            </a:r>
          </a:p>
        </p:txBody>
      </p:sp>
      <p:sp>
        <p:nvSpPr>
          <p:cNvPr id="328" name="header"/>
          <p:cNvSpPr/>
          <p:nvPr/>
        </p:nvSpPr>
        <p:spPr>
          <a:xfrm>
            <a:off x="5676900" y="3615189"/>
            <a:ext cx="3041313" cy="813689"/>
          </a:xfrm>
          <a:prstGeom prst="roundRect">
            <a:avLst>
              <a:gd name="adj" fmla="val 1544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header</a:t>
            </a:r>
          </a:p>
        </p:txBody>
      </p:sp>
      <p:sp>
        <p:nvSpPr>
          <p:cNvPr id="329" name="context…"/>
          <p:cNvSpPr/>
          <p:nvPr/>
        </p:nvSpPr>
        <p:spPr>
          <a:xfrm>
            <a:off x="5676900" y="4463553"/>
            <a:ext cx="3041313" cy="837306"/>
          </a:xfrm>
          <a:prstGeom prst="roundRect">
            <a:avLst>
              <a:gd name="adj" fmla="val 12896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context</a:t>
            </a:r>
          </a:p>
          <a:p>
            <a:pPr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definition</a:t>
            </a:r>
          </a:p>
        </p:txBody>
      </p:sp>
      <p:sp>
        <p:nvSpPr>
          <p:cNvPr id="330" name="text*[a::A]‹  … ›"/>
          <p:cNvSpPr/>
          <p:nvPr/>
        </p:nvSpPr>
        <p:spPr>
          <a:xfrm>
            <a:off x="5676900" y="5478922"/>
            <a:ext cx="3041313" cy="601657"/>
          </a:xfrm>
          <a:prstGeom prst="roundRect">
            <a:avLst>
              <a:gd name="adj" fmla="val 20887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text*[a::A]‹  … ›</a:t>
            </a:r>
          </a:p>
        </p:txBody>
      </p:sp>
      <p:sp>
        <p:nvSpPr>
          <p:cNvPr id="331" name="definition*[b::B, tt=“@{A a}”]        ‹ … ›"/>
          <p:cNvSpPr/>
          <p:nvPr/>
        </p:nvSpPr>
        <p:spPr>
          <a:xfrm>
            <a:off x="5676900" y="6147649"/>
            <a:ext cx="3015913" cy="837306"/>
          </a:xfrm>
          <a:prstGeom prst="roundRect">
            <a:avLst>
              <a:gd name="adj" fmla="val 14883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lnSpc>
                <a:spcPct val="10000"/>
              </a:lnSpc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 definition*[b::B, tt=“@{A a}”]</a:t>
            </a:r>
            <a:br/>
            <a:br/>
            <a:br/>
            <a:br/>
            <a:br/>
            <a:br/>
            <a:br/>
            <a:r>
              <a:t> ‹ … ›</a:t>
            </a:r>
          </a:p>
        </p:txBody>
      </p:sp>
      <p:sp>
        <p:nvSpPr>
          <p:cNvPr id="332" name="value*[c::A]‹ … @{A a} … ›"/>
          <p:cNvSpPr/>
          <p:nvPr/>
        </p:nvSpPr>
        <p:spPr>
          <a:xfrm>
            <a:off x="5689600" y="7052026"/>
            <a:ext cx="2990513" cy="709165"/>
          </a:xfrm>
          <a:prstGeom prst="roundRect">
            <a:avLst>
              <a:gd name="adj" fmla="val 17424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value*[c::A]‹ … @{A a} … ›</a:t>
            </a:r>
          </a:p>
        </p:txBody>
      </p:sp>
      <p:sp>
        <p:nvSpPr>
          <p:cNvPr id="333" name="lemma*[d::B]                     ‹ … @{A a} … ›"/>
          <p:cNvSpPr/>
          <p:nvPr/>
        </p:nvSpPr>
        <p:spPr>
          <a:xfrm>
            <a:off x="5689600" y="7851824"/>
            <a:ext cx="2990513" cy="837306"/>
          </a:xfrm>
          <a:prstGeom prst="roundRect">
            <a:avLst>
              <a:gd name="adj" fmla="val 14758"/>
            </a:avLst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lemma*[d::B] </a:t>
            </a:r>
            <a:br/>
            <a:r>
              <a:t>                   ‹ … @{A a} … ›                </a:t>
            </a:r>
          </a:p>
        </p:txBody>
      </p:sp>
      <p:sp>
        <p:nvSpPr>
          <p:cNvPr id="334" name="Line"/>
          <p:cNvSpPr/>
          <p:nvPr/>
        </p:nvSpPr>
        <p:spPr>
          <a:xfrm rot="12775551">
            <a:off x="6762377" y="6109401"/>
            <a:ext cx="970380" cy="6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Oval"/>
          <p:cNvSpPr/>
          <p:nvPr/>
        </p:nvSpPr>
        <p:spPr>
          <a:xfrm>
            <a:off x="6154158" y="5567660"/>
            <a:ext cx="696484" cy="424181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 rot="13869620">
            <a:off x="6490937" y="6464643"/>
            <a:ext cx="1521573" cy="68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 rot="15089262">
            <a:off x="5990869" y="7031237"/>
            <a:ext cx="2361843" cy="84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98" fill="norm" stroke="1" extrusionOk="0">
                <a:moveTo>
                  <a:pt x="0" y="0"/>
                </a:moveTo>
                <a:cubicBezTo>
                  <a:pt x="3181" y="14085"/>
                  <a:pt x="6985" y="21600"/>
                  <a:pt x="10880" y="21497"/>
                </a:cubicBezTo>
                <a:cubicBezTo>
                  <a:pt x="14721" y="21396"/>
                  <a:pt x="18463" y="13891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Oval"/>
          <p:cNvSpPr/>
          <p:nvPr/>
        </p:nvSpPr>
        <p:spPr>
          <a:xfrm>
            <a:off x="7269336" y="8186349"/>
            <a:ext cx="883369" cy="505487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Oval"/>
          <p:cNvSpPr/>
          <p:nvPr/>
        </p:nvSpPr>
        <p:spPr>
          <a:xfrm>
            <a:off x="7231236" y="7166565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Oval"/>
          <p:cNvSpPr/>
          <p:nvPr/>
        </p:nvSpPr>
        <p:spPr>
          <a:xfrm>
            <a:off x="7624936" y="6230199"/>
            <a:ext cx="883369" cy="505486"/>
          </a:xfrm>
          <a:prstGeom prst="ellipse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“Deep” Ontological Annotations for References embedded in Term-Contexts"/>
          <p:cNvSpPr txBox="1"/>
          <p:nvPr/>
        </p:nvSpPr>
        <p:spPr>
          <a:xfrm>
            <a:off x="558088" y="880720"/>
            <a:ext cx="644569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“Deep” Ontological Annotations for References embedded in Term-Contexts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