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row"/>
          <p:cNvSpPr/>
          <p:nvPr/>
        </p:nvSpPr>
        <p:spPr>
          <a:xfrm rot="5399275">
            <a:off x="3014789" y="4865807"/>
            <a:ext cx="3815911" cy="1418994"/>
          </a:xfrm>
          <a:prstGeom prst="rightArrow">
            <a:avLst>
              <a:gd name="adj1" fmla="val 32000"/>
              <a:gd name="adj2" fmla="val 5752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Logics, Meta-Logics and  Ontologies as “in between”"/>
          <p:cNvSpPr txBox="1"/>
          <p:nvPr/>
        </p:nvSpPr>
        <p:spPr>
          <a:xfrm>
            <a:off x="2971088" y="335541"/>
            <a:ext cx="6445693" cy="97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900"/>
            </a:pPr>
            <a:r>
              <a:t>Logics, Meta-Logics and </a:t>
            </a:r>
            <a:br/>
            <a:r>
              <a:t>Ontologies as “in between”</a:t>
            </a:r>
          </a:p>
        </p:txBody>
      </p:sp>
      <p:sp>
        <p:nvSpPr>
          <p:cNvPr id="121" name="Meta-Language (ML,OCaml,…)"/>
          <p:cNvSpPr/>
          <p:nvPr/>
        </p:nvSpPr>
        <p:spPr>
          <a:xfrm>
            <a:off x="2181907" y="2022247"/>
            <a:ext cx="5482106" cy="1485373"/>
          </a:xfrm>
          <a:prstGeom prst="ellipse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Meta-Language</a:t>
            </a:r>
            <a:br/>
            <a:r>
              <a:t>(ML,OCaml,…)</a:t>
            </a:r>
          </a:p>
        </p:txBody>
      </p:sp>
      <p:sp>
        <p:nvSpPr>
          <p:cNvPr id="122" name="Object-Logics (HOL, FOL, …)"/>
          <p:cNvSpPr/>
          <p:nvPr/>
        </p:nvSpPr>
        <p:spPr>
          <a:xfrm>
            <a:off x="2251164" y="7612888"/>
            <a:ext cx="5482105" cy="1485372"/>
          </a:xfrm>
          <a:prstGeom prst="ellipse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Object-Logics</a:t>
            </a:r>
            <a:br/>
            <a:r>
              <a:t>(HOL, FOL, …)</a:t>
            </a:r>
          </a:p>
        </p:txBody>
      </p:sp>
      <p:sp>
        <p:nvSpPr>
          <p:cNvPr id="123" name="Ontologies for Object-Languages (ODL, F-Logics, UML-MetaModels…)"/>
          <p:cNvSpPr/>
          <p:nvPr/>
        </p:nvSpPr>
        <p:spPr>
          <a:xfrm>
            <a:off x="6934200" y="5020964"/>
            <a:ext cx="6038413" cy="1578044"/>
          </a:xfrm>
          <a:prstGeom prst="ellipse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Ontologies for Object-Languages</a:t>
            </a:r>
            <a:br/>
            <a:r>
              <a:t>(ODL, F-Logics, UML-MetaModels…)</a:t>
            </a:r>
          </a:p>
        </p:txBody>
      </p:sp>
      <p:sp>
        <p:nvSpPr>
          <p:cNvPr id="124" name="Arrow"/>
          <p:cNvSpPr/>
          <p:nvPr/>
        </p:nvSpPr>
        <p:spPr>
          <a:xfrm rot="7183330">
            <a:off x="6374112" y="6860762"/>
            <a:ext cx="1481183" cy="418767"/>
          </a:xfrm>
          <a:prstGeom prst="rightArrow">
            <a:avLst>
              <a:gd name="adj1" fmla="val 32000"/>
              <a:gd name="adj2" fmla="val 8852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implement"/>
          <p:cNvSpPr txBox="1"/>
          <p:nvPr/>
        </p:nvSpPr>
        <p:spPr>
          <a:xfrm>
            <a:off x="2990520" y="4646270"/>
            <a:ext cx="16480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</a:t>
            </a:r>
          </a:p>
        </p:txBody>
      </p:sp>
      <p:sp>
        <p:nvSpPr>
          <p:cNvPr id="126" name="Arrow"/>
          <p:cNvSpPr/>
          <p:nvPr/>
        </p:nvSpPr>
        <p:spPr>
          <a:xfrm rot="17906115">
            <a:off x="6691612" y="6949661"/>
            <a:ext cx="1481183" cy="418768"/>
          </a:xfrm>
          <a:prstGeom prst="rightArrow">
            <a:avLst>
              <a:gd name="adj1" fmla="val 32000"/>
              <a:gd name="adj2" fmla="val 88523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Arrow"/>
          <p:cNvSpPr/>
          <p:nvPr/>
        </p:nvSpPr>
        <p:spPr>
          <a:xfrm rot="4214934">
            <a:off x="6458851" y="3565184"/>
            <a:ext cx="1961562" cy="1415835"/>
          </a:xfrm>
          <a:prstGeom prst="rightArrow">
            <a:avLst>
              <a:gd name="adj1" fmla="val 32000"/>
              <a:gd name="adj2" fmla="val 5752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implement"/>
          <p:cNvSpPr txBox="1"/>
          <p:nvPr/>
        </p:nvSpPr>
        <p:spPr>
          <a:xfrm>
            <a:off x="7626020" y="3571424"/>
            <a:ext cx="164805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</a:t>
            </a:r>
          </a:p>
        </p:txBody>
      </p:sp>
      <p:sp>
        <p:nvSpPr>
          <p:cNvPr id="129" name="interprete"/>
          <p:cNvSpPr txBox="1"/>
          <p:nvPr/>
        </p:nvSpPr>
        <p:spPr>
          <a:xfrm>
            <a:off x="5721947" y="6542081"/>
            <a:ext cx="15310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interprete</a:t>
            </a:r>
          </a:p>
        </p:txBody>
      </p:sp>
      <p:sp>
        <p:nvSpPr>
          <p:cNvPr id="130" name="reify into meta-logics"/>
          <p:cNvSpPr txBox="1"/>
          <p:nvPr/>
        </p:nvSpPr>
        <p:spPr>
          <a:xfrm>
            <a:off x="7439838" y="7051841"/>
            <a:ext cx="31888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reify into meta-logics</a:t>
            </a:r>
          </a:p>
        </p:txBody>
      </p:sp>
      <p:sp>
        <p:nvSpPr>
          <p:cNvPr id="131" name="programs,  but no proofs"/>
          <p:cNvSpPr/>
          <p:nvPr/>
        </p:nvSpPr>
        <p:spPr>
          <a:xfrm>
            <a:off x="153237" y="1135062"/>
            <a:ext cx="3921523" cy="1706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46" y="0"/>
                </a:moveTo>
                <a:cubicBezTo>
                  <a:pt x="10940" y="0"/>
                  <a:pt x="11096" y="360"/>
                  <a:pt x="11096" y="804"/>
                </a:cubicBezTo>
                <a:lnTo>
                  <a:pt x="11096" y="13792"/>
                </a:lnTo>
                <a:lnTo>
                  <a:pt x="21600" y="21600"/>
                </a:lnTo>
                <a:lnTo>
                  <a:pt x="8689" y="16078"/>
                </a:lnTo>
                <a:lnTo>
                  <a:pt x="350" y="16078"/>
                </a:lnTo>
                <a:cubicBezTo>
                  <a:pt x="157" y="16078"/>
                  <a:pt x="0" y="15718"/>
                  <a:pt x="0" y="15274"/>
                </a:cubicBezTo>
                <a:lnTo>
                  <a:pt x="0" y="804"/>
                </a:lnTo>
                <a:cubicBezTo>
                  <a:pt x="0" y="360"/>
                  <a:pt x="157" y="0"/>
                  <a:pt x="350" y="0"/>
                </a:cubicBezTo>
                <a:lnTo>
                  <a:pt x="10746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programs, </a:t>
            </a:r>
            <a:br/>
            <a:r>
              <a:t>but no proofs</a:t>
            </a:r>
          </a:p>
        </p:txBody>
      </p:sp>
      <p:sp>
        <p:nvSpPr>
          <p:cNvPr id="132" name="functions  and (some)  proofs"/>
          <p:cNvSpPr/>
          <p:nvPr/>
        </p:nvSpPr>
        <p:spPr>
          <a:xfrm>
            <a:off x="51637" y="4361275"/>
            <a:ext cx="9124555" cy="1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19" y="0"/>
                </a:moveTo>
                <a:cubicBezTo>
                  <a:pt x="4702" y="0"/>
                  <a:pt x="4769" y="454"/>
                  <a:pt x="4769" y="1014"/>
                </a:cubicBezTo>
                <a:lnTo>
                  <a:pt x="4769" y="18139"/>
                </a:lnTo>
                <a:lnTo>
                  <a:pt x="21600" y="21600"/>
                </a:lnTo>
                <a:lnTo>
                  <a:pt x="2476" y="20282"/>
                </a:lnTo>
                <a:lnTo>
                  <a:pt x="150" y="20282"/>
                </a:lnTo>
                <a:cubicBezTo>
                  <a:pt x="67" y="20282"/>
                  <a:pt x="0" y="19828"/>
                  <a:pt x="0" y="19268"/>
                </a:cubicBezTo>
                <a:lnTo>
                  <a:pt x="0" y="1014"/>
                </a:lnTo>
                <a:cubicBezTo>
                  <a:pt x="0" y="454"/>
                  <a:pt x="67" y="0"/>
                  <a:pt x="150" y="0"/>
                </a:cubicBezTo>
                <a:lnTo>
                  <a:pt x="46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functions </a:t>
            </a:r>
            <a:br/>
            <a:r>
              <a:t>and (some) </a:t>
            </a:r>
            <a:br/>
            <a:r>
              <a:t>proofs</a:t>
            </a:r>
          </a:p>
        </p:txBody>
      </p:sp>
      <p:sp>
        <p:nvSpPr>
          <p:cNvPr id="133" name="functions  and proofs"/>
          <p:cNvSpPr/>
          <p:nvPr/>
        </p:nvSpPr>
        <p:spPr>
          <a:xfrm>
            <a:off x="51637" y="7166141"/>
            <a:ext cx="407233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48" y="0"/>
                </a:moveTo>
                <a:cubicBezTo>
                  <a:pt x="10534" y="0"/>
                  <a:pt x="10685" y="484"/>
                  <a:pt x="10685" y="1080"/>
                </a:cubicBezTo>
                <a:lnTo>
                  <a:pt x="10685" y="15343"/>
                </a:lnTo>
                <a:lnTo>
                  <a:pt x="21600" y="17503"/>
                </a:lnTo>
                <a:lnTo>
                  <a:pt x="10685" y="19663"/>
                </a:lnTo>
                <a:lnTo>
                  <a:pt x="10685" y="20520"/>
                </a:lnTo>
                <a:cubicBezTo>
                  <a:pt x="10685" y="21116"/>
                  <a:pt x="10534" y="21600"/>
                  <a:pt x="10348" y="21600"/>
                </a:cubicBezTo>
                <a:lnTo>
                  <a:pt x="337" y="21600"/>
                </a:lnTo>
                <a:cubicBezTo>
                  <a:pt x="151" y="21600"/>
                  <a:pt x="0" y="21116"/>
                  <a:pt x="0" y="20520"/>
                </a:cubicBezTo>
                <a:lnTo>
                  <a:pt x="0" y="1080"/>
                </a:lnTo>
                <a:cubicBezTo>
                  <a:pt x="0" y="484"/>
                  <a:pt x="151" y="0"/>
                  <a:pt x="337" y="0"/>
                </a:cubicBezTo>
                <a:lnTo>
                  <a:pt x="10348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functions </a:t>
            </a:r>
            <a:br/>
            <a:r>
              <a:t>and proofs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8"/>
      <p:bldP build="whole" bldLvl="1" animBg="1" rev="0" advAuto="0" spid="127" grpId="10"/>
      <p:bldP build="whole" bldLvl="1" animBg="1" rev="0" advAuto="0" spid="119" grpId="4"/>
      <p:bldP build="whole" bldLvl="1" animBg="1" rev="0" advAuto="0" spid="125" grpId="5"/>
      <p:bldP build="whole" bldLvl="1" animBg="1" rev="0" advAuto="0" spid="122" grpId="1"/>
      <p:bldP build="whole" bldLvl="1" animBg="1" rev="0" advAuto="0" spid="131" grpId="6"/>
      <p:bldP build="whole" bldLvl="1" animBg="1" rev="0" advAuto="0" spid="133" grpId="2"/>
      <p:bldP build="whole" bldLvl="1" animBg="1" rev="0" advAuto="0" spid="128" grpId="9"/>
      <p:bldP build="whole" bldLvl="1" animBg="1" rev="0" advAuto="0" spid="123" grpId="7"/>
      <p:bldP build="whole" bldLvl="1" animBg="1" rev="0" advAuto="0" spid="128" grpId="11"/>
      <p:bldP build="whole" bldLvl="1" animBg="1" rev="0" advAuto="0" spid="129" grpId="12"/>
      <p:bldP build="whole" bldLvl="1" animBg="1" rev="0" advAuto="0" spid="124" grpId="13"/>
      <p:bldP build="whole" bldLvl="1" animBg="1" rev="0" advAuto="0" spid="132" grpId="16"/>
      <p:bldP build="whole" bldLvl="1" animBg="1" rev="0" advAuto="0" spid="130" grpId="15"/>
      <p:bldP build="whole" bldLvl="1" animBg="1" rev="0" advAuto="0" spid="126" grpId="14"/>
      <p:bldP build="whole" bldLvl="1" animBg="1" rev="0" advAuto="0" spid="121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V"/>
          <p:cNvSpPr txBox="1"/>
          <p:nvPr/>
        </p:nvSpPr>
        <p:spPr>
          <a:xfrm>
            <a:off x="1015288" y="1293470"/>
            <a:ext cx="644569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V</a:t>
            </a:r>
          </a:p>
        </p:txBody>
      </p:sp>
      <p:sp>
        <p:nvSpPr>
          <p:cNvPr id="136" name="Cylinder"/>
          <p:cNvSpPr/>
          <p:nvPr/>
        </p:nvSpPr>
        <p:spPr>
          <a:xfrm>
            <a:off x="4784145" y="3138982"/>
            <a:ext cx="3995810" cy="5275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1" name="Group"/>
          <p:cNvGrpSpPr/>
          <p:nvPr/>
        </p:nvGrpSpPr>
        <p:grpSpPr>
          <a:xfrm>
            <a:off x="5436757" y="4843270"/>
            <a:ext cx="2894381" cy="3086407"/>
            <a:chOff x="0" y="0"/>
            <a:chExt cx="2894380" cy="3086405"/>
          </a:xfrm>
        </p:grpSpPr>
        <p:sp>
          <p:nvSpPr>
            <p:cNvPr id="137" name="Rectangle"/>
            <p:cNvSpPr/>
            <p:nvPr/>
          </p:nvSpPr>
          <p:spPr>
            <a:xfrm>
              <a:off x="1061901" y="0"/>
              <a:ext cx="8219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A"/>
            <p:cNvSpPr txBox="1"/>
            <p:nvPr/>
          </p:nvSpPr>
          <p:spPr>
            <a:xfrm>
              <a:off x="1096477" y="73437"/>
              <a:ext cx="106232" cy="151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39" name="header"/>
            <p:cNvSpPr/>
            <p:nvPr/>
          </p:nvSpPr>
          <p:spPr>
            <a:xfrm>
              <a:off x="1241459" y="81788"/>
              <a:ext cx="609811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40" name="context…"/>
            <p:cNvSpPr/>
            <p:nvPr/>
          </p:nvSpPr>
          <p:spPr>
            <a:xfrm>
              <a:off x="1241459" y="248992"/>
              <a:ext cx="609811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41" name="command"/>
            <p:cNvSpPr/>
            <p:nvPr/>
          </p:nvSpPr>
          <p:spPr>
            <a:xfrm>
              <a:off x="1241459" y="49927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2" name="command"/>
            <p:cNvSpPr/>
            <p:nvPr/>
          </p:nvSpPr>
          <p:spPr>
            <a:xfrm>
              <a:off x="1241459" y="616197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3" name="command"/>
            <p:cNvSpPr/>
            <p:nvPr/>
          </p:nvSpPr>
          <p:spPr>
            <a:xfrm>
              <a:off x="1232935" y="734055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4" name="command"/>
            <p:cNvSpPr/>
            <p:nvPr/>
          </p:nvSpPr>
          <p:spPr>
            <a:xfrm>
              <a:off x="1232935" y="855152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5" name="Rectangle"/>
            <p:cNvSpPr/>
            <p:nvPr/>
          </p:nvSpPr>
          <p:spPr>
            <a:xfrm>
              <a:off x="0" y="1251418"/>
              <a:ext cx="821942" cy="950952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" name="B"/>
            <p:cNvSpPr txBox="1"/>
            <p:nvPr/>
          </p:nvSpPr>
          <p:spPr>
            <a:xfrm>
              <a:off x="9824" y="1234301"/>
              <a:ext cx="108137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47" name="header"/>
            <p:cNvSpPr/>
            <p:nvPr/>
          </p:nvSpPr>
          <p:spPr>
            <a:xfrm>
              <a:off x="151583" y="1303723"/>
              <a:ext cx="609811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48" name="context definition"/>
            <p:cNvSpPr/>
            <p:nvPr/>
          </p:nvSpPr>
          <p:spPr>
            <a:xfrm>
              <a:off x="151583" y="1471278"/>
              <a:ext cx="609811" cy="22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149" name="command"/>
            <p:cNvSpPr/>
            <p:nvPr/>
          </p:nvSpPr>
          <p:spPr>
            <a:xfrm>
              <a:off x="151583" y="173469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50" name="command"/>
            <p:cNvSpPr/>
            <p:nvPr/>
          </p:nvSpPr>
          <p:spPr>
            <a:xfrm>
              <a:off x="151583" y="1858230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51" name="command"/>
            <p:cNvSpPr/>
            <p:nvPr/>
          </p:nvSpPr>
          <p:spPr>
            <a:xfrm>
              <a:off x="151583" y="198176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52" name="Rectangle"/>
            <p:cNvSpPr/>
            <p:nvPr/>
          </p:nvSpPr>
          <p:spPr>
            <a:xfrm>
              <a:off x="2072438" y="1213946"/>
              <a:ext cx="821943" cy="1084136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" name="C"/>
            <p:cNvSpPr txBox="1"/>
            <p:nvPr/>
          </p:nvSpPr>
          <p:spPr>
            <a:xfrm>
              <a:off x="2079153" y="1234301"/>
              <a:ext cx="111844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54" name="header"/>
            <p:cNvSpPr/>
            <p:nvPr/>
          </p:nvSpPr>
          <p:spPr>
            <a:xfrm>
              <a:off x="2256172" y="1303723"/>
              <a:ext cx="609810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55" name="context…"/>
            <p:cNvSpPr/>
            <p:nvPr/>
          </p:nvSpPr>
          <p:spPr>
            <a:xfrm>
              <a:off x="2256172" y="1473615"/>
              <a:ext cx="609810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56" name="command"/>
            <p:cNvSpPr/>
            <p:nvPr/>
          </p:nvSpPr>
          <p:spPr>
            <a:xfrm>
              <a:off x="2247820" y="1710339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57" name="command"/>
            <p:cNvSpPr/>
            <p:nvPr/>
          </p:nvSpPr>
          <p:spPr>
            <a:xfrm>
              <a:off x="2247820" y="183143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58" name="command"/>
            <p:cNvSpPr/>
            <p:nvPr/>
          </p:nvSpPr>
          <p:spPr>
            <a:xfrm>
              <a:off x="2247820" y="195253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59" name="command"/>
            <p:cNvSpPr/>
            <p:nvPr/>
          </p:nvSpPr>
          <p:spPr>
            <a:xfrm>
              <a:off x="2247820" y="2073631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60" name="Rectangle"/>
            <p:cNvSpPr/>
            <p:nvPr/>
          </p:nvSpPr>
          <p:spPr>
            <a:xfrm>
              <a:off x="1066077" y="2094361"/>
              <a:ext cx="8372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D"/>
            <p:cNvSpPr txBox="1"/>
            <p:nvPr/>
          </p:nvSpPr>
          <p:spPr>
            <a:xfrm>
              <a:off x="1072792" y="2106254"/>
              <a:ext cx="111845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62" name="header"/>
            <p:cNvSpPr/>
            <p:nvPr/>
          </p:nvSpPr>
          <p:spPr>
            <a:xfrm>
              <a:off x="1241459" y="2135485"/>
              <a:ext cx="609811" cy="151597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63" name="context…"/>
            <p:cNvSpPr/>
            <p:nvPr/>
          </p:nvSpPr>
          <p:spPr>
            <a:xfrm>
              <a:off x="1241459" y="2289878"/>
              <a:ext cx="609811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64" name="command"/>
            <p:cNvSpPr/>
            <p:nvPr/>
          </p:nvSpPr>
          <p:spPr>
            <a:xfrm>
              <a:off x="1241459" y="2555005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65" name="command"/>
            <p:cNvSpPr/>
            <p:nvPr/>
          </p:nvSpPr>
          <p:spPr>
            <a:xfrm>
              <a:off x="1241459" y="2669983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cxnSp>
          <p:nvCxnSpPr>
            <p:cNvPr id="166" name="Connection Line"/>
            <p:cNvCxnSpPr>
              <a:stCxn id="145" idx="0"/>
              <a:endCxn id="148" idx="0"/>
            </p:cNvCxnSpPr>
            <p:nvPr/>
          </p:nvCxnSpPr>
          <p:spPr>
            <a:xfrm flipV="1">
              <a:off x="410970" y="1585873"/>
              <a:ext cx="45519" cy="141022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167" name="Connection Line"/>
            <p:cNvCxnSpPr>
              <a:stCxn id="148" idx="0"/>
              <a:endCxn id="137" idx="0"/>
            </p:cNvCxnSpPr>
            <p:nvPr/>
          </p:nvCxnSpPr>
          <p:spPr>
            <a:xfrm flipV="1">
              <a:off x="457200" y="495300"/>
              <a:ext cx="10160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68" name="Connection Line"/>
            <p:cNvCxnSpPr>
              <a:stCxn id="137" idx="0"/>
              <a:endCxn id="155" idx="0"/>
            </p:cNvCxnSpPr>
            <p:nvPr/>
          </p:nvCxnSpPr>
          <p:spPr>
            <a:xfrm flipH="1" rot="16200000">
              <a:off x="1473200" y="495300"/>
              <a:ext cx="10922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69" name="Connection Line"/>
            <p:cNvCxnSpPr>
              <a:stCxn id="145" idx="0"/>
              <a:endCxn id="163" idx="0"/>
            </p:cNvCxnSpPr>
            <p:nvPr/>
          </p:nvCxnSpPr>
          <p:spPr>
            <a:xfrm>
              <a:off x="406400" y="1727200"/>
              <a:ext cx="1143000" cy="673100"/>
            </a:xfrm>
            <a:prstGeom prst="bentConnector3">
              <a:avLst>
                <a:gd name="adj1" fmla="val -59999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70" name="Connection Line"/>
            <p:cNvCxnSpPr>
              <a:stCxn id="152" idx="0"/>
              <a:endCxn id="163" idx="0"/>
            </p:cNvCxnSpPr>
            <p:nvPr/>
          </p:nvCxnSpPr>
          <p:spPr>
            <a:xfrm flipH="1">
              <a:off x="1549400" y="1752600"/>
              <a:ext cx="939800" cy="647700"/>
            </a:xfrm>
            <a:prstGeom prst="bentConnector3">
              <a:avLst>
                <a:gd name="adj1" fmla="val -72972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sp>
        <p:nvSpPr>
          <p:cNvPr id="172" name="Line"/>
          <p:cNvSpPr/>
          <p:nvPr/>
        </p:nvSpPr>
        <p:spPr>
          <a:xfrm flipH="1" flipV="1">
            <a:off x="3121469" y="4754612"/>
            <a:ext cx="1829243" cy="25470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SML"/>
          <p:cNvSpPr txBox="1"/>
          <p:nvPr/>
        </p:nvSpPr>
        <p:spPr>
          <a:xfrm>
            <a:off x="2345842" y="4519270"/>
            <a:ext cx="7693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SML</a:t>
            </a:r>
          </a:p>
        </p:txBody>
      </p:sp>
      <p:sp>
        <p:nvSpPr>
          <p:cNvPr id="174" name="Line"/>
          <p:cNvSpPr/>
          <p:nvPr/>
        </p:nvSpPr>
        <p:spPr>
          <a:xfrm flipH="1">
            <a:off x="1196971" y="47481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JS"/>
          <p:cNvSpPr txBox="1"/>
          <p:nvPr/>
        </p:nvSpPr>
        <p:spPr>
          <a:xfrm>
            <a:off x="673607" y="5393964"/>
            <a:ext cx="4815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</a:t>
            </a:r>
          </a:p>
        </p:txBody>
      </p:sp>
      <p:sp>
        <p:nvSpPr>
          <p:cNvPr id="176" name="Line"/>
          <p:cNvSpPr/>
          <p:nvPr/>
        </p:nvSpPr>
        <p:spPr>
          <a:xfrm flipH="1">
            <a:off x="3208865" y="7088975"/>
            <a:ext cx="1700453" cy="513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 flipH="1">
            <a:off x="3223548" y="6383869"/>
            <a:ext cx="1689528" cy="1315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Line"/>
          <p:cNvSpPr/>
          <p:nvPr/>
        </p:nvSpPr>
        <p:spPr>
          <a:xfrm flipH="1">
            <a:off x="3346432" y="5618919"/>
            <a:ext cx="15733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 flipV="1">
            <a:off x="8400449" y="4209679"/>
            <a:ext cx="1534123" cy="5556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Line"/>
          <p:cNvSpPr/>
          <p:nvPr/>
        </p:nvSpPr>
        <p:spPr>
          <a:xfrm flipV="1">
            <a:off x="8442289" y="5124079"/>
            <a:ext cx="1447136" cy="3520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OCaml"/>
          <p:cNvSpPr txBox="1"/>
          <p:nvPr/>
        </p:nvSpPr>
        <p:spPr>
          <a:xfrm>
            <a:off x="2278583" y="5388390"/>
            <a:ext cx="110703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OCaml</a:t>
            </a:r>
          </a:p>
        </p:txBody>
      </p:sp>
      <p:sp>
        <p:nvSpPr>
          <p:cNvPr id="182" name="Line"/>
          <p:cNvSpPr/>
          <p:nvPr/>
        </p:nvSpPr>
        <p:spPr>
          <a:xfrm flipH="1">
            <a:off x="1171571" y="56244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C"/>
          <p:cNvSpPr txBox="1"/>
          <p:nvPr/>
        </p:nvSpPr>
        <p:spPr>
          <a:xfrm>
            <a:off x="782421" y="45192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84" name="F#"/>
          <p:cNvSpPr txBox="1"/>
          <p:nvPr/>
        </p:nvSpPr>
        <p:spPr>
          <a:xfrm>
            <a:off x="2688742" y="6257509"/>
            <a:ext cx="4645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F#</a:t>
            </a:r>
          </a:p>
        </p:txBody>
      </p:sp>
      <p:sp>
        <p:nvSpPr>
          <p:cNvPr id="185" name="Line"/>
          <p:cNvSpPr/>
          <p:nvPr/>
        </p:nvSpPr>
        <p:spPr>
          <a:xfrm flipH="1">
            <a:off x="1438271" y="65007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.net"/>
          <p:cNvSpPr txBox="1"/>
          <p:nvPr/>
        </p:nvSpPr>
        <p:spPr>
          <a:xfrm>
            <a:off x="727252" y="6277074"/>
            <a:ext cx="66202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.net</a:t>
            </a:r>
          </a:p>
        </p:txBody>
      </p:sp>
      <p:sp>
        <p:nvSpPr>
          <p:cNvPr id="187" name="Haskell"/>
          <p:cNvSpPr txBox="1"/>
          <p:nvPr/>
        </p:nvSpPr>
        <p:spPr>
          <a:xfrm>
            <a:off x="1735520" y="7382289"/>
            <a:ext cx="11859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Haskell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3198219" y="7676679"/>
            <a:ext cx="1719265" cy="6823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cala"/>
          <p:cNvSpPr txBox="1"/>
          <p:nvPr/>
        </p:nvSpPr>
        <p:spPr>
          <a:xfrm>
            <a:off x="2064359" y="8129058"/>
            <a:ext cx="9156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Scala</a:t>
            </a:r>
          </a:p>
        </p:txBody>
      </p:sp>
      <p:sp>
        <p:nvSpPr>
          <p:cNvPr id="190" name="LaTeX"/>
          <p:cNvSpPr txBox="1"/>
          <p:nvPr/>
        </p:nvSpPr>
        <p:spPr>
          <a:xfrm>
            <a:off x="9964470" y="4011270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LaTeX</a:t>
            </a:r>
          </a:p>
        </p:txBody>
      </p:sp>
      <p:sp>
        <p:nvSpPr>
          <p:cNvPr id="191" name="Line"/>
          <p:cNvSpPr/>
          <p:nvPr/>
        </p:nvSpPr>
        <p:spPr>
          <a:xfrm>
            <a:off x="11014571" y="4241800"/>
            <a:ext cx="91562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pdf"/>
          <p:cNvSpPr txBox="1"/>
          <p:nvPr/>
        </p:nvSpPr>
        <p:spPr>
          <a:xfrm>
            <a:off x="12070159" y="4011270"/>
            <a:ext cx="588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pdf</a:t>
            </a:r>
          </a:p>
        </p:txBody>
      </p:sp>
      <p:sp>
        <p:nvSpPr>
          <p:cNvPr id="193" name="HTML"/>
          <p:cNvSpPr txBox="1"/>
          <p:nvPr/>
        </p:nvSpPr>
        <p:spPr>
          <a:xfrm>
            <a:off x="9973005" y="4900270"/>
            <a:ext cx="9835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HTML</a:t>
            </a:r>
          </a:p>
        </p:txBody>
      </p:sp>
      <p:sp>
        <p:nvSpPr>
          <p:cNvPr id="194" name="Line"/>
          <p:cNvSpPr/>
          <p:nvPr/>
        </p:nvSpPr>
        <p:spPr>
          <a:xfrm>
            <a:off x="8442290" y="7538725"/>
            <a:ext cx="143963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SMTLIB2"/>
          <p:cNvSpPr txBox="1"/>
          <p:nvPr/>
        </p:nvSpPr>
        <p:spPr>
          <a:xfrm>
            <a:off x="10004044" y="7308196"/>
            <a:ext cx="14295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SMTLIB2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"/>
          <p:cNvSpPr/>
          <p:nvPr/>
        </p:nvSpPr>
        <p:spPr>
          <a:xfrm>
            <a:off x="6743700" y="104921"/>
            <a:ext cx="2499817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command"/>
          <p:cNvSpPr/>
          <p:nvPr/>
        </p:nvSpPr>
        <p:spPr>
          <a:xfrm>
            <a:off x="7302500" y="27057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33" name="Connection Line"/>
          <p:cNvSpPr/>
          <p:nvPr/>
        </p:nvSpPr>
        <p:spPr>
          <a:xfrm>
            <a:off x="4902200" y="3153410"/>
            <a:ext cx="3091181" cy="17360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4" name="Connection Line"/>
          <p:cNvSpPr/>
          <p:nvPr/>
        </p:nvSpPr>
        <p:spPr>
          <a:xfrm>
            <a:off x="7993380" y="3153410"/>
            <a:ext cx="3309620" cy="1742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pSp>
        <p:nvGrpSpPr>
          <p:cNvPr id="231" name="Group"/>
          <p:cNvGrpSpPr/>
          <p:nvPr/>
        </p:nvGrpSpPr>
        <p:grpSpPr>
          <a:xfrm>
            <a:off x="3514080" y="328270"/>
            <a:ext cx="8802837" cy="9163507"/>
            <a:chOff x="0" y="0"/>
            <a:chExt cx="8802836" cy="9163505"/>
          </a:xfrm>
        </p:grpSpPr>
        <p:sp>
          <p:nvSpPr>
            <p:cNvPr id="201" name="A"/>
            <p:cNvSpPr txBox="1"/>
            <p:nvPr/>
          </p:nvSpPr>
          <p:spPr>
            <a:xfrm>
              <a:off x="3334775" y="-1"/>
              <a:ext cx="32308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202" name="header"/>
            <p:cNvSpPr/>
            <p:nvPr/>
          </p:nvSpPr>
          <p:spPr>
            <a:xfrm>
              <a:off x="3775719" y="25400"/>
              <a:ext cx="1854648" cy="461059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03" name="context…"/>
            <p:cNvSpPr/>
            <p:nvPr/>
          </p:nvSpPr>
          <p:spPr>
            <a:xfrm>
              <a:off x="3775719" y="495300"/>
              <a:ext cx="1854648" cy="697051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204" name="command"/>
            <p:cNvSpPr/>
            <p:nvPr/>
          </p:nvSpPr>
          <p:spPr>
            <a:xfrm>
              <a:off x="3775719" y="1295127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05" name="command"/>
            <p:cNvSpPr/>
            <p:nvPr/>
          </p:nvSpPr>
          <p:spPr>
            <a:xfrm>
              <a:off x="3775719" y="1650727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06" name="command"/>
            <p:cNvSpPr/>
            <p:nvPr/>
          </p:nvSpPr>
          <p:spPr>
            <a:xfrm>
              <a:off x="3788419" y="2009174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07" name="Rectangle"/>
            <p:cNvSpPr/>
            <p:nvPr/>
          </p:nvSpPr>
          <p:spPr>
            <a:xfrm>
              <a:off x="0" y="3582659"/>
              <a:ext cx="2499817" cy="2892178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8" name="B"/>
            <p:cNvSpPr txBox="1"/>
            <p:nvPr/>
          </p:nvSpPr>
          <p:spPr>
            <a:xfrm>
              <a:off x="29880" y="3530599"/>
              <a:ext cx="32888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209" name="header"/>
            <p:cNvSpPr/>
            <p:nvPr/>
          </p:nvSpPr>
          <p:spPr>
            <a:xfrm>
              <a:off x="461019" y="3741737"/>
              <a:ext cx="1854648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10" name="context definition"/>
            <p:cNvSpPr/>
            <p:nvPr/>
          </p:nvSpPr>
          <p:spPr>
            <a:xfrm>
              <a:off x="461019" y="4212704"/>
              <a:ext cx="1854648" cy="69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211" name="command"/>
            <p:cNvSpPr/>
            <p:nvPr/>
          </p:nvSpPr>
          <p:spPr>
            <a:xfrm>
              <a:off x="461019" y="5052479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12" name="command"/>
            <p:cNvSpPr/>
            <p:nvPr/>
          </p:nvSpPr>
          <p:spPr>
            <a:xfrm>
              <a:off x="461019" y="5415489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13" name="command"/>
            <p:cNvSpPr/>
            <p:nvPr/>
          </p:nvSpPr>
          <p:spPr>
            <a:xfrm>
              <a:off x="461019" y="5765800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14" name="Rectangle"/>
            <p:cNvSpPr/>
            <p:nvPr/>
          </p:nvSpPr>
          <p:spPr>
            <a:xfrm>
              <a:off x="6303019" y="3468693"/>
              <a:ext cx="2499818" cy="3297239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C"/>
            <p:cNvSpPr txBox="1"/>
            <p:nvPr/>
          </p:nvSpPr>
          <p:spPr>
            <a:xfrm>
              <a:off x="6323441" y="3530599"/>
              <a:ext cx="34015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216" name="header"/>
            <p:cNvSpPr/>
            <p:nvPr/>
          </p:nvSpPr>
          <p:spPr>
            <a:xfrm>
              <a:off x="6861819" y="3741737"/>
              <a:ext cx="1854648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17" name="context…"/>
            <p:cNvSpPr/>
            <p:nvPr/>
          </p:nvSpPr>
          <p:spPr>
            <a:xfrm>
              <a:off x="6861819" y="4219814"/>
              <a:ext cx="1854648" cy="697051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218" name="command"/>
            <p:cNvSpPr/>
            <p:nvPr/>
          </p:nvSpPr>
          <p:spPr>
            <a:xfrm>
              <a:off x="6836419" y="4978400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19" name="command"/>
            <p:cNvSpPr/>
            <p:nvPr/>
          </p:nvSpPr>
          <p:spPr>
            <a:xfrm>
              <a:off x="6836419" y="5346700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20" name="command"/>
            <p:cNvSpPr/>
            <p:nvPr/>
          </p:nvSpPr>
          <p:spPr>
            <a:xfrm>
              <a:off x="6836419" y="5715000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21" name="command"/>
            <p:cNvSpPr/>
            <p:nvPr/>
          </p:nvSpPr>
          <p:spPr>
            <a:xfrm>
              <a:off x="6836419" y="6083300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22" name="Rectangle"/>
            <p:cNvSpPr/>
            <p:nvPr/>
          </p:nvSpPr>
          <p:spPr>
            <a:xfrm>
              <a:off x="3242319" y="6146348"/>
              <a:ext cx="2546351" cy="3017158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D"/>
            <p:cNvSpPr txBox="1"/>
            <p:nvPr/>
          </p:nvSpPr>
          <p:spPr>
            <a:xfrm>
              <a:off x="3262741" y="6182518"/>
              <a:ext cx="34015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224" name="header"/>
            <p:cNvSpPr/>
            <p:nvPr/>
          </p:nvSpPr>
          <p:spPr>
            <a:xfrm>
              <a:off x="3775719" y="6271418"/>
              <a:ext cx="1854648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25" name="context…"/>
            <p:cNvSpPr/>
            <p:nvPr/>
          </p:nvSpPr>
          <p:spPr>
            <a:xfrm>
              <a:off x="3775719" y="6740983"/>
              <a:ext cx="1854648" cy="697051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226" name="command"/>
            <p:cNvSpPr/>
            <p:nvPr/>
          </p:nvSpPr>
          <p:spPr>
            <a:xfrm>
              <a:off x="3775719" y="7547328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227" name="command"/>
            <p:cNvSpPr/>
            <p:nvPr/>
          </p:nvSpPr>
          <p:spPr>
            <a:xfrm>
              <a:off x="3775719" y="7897018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cxnSp>
          <p:nvCxnSpPr>
            <p:cNvPr id="228" name="Connection Line"/>
            <p:cNvCxnSpPr>
              <a:stCxn id="207" idx="0"/>
              <a:endCxn id="210" idx="0"/>
            </p:cNvCxnSpPr>
            <p:nvPr/>
          </p:nvCxnSpPr>
          <p:spPr>
            <a:xfrm flipV="1">
              <a:off x="1249908" y="4561229"/>
              <a:ext cx="138436" cy="46752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29" name="Connection Line"/>
            <p:cNvCxnSpPr>
              <a:stCxn id="207" idx="0"/>
              <a:endCxn id="225" idx="0"/>
            </p:cNvCxnSpPr>
            <p:nvPr/>
          </p:nvCxnSpPr>
          <p:spPr>
            <a:xfrm flipH="1" rot="16200000">
              <a:off x="1943100" y="4330700"/>
              <a:ext cx="2057400" cy="34544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230" name="Connection Line"/>
            <p:cNvCxnSpPr>
              <a:stCxn id="214" idx="0"/>
              <a:endCxn id="225" idx="0"/>
            </p:cNvCxnSpPr>
            <p:nvPr/>
          </p:nvCxnSpPr>
          <p:spPr>
            <a:xfrm rot="5400000">
              <a:off x="5143500" y="4673600"/>
              <a:ext cx="1968500" cy="28575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sp>
        <p:nvSpPr>
          <p:cNvPr id="232" name="A Generic Document Model"/>
          <p:cNvSpPr txBox="1"/>
          <p:nvPr/>
        </p:nvSpPr>
        <p:spPr>
          <a:xfrm>
            <a:off x="244254" y="357366"/>
            <a:ext cx="229892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 Generic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he Isabelle/Isar Document Model"/>
          <p:cNvSpPr txBox="1"/>
          <p:nvPr/>
        </p:nvSpPr>
        <p:spPr>
          <a:xfrm>
            <a:off x="256954" y="389116"/>
            <a:ext cx="2379981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Isabelle/Isar</a:t>
            </a:r>
            <a:br/>
            <a:r>
              <a:t>Document Model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3780780" y="104921"/>
            <a:ext cx="8802837" cy="9489807"/>
            <a:chOff x="0" y="0"/>
            <a:chExt cx="8802836" cy="9489806"/>
          </a:xfrm>
        </p:grpSpPr>
        <p:sp>
          <p:nvSpPr>
            <p:cNvPr id="237" name="Rectangle"/>
            <p:cNvSpPr/>
            <p:nvPr/>
          </p:nvSpPr>
          <p:spPr>
            <a:xfrm>
              <a:off x="3229619" y="0"/>
              <a:ext cx="2674509" cy="3017158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8" name="A"/>
            <p:cNvSpPr txBox="1"/>
            <p:nvPr/>
          </p:nvSpPr>
          <p:spPr>
            <a:xfrm>
              <a:off x="3334775" y="223348"/>
              <a:ext cx="32308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239" name="header"/>
            <p:cNvSpPr/>
            <p:nvPr/>
          </p:nvSpPr>
          <p:spPr>
            <a:xfrm>
              <a:off x="3775719" y="248748"/>
              <a:ext cx="2006601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40" name="context…"/>
            <p:cNvSpPr/>
            <p:nvPr/>
          </p:nvSpPr>
          <p:spPr>
            <a:xfrm>
              <a:off x="3775719" y="718648"/>
              <a:ext cx="2006601" cy="69705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241" name="text‹ … ›"/>
            <p:cNvSpPr/>
            <p:nvPr/>
          </p:nvSpPr>
          <p:spPr>
            <a:xfrm>
              <a:off x="3775719" y="1518476"/>
              <a:ext cx="20066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text‹ … ›</a:t>
              </a:r>
            </a:p>
          </p:txBody>
        </p:sp>
        <p:sp>
          <p:nvSpPr>
            <p:cNvPr id="242" name="definition‹ … ›"/>
            <p:cNvSpPr/>
            <p:nvPr/>
          </p:nvSpPr>
          <p:spPr>
            <a:xfrm>
              <a:off x="3788419" y="1861648"/>
              <a:ext cx="2006601" cy="383723"/>
            </a:xfrm>
            <a:prstGeom prst="roundRect">
              <a:avLst>
                <a:gd name="adj" fmla="val 23426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   definition‹ … ›</a:t>
              </a:r>
            </a:p>
          </p:txBody>
        </p:sp>
        <p:sp>
          <p:nvSpPr>
            <p:cNvPr id="243" name="value‹ … ›"/>
            <p:cNvSpPr/>
            <p:nvPr/>
          </p:nvSpPr>
          <p:spPr>
            <a:xfrm>
              <a:off x="3788419" y="2257923"/>
              <a:ext cx="19812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value‹ … ›</a:t>
              </a:r>
            </a:p>
          </p:txBody>
        </p:sp>
        <p:sp>
          <p:nvSpPr>
            <p:cNvPr id="244" name="lemma …"/>
            <p:cNvSpPr/>
            <p:nvPr/>
          </p:nvSpPr>
          <p:spPr>
            <a:xfrm>
              <a:off x="3788419" y="2600823"/>
              <a:ext cx="19812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lemma … </a:t>
              </a:r>
            </a:p>
          </p:txBody>
        </p:sp>
        <p:sp>
          <p:nvSpPr>
            <p:cNvPr id="245" name="Rectangle"/>
            <p:cNvSpPr/>
            <p:nvPr/>
          </p:nvSpPr>
          <p:spPr>
            <a:xfrm>
              <a:off x="0" y="3806008"/>
              <a:ext cx="2499817" cy="2649763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6" name="B"/>
            <p:cNvSpPr txBox="1"/>
            <p:nvPr/>
          </p:nvSpPr>
          <p:spPr>
            <a:xfrm>
              <a:off x="29880" y="3753949"/>
              <a:ext cx="32888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247" name="header"/>
            <p:cNvSpPr/>
            <p:nvPr/>
          </p:nvSpPr>
          <p:spPr>
            <a:xfrm>
              <a:off x="461019" y="3965086"/>
              <a:ext cx="1854648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48" name="context definition"/>
            <p:cNvSpPr/>
            <p:nvPr/>
          </p:nvSpPr>
          <p:spPr>
            <a:xfrm>
              <a:off x="461019" y="4436053"/>
              <a:ext cx="1854648" cy="69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249" name="ML‹ … ›"/>
            <p:cNvSpPr/>
            <p:nvPr/>
          </p:nvSpPr>
          <p:spPr>
            <a:xfrm>
              <a:off x="461019" y="5212328"/>
              <a:ext cx="19558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ML‹ … ›    </a:t>
              </a:r>
            </a:p>
          </p:txBody>
        </p:sp>
        <p:sp>
          <p:nvSpPr>
            <p:cNvPr id="250" name="record . . ."/>
            <p:cNvSpPr/>
            <p:nvPr/>
          </p:nvSpPr>
          <p:spPr>
            <a:xfrm>
              <a:off x="461019" y="5912949"/>
              <a:ext cx="19558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record . . .</a:t>
              </a:r>
            </a:p>
          </p:txBody>
        </p:sp>
        <p:sp>
          <p:nvSpPr>
            <p:cNvPr id="251" name="Rectangle"/>
            <p:cNvSpPr/>
            <p:nvPr/>
          </p:nvSpPr>
          <p:spPr>
            <a:xfrm>
              <a:off x="6303019" y="3692042"/>
              <a:ext cx="2499818" cy="3120110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C"/>
            <p:cNvSpPr txBox="1"/>
            <p:nvPr/>
          </p:nvSpPr>
          <p:spPr>
            <a:xfrm>
              <a:off x="6323441" y="3753949"/>
              <a:ext cx="340158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253" name="header"/>
            <p:cNvSpPr/>
            <p:nvPr/>
          </p:nvSpPr>
          <p:spPr>
            <a:xfrm>
              <a:off x="6861819" y="3965086"/>
              <a:ext cx="1854648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54" name="context…"/>
            <p:cNvSpPr/>
            <p:nvPr/>
          </p:nvSpPr>
          <p:spPr>
            <a:xfrm>
              <a:off x="6861819" y="4443163"/>
              <a:ext cx="1854648" cy="69705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255" name="term‹ … ›"/>
            <p:cNvSpPr/>
            <p:nvPr/>
          </p:nvSpPr>
          <p:spPr>
            <a:xfrm>
              <a:off x="6836419" y="5214449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term‹ … ›</a:t>
              </a:r>
            </a:p>
          </p:txBody>
        </p:sp>
        <p:sp>
          <p:nvSpPr>
            <p:cNvPr id="256" name="typ ‹ … ›"/>
            <p:cNvSpPr/>
            <p:nvPr/>
          </p:nvSpPr>
          <p:spPr>
            <a:xfrm>
              <a:off x="6836419" y="5557349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typ ‹ … ›</a:t>
              </a:r>
            </a:p>
          </p:txBody>
        </p:sp>
        <p:sp>
          <p:nvSpPr>
            <p:cNvPr id="257" name="declare"/>
            <p:cNvSpPr/>
            <p:nvPr/>
          </p:nvSpPr>
          <p:spPr>
            <a:xfrm>
              <a:off x="6836419" y="6293949"/>
              <a:ext cx="1854648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declare        </a:t>
              </a:r>
            </a:p>
          </p:txBody>
        </p:sp>
        <p:sp>
          <p:nvSpPr>
            <p:cNvPr id="258" name="Rectangle"/>
            <p:cNvSpPr/>
            <p:nvPr/>
          </p:nvSpPr>
          <p:spPr>
            <a:xfrm>
              <a:off x="3242319" y="6369697"/>
              <a:ext cx="2747110" cy="3120110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9" name="D"/>
            <p:cNvSpPr txBox="1"/>
            <p:nvPr/>
          </p:nvSpPr>
          <p:spPr>
            <a:xfrm>
              <a:off x="3262741" y="6405867"/>
              <a:ext cx="34015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260" name="header"/>
            <p:cNvSpPr/>
            <p:nvPr/>
          </p:nvSpPr>
          <p:spPr>
            <a:xfrm>
              <a:off x="3775719" y="6494767"/>
              <a:ext cx="2006601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61" name="context…"/>
            <p:cNvSpPr/>
            <p:nvPr/>
          </p:nvSpPr>
          <p:spPr>
            <a:xfrm>
              <a:off x="3775719" y="6964332"/>
              <a:ext cx="2006601" cy="697051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cxnSp>
          <p:nvCxnSpPr>
            <p:cNvPr id="262" name="Connection Line"/>
            <p:cNvCxnSpPr>
              <a:stCxn id="245" idx="0"/>
              <a:endCxn id="248" idx="0"/>
            </p:cNvCxnSpPr>
            <p:nvPr/>
          </p:nvCxnSpPr>
          <p:spPr>
            <a:xfrm flipV="1">
              <a:off x="1249908" y="4784578"/>
              <a:ext cx="138436" cy="346312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63" name="Connection Line"/>
            <p:cNvCxnSpPr>
              <a:stCxn id="248" idx="0"/>
              <a:endCxn id="237" idx="0"/>
            </p:cNvCxnSpPr>
            <p:nvPr/>
          </p:nvCxnSpPr>
          <p:spPr>
            <a:xfrm flipV="1">
              <a:off x="1384300" y="1511300"/>
              <a:ext cx="3187700" cy="32766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264" name="Connection Line"/>
            <p:cNvCxnSpPr>
              <a:stCxn id="237" idx="0"/>
              <a:endCxn id="254" idx="0"/>
            </p:cNvCxnSpPr>
            <p:nvPr/>
          </p:nvCxnSpPr>
          <p:spPr>
            <a:xfrm flipH="1" rot="16200000">
              <a:off x="4540250" y="1543050"/>
              <a:ext cx="3276600" cy="32131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265" name="Connection Line"/>
            <p:cNvCxnSpPr>
              <a:stCxn id="245" idx="0"/>
              <a:endCxn id="261" idx="0"/>
            </p:cNvCxnSpPr>
            <p:nvPr/>
          </p:nvCxnSpPr>
          <p:spPr>
            <a:xfrm flipH="1" rot="16200000">
              <a:off x="1917700" y="4457700"/>
              <a:ext cx="2184400" cy="35306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266" name="Connection Line"/>
            <p:cNvCxnSpPr>
              <a:stCxn id="251" idx="0"/>
              <a:endCxn id="261" idx="0"/>
            </p:cNvCxnSpPr>
            <p:nvPr/>
          </p:nvCxnSpPr>
          <p:spPr>
            <a:xfrm rot="5400000">
              <a:off x="5137150" y="4895850"/>
              <a:ext cx="2057400" cy="27813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267" name="text‹ … ›"/>
            <p:cNvSpPr/>
            <p:nvPr/>
          </p:nvSpPr>
          <p:spPr>
            <a:xfrm>
              <a:off x="3775719" y="7779576"/>
              <a:ext cx="20066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text‹ … ›</a:t>
              </a:r>
            </a:p>
          </p:txBody>
        </p:sp>
        <p:sp>
          <p:nvSpPr>
            <p:cNvPr id="268" name="definition‹ … ›"/>
            <p:cNvSpPr/>
            <p:nvPr/>
          </p:nvSpPr>
          <p:spPr>
            <a:xfrm>
              <a:off x="3788419" y="8122749"/>
              <a:ext cx="2006601" cy="369518"/>
            </a:xfrm>
            <a:prstGeom prst="roundRect">
              <a:avLst>
                <a:gd name="adj" fmla="val 24327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   definition‹ … ›</a:t>
              </a:r>
            </a:p>
          </p:txBody>
        </p:sp>
        <p:sp>
          <p:nvSpPr>
            <p:cNvPr id="269" name="value‹ … ›"/>
            <p:cNvSpPr/>
            <p:nvPr/>
          </p:nvSpPr>
          <p:spPr>
            <a:xfrm>
              <a:off x="3788419" y="8506323"/>
              <a:ext cx="20066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value‹ … ›</a:t>
              </a:r>
            </a:p>
          </p:txBody>
        </p:sp>
        <p:sp>
          <p:nvSpPr>
            <p:cNvPr id="270" name="lemma …"/>
            <p:cNvSpPr/>
            <p:nvPr/>
          </p:nvSpPr>
          <p:spPr>
            <a:xfrm>
              <a:off x="3788419" y="8861923"/>
              <a:ext cx="20066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lemma … </a:t>
              </a:r>
            </a:p>
          </p:txBody>
        </p:sp>
        <p:sp>
          <p:nvSpPr>
            <p:cNvPr id="271" name="theorem‹ … ›"/>
            <p:cNvSpPr/>
            <p:nvPr/>
          </p:nvSpPr>
          <p:spPr>
            <a:xfrm>
              <a:off x="6823719" y="5908074"/>
              <a:ext cx="1854648" cy="369518"/>
            </a:xfrm>
            <a:prstGeom prst="roundRect">
              <a:avLst>
                <a:gd name="adj" fmla="val 24327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theorem‹ … ›</a:t>
              </a:r>
            </a:p>
          </p:txBody>
        </p:sp>
        <p:sp>
          <p:nvSpPr>
            <p:cNvPr id="272" name="datatype …"/>
            <p:cNvSpPr/>
            <p:nvPr/>
          </p:nvSpPr>
          <p:spPr>
            <a:xfrm>
              <a:off x="448319" y="5557349"/>
              <a:ext cx="1981201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datatype 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"/>
          <p:cNvGrpSpPr/>
          <p:nvPr/>
        </p:nvGrpSpPr>
        <p:grpSpPr>
          <a:xfrm>
            <a:off x="3003550" y="131897"/>
            <a:ext cx="9747697" cy="9489807"/>
            <a:chOff x="0" y="0"/>
            <a:chExt cx="9747696" cy="9489806"/>
          </a:xfrm>
        </p:grpSpPr>
        <p:sp>
          <p:nvSpPr>
            <p:cNvPr id="275" name="Rectangle"/>
            <p:cNvSpPr/>
            <p:nvPr/>
          </p:nvSpPr>
          <p:spPr>
            <a:xfrm>
              <a:off x="3537049" y="0"/>
              <a:ext cx="2839509" cy="3017158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6" name="HOL"/>
            <p:cNvSpPr txBox="1"/>
            <p:nvPr/>
          </p:nvSpPr>
          <p:spPr>
            <a:xfrm>
              <a:off x="3577031" y="83648"/>
              <a:ext cx="75803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HOL</a:t>
              </a:r>
            </a:p>
          </p:txBody>
        </p:sp>
        <p:sp>
          <p:nvSpPr>
            <p:cNvPr id="277" name="header"/>
            <p:cNvSpPr/>
            <p:nvPr/>
          </p:nvSpPr>
          <p:spPr>
            <a:xfrm>
              <a:off x="4311650" y="248748"/>
              <a:ext cx="2006600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78" name="context…"/>
            <p:cNvSpPr/>
            <p:nvPr/>
          </p:nvSpPr>
          <p:spPr>
            <a:xfrm>
              <a:off x="4298950" y="718648"/>
              <a:ext cx="2006600" cy="69705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279" name="text‹ … ›"/>
            <p:cNvSpPr/>
            <p:nvPr/>
          </p:nvSpPr>
          <p:spPr>
            <a:xfrm>
              <a:off x="4286250" y="1518476"/>
              <a:ext cx="2006600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text‹ … ›</a:t>
              </a:r>
            </a:p>
          </p:txBody>
        </p:sp>
        <p:sp>
          <p:nvSpPr>
            <p:cNvPr id="280" name="definition‹ … ›"/>
            <p:cNvSpPr/>
            <p:nvPr/>
          </p:nvSpPr>
          <p:spPr>
            <a:xfrm>
              <a:off x="4286250" y="1861648"/>
              <a:ext cx="2006600" cy="383723"/>
            </a:xfrm>
            <a:prstGeom prst="roundRect">
              <a:avLst>
                <a:gd name="adj" fmla="val 23426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  definition‹ … ›</a:t>
              </a:r>
            </a:p>
          </p:txBody>
        </p:sp>
        <p:sp>
          <p:nvSpPr>
            <p:cNvPr id="281" name="value‹ … ›"/>
            <p:cNvSpPr/>
            <p:nvPr/>
          </p:nvSpPr>
          <p:spPr>
            <a:xfrm>
              <a:off x="4298950" y="2257923"/>
              <a:ext cx="1981200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value‹ … ›</a:t>
              </a:r>
            </a:p>
          </p:txBody>
        </p:sp>
        <p:sp>
          <p:nvSpPr>
            <p:cNvPr id="282" name="lemma …"/>
            <p:cNvSpPr/>
            <p:nvPr/>
          </p:nvSpPr>
          <p:spPr>
            <a:xfrm>
              <a:off x="4298950" y="2600823"/>
              <a:ext cx="1981200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lemma … </a:t>
              </a:r>
            </a:p>
          </p:txBody>
        </p:sp>
        <p:sp>
          <p:nvSpPr>
            <p:cNvPr id="283" name="Rectangle"/>
            <p:cNvSpPr/>
            <p:nvPr/>
          </p:nvSpPr>
          <p:spPr>
            <a:xfrm>
              <a:off x="0" y="3806008"/>
              <a:ext cx="2972247" cy="3017159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4" name="Onto"/>
            <p:cNvSpPr txBox="1"/>
            <p:nvPr/>
          </p:nvSpPr>
          <p:spPr>
            <a:xfrm>
              <a:off x="37998" y="3766649"/>
              <a:ext cx="82570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Onto</a:t>
              </a:r>
            </a:p>
          </p:txBody>
        </p:sp>
        <p:sp>
          <p:nvSpPr>
            <p:cNvPr id="285" name="header"/>
            <p:cNvSpPr/>
            <p:nvPr/>
          </p:nvSpPr>
          <p:spPr>
            <a:xfrm>
              <a:off x="883096" y="3965086"/>
              <a:ext cx="1981201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86" name="context definition"/>
            <p:cNvSpPr/>
            <p:nvPr/>
          </p:nvSpPr>
          <p:spPr>
            <a:xfrm>
              <a:off x="883319" y="4443163"/>
              <a:ext cx="1981201" cy="697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287" name="doc_class A ‹ … ›"/>
            <p:cNvSpPr/>
            <p:nvPr/>
          </p:nvSpPr>
          <p:spPr>
            <a:xfrm>
              <a:off x="908050" y="5186928"/>
              <a:ext cx="1981200" cy="369518"/>
            </a:xfrm>
            <a:prstGeom prst="roundRect">
              <a:avLst>
                <a:gd name="adj" fmla="val 24327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doc_class A ‹ … ›    </a:t>
              </a:r>
            </a:p>
          </p:txBody>
        </p:sp>
        <p:sp>
          <p:nvSpPr>
            <p:cNvPr id="288" name="datatype …"/>
            <p:cNvSpPr/>
            <p:nvPr/>
          </p:nvSpPr>
          <p:spPr>
            <a:xfrm>
              <a:off x="908050" y="5582749"/>
              <a:ext cx="1981200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datatype …</a:t>
              </a:r>
            </a:p>
          </p:txBody>
        </p:sp>
        <p:sp>
          <p:nvSpPr>
            <p:cNvPr id="289" name="ML‹ … ›"/>
            <p:cNvSpPr/>
            <p:nvPr/>
          </p:nvSpPr>
          <p:spPr>
            <a:xfrm>
              <a:off x="907603" y="6334169"/>
              <a:ext cx="1982094" cy="329298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ML‹ … ›</a:t>
              </a:r>
            </a:p>
          </p:txBody>
        </p:sp>
        <p:sp>
          <p:nvSpPr>
            <p:cNvPr id="290" name="Rectangle"/>
            <p:cNvSpPr/>
            <p:nvPr/>
          </p:nvSpPr>
          <p:spPr>
            <a:xfrm>
              <a:off x="6775450" y="3692042"/>
              <a:ext cx="2972247" cy="3120110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1" name="Doc1"/>
            <p:cNvSpPr txBox="1"/>
            <p:nvPr/>
          </p:nvSpPr>
          <p:spPr>
            <a:xfrm>
              <a:off x="6838187" y="3753949"/>
              <a:ext cx="814325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Doc</a:t>
              </a:r>
              <a:r>
                <a:rPr baseline="-5999"/>
                <a:t>1</a:t>
              </a:r>
            </a:p>
          </p:txBody>
        </p:sp>
        <p:sp>
          <p:nvSpPr>
            <p:cNvPr id="292" name="header"/>
            <p:cNvSpPr/>
            <p:nvPr/>
          </p:nvSpPr>
          <p:spPr>
            <a:xfrm>
              <a:off x="7766050" y="3965086"/>
              <a:ext cx="1854647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293" name="context…"/>
            <p:cNvSpPr/>
            <p:nvPr/>
          </p:nvSpPr>
          <p:spPr>
            <a:xfrm>
              <a:off x="7766050" y="4443163"/>
              <a:ext cx="1854647" cy="69705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294" name="term‹ … ›"/>
            <p:cNvSpPr/>
            <p:nvPr/>
          </p:nvSpPr>
          <p:spPr>
            <a:xfrm>
              <a:off x="7740650" y="5201749"/>
              <a:ext cx="1854647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term‹ … ›</a:t>
              </a:r>
            </a:p>
          </p:txBody>
        </p:sp>
        <p:sp>
          <p:nvSpPr>
            <p:cNvPr id="295" name="typ ‹ … ›"/>
            <p:cNvSpPr/>
            <p:nvPr/>
          </p:nvSpPr>
          <p:spPr>
            <a:xfrm>
              <a:off x="7740650" y="5557349"/>
              <a:ext cx="1854647" cy="329297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typ ‹ … ›</a:t>
              </a:r>
            </a:p>
          </p:txBody>
        </p:sp>
        <p:sp>
          <p:nvSpPr>
            <p:cNvPr id="296" name="theorem‹ … ›"/>
            <p:cNvSpPr/>
            <p:nvPr/>
          </p:nvSpPr>
          <p:spPr>
            <a:xfrm>
              <a:off x="7740650" y="5908074"/>
              <a:ext cx="1854647" cy="369518"/>
            </a:xfrm>
            <a:prstGeom prst="roundRect">
              <a:avLst>
                <a:gd name="adj" fmla="val 24327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theorem‹ … ›</a:t>
              </a:r>
            </a:p>
          </p:txBody>
        </p:sp>
        <p:sp>
          <p:nvSpPr>
            <p:cNvPr id="297" name="declare"/>
            <p:cNvSpPr/>
            <p:nvPr/>
          </p:nvSpPr>
          <p:spPr>
            <a:xfrm>
              <a:off x="7740650" y="6296069"/>
              <a:ext cx="1854647" cy="329298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declare        </a:t>
              </a:r>
            </a:p>
          </p:txBody>
        </p:sp>
        <p:sp>
          <p:nvSpPr>
            <p:cNvPr id="298" name="Rectangle"/>
            <p:cNvSpPr/>
            <p:nvPr/>
          </p:nvSpPr>
          <p:spPr>
            <a:xfrm>
              <a:off x="3285838" y="6369697"/>
              <a:ext cx="3341931" cy="3120110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9" name="Doc2"/>
            <p:cNvSpPr txBox="1"/>
            <p:nvPr/>
          </p:nvSpPr>
          <p:spPr>
            <a:xfrm>
              <a:off x="3320287" y="6380467"/>
              <a:ext cx="81432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Doc</a:t>
              </a:r>
              <a:r>
                <a:rPr baseline="-5999"/>
                <a:t>2</a:t>
              </a:r>
            </a:p>
          </p:txBody>
        </p:sp>
        <p:sp>
          <p:nvSpPr>
            <p:cNvPr id="300" name="header"/>
            <p:cNvSpPr/>
            <p:nvPr/>
          </p:nvSpPr>
          <p:spPr>
            <a:xfrm>
              <a:off x="4248150" y="6494767"/>
              <a:ext cx="2175511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301" name="context…"/>
            <p:cNvSpPr/>
            <p:nvPr/>
          </p:nvSpPr>
          <p:spPr>
            <a:xfrm>
              <a:off x="4248150" y="6964332"/>
              <a:ext cx="2175511" cy="697051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cxnSp>
          <p:nvCxnSpPr>
            <p:cNvPr id="302" name="Connection Line"/>
            <p:cNvCxnSpPr>
              <a:stCxn id="283" idx="0"/>
              <a:endCxn id="286" idx="0"/>
            </p:cNvCxnSpPr>
            <p:nvPr/>
          </p:nvCxnSpPr>
          <p:spPr>
            <a:xfrm flipV="1">
              <a:off x="1486123" y="4791688"/>
              <a:ext cx="387797" cy="522900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303" name="Connection Line"/>
            <p:cNvCxnSpPr>
              <a:stCxn id="286" idx="0"/>
              <a:endCxn id="275" idx="0"/>
            </p:cNvCxnSpPr>
            <p:nvPr/>
          </p:nvCxnSpPr>
          <p:spPr>
            <a:xfrm flipV="1">
              <a:off x="1879600" y="1511300"/>
              <a:ext cx="3073400" cy="32766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304" name="Connection Line"/>
            <p:cNvCxnSpPr>
              <a:stCxn id="275" idx="0"/>
              <a:endCxn id="293" idx="0"/>
            </p:cNvCxnSpPr>
            <p:nvPr/>
          </p:nvCxnSpPr>
          <p:spPr>
            <a:xfrm flipH="1" rot="16200000">
              <a:off x="5187950" y="1276350"/>
              <a:ext cx="3276600" cy="37465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05" name="Connection Line"/>
            <p:cNvCxnSpPr>
              <a:stCxn id="283" idx="0"/>
              <a:endCxn id="301" idx="0"/>
            </p:cNvCxnSpPr>
            <p:nvPr/>
          </p:nvCxnSpPr>
          <p:spPr>
            <a:xfrm flipH="1" rot="16200000">
              <a:off x="2406650" y="4387850"/>
              <a:ext cx="2006600" cy="38481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306" name="Connection Line"/>
            <p:cNvCxnSpPr>
              <a:stCxn id="290" idx="0"/>
              <a:endCxn id="301" idx="0"/>
            </p:cNvCxnSpPr>
            <p:nvPr/>
          </p:nvCxnSpPr>
          <p:spPr>
            <a:xfrm rot="5400000">
              <a:off x="5772150" y="4819650"/>
              <a:ext cx="2057400" cy="29337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307" name="text*[a::A]‹ … ›"/>
            <p:cNvSpPr/>
            <p:nvPr/>
          </p:nvSpPr>
          <p:spPr>
            <a:xfrm>
              <a:off x="4248150" y="7709762"/>
              <a:ext cx="2175511" cy="369518"/>
            </a:xfrm>
            <a:prstGeom prst="roundRect">
              <a:avLst>
                <a:gd name="adj" fmla="val 24327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text*[a::A]‹ … ›</a:t>
              </a:r>
            </a:p>
          </p:txBody>
        </p:sp>
        <p:sp>
          <p:nvSpPr>
            <p:cNvPr id="308" name="definition*[b::B]‹ … ›"/>
            <p:cNvSpPr/>
            <p:nvPr/>
          </p:nvSpPr>
          <p:spPr>
            <a:xfrm>
              <a:off x="4248150" y="8105583"/>
              <a:ext cx="2175511" cy="383723"/>
            </a:xfrm>
            <a:prstGeom prst="roundRect">
              <a:avLst>
                <a:gd name="adj" fmla="val 23426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definition*[b::B]‹ … ›</a:t>
              </a:r>
            </a:p>
          </p:txBody>
        </p:sp>
        <p:sp>
          <p:nvSpPr>
            <p:cNvPr id="309" name="value*[c::A]‹ … ›"/>
            <p:cNvSpPr/>
            <p:nvPr/>
          </p:nvSpPr>
          <p:spPr>
            <a:xfrm>
              <a:off x="4260850" y="8515608"/>
              <a:ext cx="2175511" cy="369518"/>
            </a:xfrm>
            <a:prstGeom prst="roundRect">
              <a:avLst>
                <a:gd name="adj" fmla="val 24327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value*[c::A]‹ … ›</a:t>
              </a:r>
            </a:p>
          </p:txBody>
        </p:sp>
        <p:sp>
          <p:nvSpPr>
            <p:cNvPr id="310" name="lemma*[d::B] ‹ … ›"/>
            <p:cNvSpPr/>
            <p:nvPr/>
          </p:nvSpPr>
          <p:spPr>
            <a:xfrm>
              <a:off x="4260850" y="8911429"/>
              <a:ext cx="2175511" cy="383723"/>
            </a:xfrm>
            <a:prstGeom prst="roundRect">
              <a:avLst>
                <a:gd name="adj" fmla="val 23426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lemma*[d::B] ‹ … ›                  </a:t>
              </a:r>
            </a:p>
          </p:txBody>
        </p:sp>
        <p:sp>
          <p:nvSpPr>
            <p:cNvPr id="311" name="doc_class B ‹ … ›"/>
            <p:cNvSpPr/>
            <p:nvPr/>
          </p:nvSpPr>
          <p:spPr>
            <a:xfrm>
              <a:off x="908050" y="5938349"/>
              <a:ext cx="1981200" cy="369518"/>
            </a:xfrm>
            <a:prstGeom prst="roundRect">
              <a:avLst>
                <a:gd name="adj" fmla="val 24327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doc_class B ‹ … ›    </a:t>
              </a:r>
            </a:p>
          </p:txBody>
        </p:sp>
      </p:grpSp>
      <p:sp>
        <p:nvSpPr>
          <p:cNvPr id="313" name="The Isabelle_DOF Document Model"/>
          <p:cNvSpPr txBox="1"/>
          <p:nvPr/>
        </p:nvSpPr>
        <p:spPr>
          <a:xfrm>
            <a:off x="-301846" y="258420"/>
            <a:ext cx="370895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Isabelle_DOF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"/>
          <p:cNvGrpSpPr/>
          <p:nvPr/>
        </p:nvGrpSpPr>
        <p:grpSpPr>
          <a:xfrm>
            <a:off x="2266949" y="2340610"/>
            <a:ext cx="8261351" cy="6860418"/>
            <a:chOff x="0" y="0"/>
            <a:chExt cx="8261349" cy="6860417"/>
          </a:xfrm>
        </p:grpSpPr>
        <p:sp>
          <p:nvSpPr>
            <p:cNvPr id="315" name="Rectangle"/>
            <p:cNvSpPr/>
            <p:nvPr/>
          </p:nvSpPr>
          <p:spPr>
            <a:xfrm>
              <a:off x="0" y="1176620"/>
              <a:ext cx="2972247" cy="2892178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6" name="Onto"/>
            <p:cNvSpPr txBox="1"/>
            <p:nvPr/>
          </p:nvSpPr>
          <p:spPr>
            <a:xfrm>
              <a:off x="37998" y="1137260"/>
              <a:ext cx="82570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Onto</a:t>
              </a:r>
            </a:p>
          </p:txBody>
        </p:sp>
        <p:sp>
          <p:nvSpPr>
            <p:cNvPr id="317" name="header"/>
            <p:cNvSpPr/>
            <p:nvPr/>
          </p:nvSpPr>
          <p:spPr>
            <a:xfrm>
              <a:off x="883096" y="1335698"/>
              <a:ext cx="1981201" cy="461059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318" name="context definition"/>
            <p:cNvSpPr/>
            <p:nvPr/>
          </p:nvSpPr>
          <p:spPr>
            <a:xfrm>
              <a:off x="883319" y="1813775"/>
              <a:ext cx="1981201" cy="69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319" name="doc_class A ‹ … ›"/>
            <p:cNvSpPr/>
            <p:nvPr/>
          </p:nvSpPr>
          <p:spPr>
            <a:xfrm>
              <a:off x="882650" y="2557539"/>
              <a:ext cx="1981200" cy="369518"/>
            </a:xfrm>
            <a:prstGeom prst="roundRect">
              <a:avLst>
                <a:gd name="adj" fmla="val 24327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doc_class A ‹ … ›    </a:t>
              </a:r>
            </a:p>
          </p:txBody>
        </p:sp>
        <p:sp>
          <p:nvSpPr>
            <p:cNvPr id="320" name="datatype …"/>
            <p:cNvSpPr/>
            <p:nvPr/>
          </p:nvSpPr>
          <p:spPr>
            <a:xfrm>
              <a:off x="882650" y="2940660"/>
              <a:ext cx="1981200" cy="329297"/>
            </a:xfrm>
            <a:prstGeom prst="roundRect">
              <a:avLst>
                <a:gd name="adj" fmla="val 27298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datatype …</a:t>
              </a:r>
            </a:p>
          </p:txBody>
        </p:sp>
        <p:sp>
          <p:nvSpPr>
            <p:cNvPr id="321" name="ML ‹ … ›"/>
            <p:cNvSpPr/>
            <p:nvPr/>
          </p:nvSpPr>
          <p:spPr>
            <a:xfrm>
              <a:off x="882203" y="3666681"/>
              <a:ext cx="1982094" cy="329297"/>
            </a:xfrm>
            <a:prstGeom prst="roundRect">
              <a:avLst>
                <a:gd name="adj" fmla="val 27298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ML ‹ … ›</a:t>
              </a:r>
            </a:p>
          </p:txBody>
        </p:sp>
        <p:sp>
          <p:nvSpPr>
            <p:cNvPr id="322" name="Rectangle"/>
            <p:cNvSpPr/>
            <p:nvPr/>
          </p:nvSpPr>
          <p:spPr>
            <a:xfrm>
              <a:off x="3285838" y="3740308"/>
              <a:ext cx="3341931" cy="3120110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3" name="Doc2"/>
            <p:cNvSpPr txBox="1"/>
            <p:nvPr/>
          </p:nvSpPr>
          <p:spPr>
            <a:xfrm>
              <a:off x="3320287" y="3751079"/>
              <a:ext cx="81432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Doc</a:t>
              </a:r>
              <a:r>
                <a:rPr baseline="-5999"/>
                <a:t>2</a:t>
              </a:r>
            </a:p>
          </p:txBody>
        </p:sp>
        <p:sp>
          <p:nvSpPr>
            <p:cNvPr id="324" name="header"/>
            <p:cNvSpPr/>
            <p:nvPr/>
          </p:nvSpPr>
          <p:spPr>
            <a:xfrm>
              <a:off x="4248150" y="3865379"/>
              <a:ext cx="2175511" cy="461060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325" name="context…"/>
            <p:cNvSpPr/>
            <p:nvPr/>
          </p:nvSpPr>
          <p:spPr>
            <a:xfrm>
              <a:off x="4248150" y="4334943"/>
              <a:ext cx="2175511" cy="69705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cxnSp>
          <p:nvCxnSpPr>
            <p:cNvPr id="326" name="Connection Line"/>
            <p:cNvCxnSpPr>
              <a:stCxn id="315" idx="0"/>
              <a:endCxn id="318" idx="0"/>
            </p:cNvCxnSpPr>
            <p:nvPr/>
          </p:nvCxnSpPr>
          <p:spPr>
            <a:xfrm flipV="1">
              <a:off x="1486123" y="2162300"/>
              <a:ext cx="387797" cy="46040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345" name="Connection Line"/>
            <p:cNvSpPr/>
            <p:nvPr/>
          </p:nvSpPr>
          <p:spPr>
            <a:xfrm>
              <a:off x="2863850" y="0"/>
              <a:ext cx="2075181" cy="2161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cxnSp>
          <p:nvCxnSpPr>
            <p:cNvPr id="328" name="Connection Line"/>
            <p:cNvCxnSpPr>
              <a:stCxn id="315" idx="0"/>
              <a:endCxn id="325" idx="0"/>
            </p:cNvCxnSpPr>
            <p:nvPr/>
          </p:nvCxnSpPr>
          <p:spPr>
            <a:xfrm flipH="1" rot="16200000">
              <a:off x="2381250" y="1733550"/>
              <a:ext cx="2057400" cy="38481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sp>
          <p:nvSpPr>
            <p:cNvPr id="346" name="Connection Line"/>
            <p:cNvSpPr/>
            <p:nvPr/>
          </p:nvSpPr>
          <p:spPr>
            <a:xfrm>
              <a:off x="6423659" y="2622550"/>
              <a:ext cx="1837691" cy="205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330" name="text*[a::A]‹  … ›"/>
            <p:cNvSpPr/>
            <p:nvPr/>
          </p:nvSpPr>
          <p:spPr>
            <a:xfrm>
              <a:off x="4260850" y="5108643"/>
              <a:ext cx="2175511" cy="369518"/>
            </a:xfrm>
            <a:prstGeom prst="roundRect">
              <a:avLst>
                <a:gd name="adj" fmla="val 24327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text*[a::A]‹  … ›</a:t>
              </a:r>
            </a:p>
          </p:txBody>
        </p:sp>
        <p:sp>
          <p:nvSpPr>
            <p:cNvPr id="331" name="definition*[b::B]‹ … ›"/>
            <p:cNvSpPr/>
            <p:nvPr/>
          </p:nvSpPr>
          <p:spPr>
            <a:xfrm>
              <a:off x="4260850" y="5494906"/>
              <a:ext cx="2200911" cy="369518"/>
            </a:xfrm>
            <a:prstGeom prst="roundRect">
              <a:avLst>
                <a:gd name="adj" fmla="val 24327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definition*[b::B]‹ … ›</a:t>
              </a:r>
            </a:p>
          </p:txBody>
        </p:sp>
        <p:sp>
          <p:nvSpPr>
            <p:cNvPr id="332" name="value*[c::A]‹ … ›"/>
            <p:cNvSpPr/>
            <p:nvPr/>
          </p:nvSpPr>
          <p:spPr>
            <a:xfrm>
              <a:off x="4248150" y="5881168"/>
              <a:ext cx="2200911" cy="369518"/>
            </a:xfrm>
            <a:prstGeom prst="roundRect">
              <a:avLst>
                <a:gd name="adj" fmla="val 24327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value*[c::A]‹ … ›</a:t>
              </a:r>
            </a:p>
          </p:txBody>
        </p:sp>
        <p:sp>
          <p:nvSpPr>
            <p:cNvPr id="333" name="lemma*[d::B] …"/>
            <p:cNvSpPr/>
            <p:nvPr/>
          </p:nvSpPr>
          <p:spPr>
            <a:xfrm>
              <a:off x="4260850" y="6280227"/>
              <a:ext cx="2200911" cy="369518"/>
            </a:xfrm>
            <a:prstGeom prst="roundRect">
              <a:avLst>
                <a:gd name="adj" fmla="val 24327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lemma*[d::B] …                  </a:t>
              </a:r>
            </a:p>
          </p:txBody>
        </p:sp>
        <p:sp>
          <p:nvSpPr>
            <p:cNvPr id="334" name="doc_class B ‹ … ›"/>
            <p:cNvSpPr/>
            <p:nvPr/>
          </p:nvSpPr>
          <p:spPr>
            <a:xfrm>
              <a:off x="882650" y="3283560"/>
              <a:ext cx="1981200" cy="369518"/>
            </a:xfrm>
            <a:prstGeom prst="roundRect">
              <a:avLst>
                <a:gd name="adj" fmla="val 24327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lnSpc>
                  <a:spcPct val="10000"/>
                </a:lnSpc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 doc_class B ‹ … ›    </a:t>
              </a:r>
            </a:p>
          </p:txBody>
        </p:sp>
        <p:sp>
          <p:nvSpPr>
            <p:cNvPr id="335" name="Oval"/>
            <p:cNvSpPr/>
            <p:nvPr/>
          </p:nvSpPr>
          <p:spPr>
            <a:xfrm>
              <a:off x="4684886" y="5081312"/>
              <a:ext cx="476969" cy="42418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6" name="Oval"/>
            <p:cNvSpPr/>
            <p:nvPr/>
          </p:nvSpPr>
          <p:spPr>
            <a:xfrm>
              <a:off x="1635212" y="2530208"/>
              <a:ext cx="476969" cy="42418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 rot="13079925">
              <a:off x="1910180" y="3455017"/>
              <a:ext cx="3673928" cy="583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0"/>
                  </a:moveTo>
                  <a:cubicBezTo>
                    <a:pt x="3181" y="14085"/>
                    <a:pt x="6985" y="21600"/>
                    <a:pt x="10880" y="21497"/>
                  </a:cubicBezTo>
                  <a:cubicBezTo>
                    <a:pt x="14721" y="21396"/>
                    <a:pt x="18463" y="13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8" name="Oval"/>
            <p:cNvSpPr/>
            <p:nvPr/>
          </p:nvSpPr>
          <p:spPr>
            <a:xfrm>
              <a:off x="5192886" y="5469845"/>
              <a:ext cx="476969" cy="42418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9" name="Oval"/>
            <p:cNvSpPr/>
            <p:nvPr/>
          </p:nvSpPr>
          <p:spPr>
            <a:xfrm>
              <a:off x="1660166" y="3256229"/>
              <a:ext cx="476969" cy="42418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 rot="12762762">
              <a:off x="1901951" y="4152236"/>
              <a:ext cx="3794931" cy="411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0"/>
                  </a:moveTo>
                  <a:cubicBezTo>
                    <a:pt x="3181" y="14085"/>
                    <a:pt x="6985" y="21600"/>
                    <a:pt x="10880" y="21497"/>
                  </a:cubicBezTo>
                  <a:cubicBezTo>
                    <a:pt x="14721" y="21396"/>
                    <a:pt x="18463" y="13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 rot="13361120">
              <a:off x="1773362" y="4431432"/>
              <a:ext cx="4041890" cy="50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0"/>
                  </a:moveTo>
                  <a:cubicBezTo>
                    <a:pt x="3181" y="14085"/>
                    <a:pt x="6985" y="21600"/>
                    <a:pt x="10880" y="21497"/>
                  </a:cubicBezTo>
                  <a:cubicBezTo>
                    <a:pt x="14721" y="21396"/>
                    <a:pt x="18463" y="13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2" name="Oval"/>
            <p:cNvSpPr/>
            <p:nvPr/>
          </p:nvSpPr>
          <p:spPr>
            <a:xfrm>
              <a:off x="4989686" y="6231845"/>
              <a:ext cx="476969" cy="42418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44" name="Ontological Annotations  and References"/>
          <p:cNvSpPr txBox="1"/>
          <p:nvPr/>
        </p:nvSpPr>
        <p:spPr>
          <a:xfrm>
            <a:off x="278688" y="601320"/>
            <a:ext cx="574657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Ontological Annotations </a:t>
            </a:r>
            <a:br/>
            <a:r>
              <a:t>and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"/>
          <p:cNvGrpSpPr/>
          <p:nvPr/>
        </p:nvGrpSpPr>
        <p:grpSpPr>
          <a:xfrm>
            <a:off x="4287096" y="3491136"/>
            <a:ext cx="4607623" cy="5417792"/>
            <a:chOff x="0" y="0"/>
            <a:chExt cx="4607621" cy="5417791"/>
          </a:xfrm>
        </p:grpSpPr>
        <p:sp>
          <p:nvSpPr>
            <p:cNvPr id="348" name="Rectangle"/>
            <p:cNvSpPr/>
            <p:nvPr/>
          </p:nvSpPr>
          <p:spPr>
            <a:xfrm>
              <a:off x="42500" y="110"/>
              <a:ext cx="4565122" cy="5417682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9" name="Doc2"/>
            <p:cNvSpPr txBox="1"/>
            <p:nvPr/>
          </p:nvSpPr>
          <p:spPr>
            <a:xfrm>
              <a:off x="-1" y="-1"/>
              <a:ext cx="128100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/>
              </a:pPr>
              <a:r>
                <a:t>Doc</a:t>
              </a:r>
              <a:r>
                <a:rPr baseline="-5999"/>
                <a:t>2</a:t>
              </a:r>
            </a:p>
          </p:txBody>
        </p:sp>
        <p:sp>
          <p:nvSpPr>
            <p:cNvPr id="350" name="header"/>
            <p:cNvSpPr/>
            <p:nvPr/>
          </p:nvSpPr>
          <p:spPr>
            <a:xfrm>
              <a:off x="1389803" y="124052"/>
              <a:ext cx="3041313" cy="813689"/>
            </a:xfrm>
            <a:prstGeom prst="roundRect">
              <a:avLst>
                <a:gd name="adj" fmla="val 1544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351" name="context…"/>
            <p:cNvSpPr/>
            <p:nvPr/>
          </p:nvSpPr>
          <p:spPr>
            <a:xfrm>
              <a:off x="1389803" y="972417"/>
              <a:ext cx="3041313" cy="837306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352" name="text*[a::A]‹  … ›"/>
            <p:cNvSpPr/>
            <p:nvPr/>
          </p:nvSpPr>
          <p:spPr>
            <a:xfrm>
              <a:off x="1389803" y="1987785"/>
              <a:ext cx="3041313" cy="601657"/>
            </a:xfrm>
            <a:prstGeom prst="roundRect">
              <a:avLst>
                <a:gd name="adj" fmla="val 20887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text*[a::A]‹  … ›</a:t>
              </a:r>
            </a:p>
          </p:txBody>
        </p:sp>
        <p:sp>
          <p:nvSpPr>
            <p:cNvPr id="353" name="definition*[b::B, tt=“@{A a}”]        ‹ … ›"/>
            <p:cNvSpPr/>
            <p:nvPr/>
          </p:nvSpPr>
          <p:spPr>
            <a:xfrm>
              <a:off x="1389803" y="2656513"/>
              <a:ext cx="3015913" cy="837306"/>
            </a:xfrm>
            <a:prstGeom prst="roundRect">
              <a:avLst>
                <a:gd name="adj" fmla="val 14883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10000"/>
                </a:lnSpc>
                <a:defRPr b="0" sz="17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 definition*[b::B, tt=“@{A a}”]</a:t>
              </a:r>
              <a:br/>
              <a:br/>
              <a:br/>
              <a:br/>
              <a:br/>
              <a:br/>
              <a:br/>
              <a:r>
                <a:t> ‹ … ›</a:t>
              </a:r>
            </a:p>
          </p:txBody>
        </p:sp>
        <p:sp>
          <p:nvSpPr>
            <p:cNvPr id="354" name="value*[c::A]‹ … @{A a} … ›"/>
            <p:cNvSpPr/>
            <p:nvPr/>
          </p:nvSpPr>
          <p:spPr>
            <a:xfrm>
              <a:off x="1402503" y="3560889"/>
              <a:ext cx="2990513" cy="709166"/>
            </a:xfrm>
            <a:prstGeom prst="roundRect">
              <a:avLst>
                <a:gd name="adj" fmla="val 17424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value*[c::A]‹ … @{A a} … ›</a:t>
              </a:r>
            </a:p>
          </p:txBody>
        </p:sp>
        <p:sp>
          <p:nvSpPr>
            <p:cNvPr id="355" name="lemma*[d::B]                     ‹ … @{A a} … ›"/>
            <p:cNvSpPr/>
            <p:nvPr/>
          </p:nvSpPr>
          <p:spPr>
            <a:xfrm>
              <a:off x="1402503" y="4360688"/>
              <a:ext cx="2990513" cy="837306"/>
            </a:xfrm>
            <a:prstGeom prst="roundRect">
              <a:avLst>
                <a:gd name="adj" fmla="val 14758"/>
              </a:avLst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lemma*[d::B] </a:t>
              </a:r>
              <a:br/>
              <a:r>
                <a:t>                   ‹ … @{A a} … ›                </a:t>
              </a:r>
            </a:p>
          </p:txBody>
        </p:sp>
        <p:sp>
          <p:nvSpPr>
            <p:cNvPr id="356" name="Line"/>
            <p:cNvSpPr/>
            <p:nvPr/>
          </p:nvSpPr>
          <p:spPr>
            <a:xfrm rot="12775551">
              <a:off x="2475280" y="2618265"/>
              <a:ext cx="970381" cy="6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0"/>
                  </a:moveTo>
                  <a:cubicBezTo>
                    <a:pt x="3181" y="14085"/>
                    <a:pt x="6985" y="21600"/>
                    <a:pt x="10880" y="21497"/>
                  </a:cubicBezTo>
                  <a:cubicBezTo>
                    <a:pt x="14721" y="21396"/>
                    <a:pt x="18463" y="13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7" name="Oval"/>
            <p:cNvSpPr/>
            <p:nvPr/>
          </p:nvSpPr>
          <p:spPr>
            <a:xfrm>
              <a:off x="1867061" y="2076523"/>
              <a:ext cx="696485" cy="42418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 rot="13869620">
              <a:off x="2203840" y="2973506"/>
              <a:ext cx="1521573" cy="68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0"/>
                  </a:moveTo>
                  <a:cubicBezTo>
                    <a:pt x="3181" y="14085"/>
                    <a:pt x="6985" y="21600"/>
                    <a:pt x="10880" y="21497"/>
                  </a:cubicBezTo>
                  <a:cubicBezTo>
                    <a:pt x="14721" y="21396"/>
                    <a:pt x="18463" y="13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 rot="15089262">
              <a:off x="1703772" y="3540100"/>
              <a:ext cx="2361844" cy="8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0" y="0"/>
                  </a:moveTo>
                  <a:cubicBezTo>
                    <a:pt x="3181" y="14085"/>
                    <a:pt x="6985" y="21600"/>
                    <a:pt x="10880" y="21497"/>
                  </a:cubicBezTo>
                  <a:cubicBezTo>
                    <a:pt x="14721" y="21396"/>
                    <a:pt x="18463" y="13891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0" name="Oval"/>
            <p:cNvSpPr/>
            <p:nvPr/>
          </p:nvSpPr>
          <p:spPr>
            <a:xfrm>
              <a:off x="2982239" y="4695213"/>
              <a:ext cx="883369" cy="505486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Oval"/>
            <p:cNvSpPr/>
            <p:nvPr/>
          </p:nvSpPr>
          <p:spPr>
            <a:xfrm>
              <a:off x="2944139" y="3675429"/>
              <a:ext cx="883369" cy="505486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2" name="Oval"/>
            <p:cNvSpPr/>
            <p:nvPr/>
          </p:nvSpPr>
          <p:spPr>
            <a:xfrm>
              <a:off x="3337839" y="2739063"/>
              <a:ext cx="883369" cy="505486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64" name="“Deep” Ontological Annotations for References embedded in Term-Contexts"/>
          <p:cNvSpPr txBox="1"/>
          <p:nvPr/>
        </p:nvSpPr>
        <p:spPr>
          <a:xfrm>
            <a:off x="558088" y="8807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“Deep” Ontological Annotations for References embedded in Term-Contexts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