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ument-centric model-based engineering with Isabelle"/>
          <p:cNvSpPr txBox="1"/>
          <p:nvPr/>
        </p:nvSpPr>
        <p:spPr>
          <a:xfrm>
            <a:off x="1015288" y="11093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Document-centric model-based engineering with Isabelle</a:t>
            </a:r>
          </a:p>
        </p:txBody>
      </p:sp>
      <p:sp>
        <p:nvSpPr>
          <p:cNvPr id="120" name="Cylinder"/>
          <p:cNvSpPr/>
          <p:nvPr/>
        </p:nvSpPr>
        <p:spPr>
          <a:xfrm>
            <a:off x="4784145" y="3138982"/>
            <a:ext cx="3995810" cy="5275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5" name="Group"/>
          <p:cNvGrpSpPr/>
          <p:nvPr/>
        </p:nvGrpSpPr>
        <p:grpSpPr>
          <a:xfrm>
            <a:off x="5436757" y="4843270"/>
            <a:ext cx="2894381" cy="3086407"/>
            <a:chOff x="0" y="0"/>
            <a:chExt cx="2894380" cy="3086406"/>
          </a:xfrm>
        </p:grpSpPr>
        <p:sp>
          <p:nvSpPr>
            <p:cNvPr id="121" name="Rectangle"/>
            <p:cNvSpPr/>
            <p:nvPr/>
          </p:nvSpPr>
          <p:spPr>
            <a:xfrm>
              <a:off x="1061901" y="0"/>
              <a:ext cx="8219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" name="A"/>
            <p:cNvSpPr txBox="1"/>
            <p:nvPr/>
          </p:nvSpPr>
          <p:spPr>
            <a:xfrm>
              <a:off x="1096477" y="73437"/>
              <a:ext cx="106232" cy="151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23" name="header"/>
            <p:cNvSpPr/>
            <p:nvPr/>
          </p:nvSpPr>
          <p:spPr>
            <a:xfrm>
              <a:off x="1241460" y="81788"/>
              <a:ext cx="609810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24" name="context…"/>
            <p:cNvSpPr/>
            <p:nvPr/>
          </p:nvSpPr>
          <p:spPr>
            <a:xfrm>
              <a:off x="1241460" y="248992"/>
              <a:ext cx="609810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25" name="command"/>
            <p:cNvSpPr/>
            <p:nvPr/>
          </p:nvSpPr>
          <p:spPr>
            <a:xfrm>
              <a:off x="1241460" y="499276"/>
              <a:ext cx="609810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6" name="command"/>
            <p:cNvSpPr/>
            <p:nvPr/>
          </p:nvSpPr>
          <p:spPr>
            <a:xfrm>
              <a:off x="1241460" y="616197"/>
              <a:ext cx="609810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7" name="command"/>
            <p:cNvSpPr/>
            <p:nvPr/>
          </p:nvSpPr>
          <p:spPr>
            <a:xfrm>
              <a:off x="1232935" y="734055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8" name="command"/>
            <p:cNvSpPr/>
            <p:nvPr/>
          </p:nvSpPr>
          <p:spPr>
            <a:xfrm>
              <a:off x="1232935" y="855152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9" name="Rectangle"/>
            <p:cNvSpPr/>
            <p:nvPr/>
          </p:nvSpPr>
          <p:spPr>
            <a:xfrm>
              <a:off x="0" y="1251418"/>
              <a:ext cx="821942" cy="950952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B"/>
            <p:cNvSpPr txBox="1"/>
            <p:nvPr/>
          </p:nvSpPr>
          <p:spPr>
            <a:xfrm>
              <a:off x="9824" y="1234301"/>
              <a:ext cx="108137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31" name="header"/>
            <p:cNvSpPr/>
            <p:nvPr/>
          </p:nvSpPr>
          <p:spPr>
            <a:xfrm>
              <a:off x="151583" y="1303723"/>
              <a:ext cx="609811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32" name="context definition"/>
            <p:cNvSpPr/>
            <p:nvPr/>
          </p:nvSpPr>
          <p:spPr>
            <a:xfrm>
              <a:off x="151583" y="1471278"/>
              <a:ext cx="609811" cy="22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133" name="command"/>
            <p:cNvSpPr/>
            <p:nvPr/>
          </p:nvSpPr>
          <p:spPr>
            <a:xfrm>
              <a:off x="151583" y="173469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4" name="command"/>
            <p:cNvSpPr/>
            <p:nvPr/>
          </p:nvSpPr>
          <p:spPr>
            <a:xfrm>
              <a:off x="151583" y="1858230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5" name="command"/>
            <p:cNvSpPr/>
            <p:nvPr/>
          </p:nvSpPr>
          <p:spPr>
            <a:xfrm>
              <a:off x="151583" y="198176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6" name="Rectangle"/>
            <p:cNvSpPr/>
            <p:nvPr/>
          </p:nvSpPr>
          <p:spPr>
            <a:xfrm>
              <a:off x="2072438" y="1213946"/>
              <a:ext cx="821943" cy="1084136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C"/>
            <p:cNvSpPr txBox="1"/>
            <p:nvPr/>
          </p:nvSpPr>
          <p:spPr>
            <a:xfrm>
              <a:off x="2079153" y="1234301"/>
              <a:ext cx="111844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38" name="header"/>
            <p:cNvSpPr/>
            <p:nvPr/>
          </p:nvSpPr>
          <p:spPr>
            <a:xfrm>
              <a:off x="2256172" y="1303723"/>
              <a:ext cx="609810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39" name="context…"/>
            <p:cNvSpPr/>
            <p:nvPr/>
          </p:nvSpPr>
          <p:spPr>
            <a:xfrm>
              <a:off x="2256172" y="1473616"/>
              <a:ext cx="609810" cy="229191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40" name="command"/>
            <p:cNvSpPr/>
            <p:nvPr/>
          </p:nvSpPr>
          <p:spPr>
            <a:xfrm>
              <a:off x="2247820" y="1710339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1" name="command"/>
            <p:cNvSpPr/>
            <p:nvPr/>
          </p:nvSpPr>
          <p:spPr>
            <a:xfrm>
              <a:off x="2247820" y="183143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2" name="command"/>
            <p:cNvSpPr/>
            <p:nvPr/>
          </p:nvSpPr>
          <p:spPr>
            <a:xfrm>
              <a:off x="2247820" y="195253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3" name="command"/>
            <p:cNvSpPr/>
            <p:nvPr/>
          </p:nvSpPr>
          <p:spPr>
            <a:xfrm>
              <a:off x="2247820" y="2073631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4" name="Rectangle"/>
            <p:cNvSpPr/>
            <p:nvPr/>
          </p:nvSpPr>
          <p:spPr>
            <a:xfrm>
              <a:off x="1066077" y="2094361"/>
              <a:ext cx="8372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D"/>
            <p:cNvSpPr txBox="1"/>
            <p:nvPr/>
          </p:nvSpPr>
          <p:spPr>
            <a:xfrm>
              <a:off x="1072792" y="2106254"/>
              <a:ext cx="111845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46" name="header"/>
            <p:cNvSpPr/>
            <p:nvPr/>
          </p:nvSpPr>
          <p:spPr>
            <a:xfrm>
              <a:off x="1241460" y="2135485"/>
              <a:ext cx="609810" cy="151597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47" name="context…"/>
            <p:cNvSpPr/>
            <p:nvPr/>
          </p:nvSpPr>
          <p:spPr>
            <a:xfrm>
              <a:off x="1241460" y="2289878"/>
              <a:ext cx="609810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48" name="command"/>
            <p:cNvSpPr/>
            <p:nvPr/>
          </p:nvSpPr>
          <p:spPr>
            <a:xfrm>
              <a:off x="1241460" y="2555005"/>
              <a:ext cx="609810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9" name="command"/>
            <p:cNvSpPr/>
            <p:nvPr/>
          </p:nvSpPr>
          <p:spPr>
            <a:xfrm>
              <a:off x="1241460" y="2669983"/>
              <a:ext cx="609810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cxnSp>
          <p:nvCxnSpPr>
            <p:cNvPr id="150" name="Connection Line"/>
            <p:cNvCxnSpPr>
              <a:stCxn id="129" idx="0"/>
              <a:endCxn id="132" idx="0"/>
            </p:cNvCxnSpPr>
            <p:nvPr/>
          </p:nvCxnSpPr>
          <p:spPr>
            <a:xfrm flipV="1">
              <a:off x="410970" y="1585873"/>
              <a:ext cx="45519" cy="141022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151" name="Connection Line"/>
            <p:cNvCxnSpPr>
              <a:stCxn id="132" idx="0"/>
              <a:endCxn id="121" idx="0"/>
            </p:cNvCxnSpPr>
            <p:nvPr/>
          </p:nvCxnSpPr>
          <p:spPr>
            <a:xfrm flipV="1">
              <a:off x="457200" y="495300"/>
              <a:ext cx="10160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52" name="Connection Line"/>
            <p:cNvCxnSpPr>
              <a:stCxn id="121" idx="0"/>
              <a:endCxn id="139" idx="0"/>
            </p:cNvCxnSpPr>
            <p:nvPr/>
          </p:nvCxnSpPr>
          <p:spPr>
            <a:xfrm flipH="1" rot="16200000">
              <a:off x="1473200" y="495300"/>
              <a:ext cx="10922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53" name="Connection Line"/>
            <p:cNvCxnSpPr>
              <a:stCxn id="129" idx="0"/>
              <a:endCxn id="147" idx="0"/>
            </p:cNvCxnSpPr>
            <p:nvPr/>
          </p:nvCxnSpPr>
          <p:spPr>
            <a:xfrm>
              <a:off x="406400" y="1727200"/>
              <a:ext cx="1143000" cy="673100"/>
            </a:xfrm>
            <a:prstGeom prst="bentConnector3">
              <a:avLst>
                <a:gd name="adj1" fmla="val -59999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54" name="Connection Line"/>
            <p:cNvCxnSpPr>
              <a:stCxn id="136" idx="0"/>
              <a:endCxn id="147" idx="0"/>
            </p:cNvCxnSpPr>
            <p:nvPr/>
          </p:nvCxnSpPr>
          <p:spPr>
            <a:xfrm flipH="1">
              <a:off x="1549400" y="1752600"/>
              <a:ext cx="939800" cy="647700"/>
            </a:xfrm>
            <a:prstGeom prst="bentConnector3">
              <a:avLst>
                <a:gd name="adj1" fmla="val -72972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sp>
        <p:nvSpPr>
          <p:cNvPr id="156" name="Line"/>
          <p:cNvSpPr/>
          <p:nvPr/>
        </p:nvSpPr>
        <p:spPr>
          <a:xfrm flipH="1" flipV="1">
            <a:off x="3121469" y="4754612"/>
            <a:ext cx="1829243" cy="25470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SML"/>
          <p:cNvSpPr txBox="1"/>
          <p:nvPr/>
        </p:nvSpPr>
        <p:spPr>
          <a:xfrm>
            <a:off x="2345842" y="4519270"/>
            <a:ext cx="7693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SML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1196971" y="47481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JS"/>
          <p:cNvSpPr txBox="1"/>
          <p:nvPr/>
        </p:nvSpPr>
        <p:spPr>
          <a:xfrm>
            <a:off x="673607" y="5393964"/>
            <a:ext cx="4815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</a:t>
            </a:r>
          </a:p>
        </p:txBody>
      </p:sp>
      <p:sp>
        <p:nvSpPr>
          <p:cNvPr id="160" name="Line"/>
          <p:cNvSpPr/>
          <p:nvPr/>
        </p:nvSpPr>
        <p:spPr>
          <a:xfrm flipH="1">
            <a:off x="3208865" y="7088975"/>
            <a:ext cx="1700453" cy="513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 flipH="1">
            <a:off x="3223548" y="6383869"/>
            <a:ext cx="1689528" cy="1315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 flipH="1">
            <a:off x="3346432" y="5618919"/>
            <a:ext cx="15733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 flipV="1">
            <a:off x="8400449" y="4209679"/>
            <a:ext cx="1534123" cy="5556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 flipV="1">
            <a:off x="8442289" y="5124079"/>
            <a:ext cx="1447136" cy="3520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OCaml"/>
          <p:cNvSpPr txBox="1"/>
          <p:nvPr/>
        </p:nvSpPr>
        <p:spPr>
          <a:xfrm>
            <a:off x="2278583" y="5388390"/>
            <a:ext cx="110703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OCaml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1171571" y="56244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C"/>
          <p:cNvSpPr txBox="1"/>
          <p:nvPr/>
        </p:nvSpPr>
        <p:spPr>
          <a:xfrm>
            <a:off x="782421" y="45192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68" name="F#"/>
          <p:cNvSpPr txBox="1"/>
          <p:nvPr/>
        </p:nvSpPr>
        <p:spPr>
          <a:xfrm>
            <a:off x="2688742" y="6257509"/>
            <a:ext cx="4645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F#</a:t>
            </a:r>
          </a:p>
        </p:txBody>
      </p:sp>
      <p:sp>
        <p:nvSpPr>
          <p:cNvPr id="169" name="Line"/>
          <p:cNvSpPr/>
          <p:nvPr/>
        </p:nvSpPr>
        <p:spPr>
          <a:xfrm flipH="1">
            <a:off x="1438271" y="65007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.net"/>
          <p:cNvSpPr txBox="1"/>
          <p:nvPr/>
        </p:nvSpPr>
        <p:spPr>
          <a:xfrm>
            <a:off x="727252" y="6277075"/>
            <a:ext cx="66202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.net</a:t>
            </a:r>
          </a:p>
        </p:txBody>
      </p:sp>
      <p:sp>
        <p:nvSpPr>
          <p:cNvPr id="171" name="Haskell"/>
          <p:cNvSpPr txBox="1"/>
          <p:nvPr/>
        </p:nvSpPr>
        <p:spPr>
          <a:xfrm>
            <a:off x="1735520" y="7382290"/>
            <a:ext cx="118597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Haskell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3198219" y="7676679"/>
            <a:ext cx="1719265" cy="6823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Scala"/>
          <p:cNvSpPr txBox="1"/>
          <p:nvPr/>
        </p:nvSpPr>
        <p:spPr>
          <a:xfrm>
            <a:off x="2064359" y="8129058"/>
            <a:ext cx="9156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Scala</a:t>
            </a:r>
          </a:p>
        </p:txBody>
      </p:sp>
      <p:sp>
        <p:nvSpPr>
          <p:cNvPr id="174" name="LaTeX"/>
          <p:cNvSpPr txBox="1"/>
          <p:nvPr/>
        </p:nvSpPr>
        <p:spPr>
          <a:xfrm>
            <a:off x="9964470" y="4011270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LaTeX</a:t>
            </a:r>
          </a:p>
        </p:txBody>
      </p:sp>
      <p:sp>
        <p:nvSpPr>
          <p:cNvPr id="175" name="Line"/>
          <p:cNvSpPr/>
          <p:nvPr/>
        </p:nvSpPr>
        <p:spPr>
          <a:xfrm>
            <a:off x="11014571" y="4241800"/>
            <a:ext cx="91562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pdf"/>
          <p:cNvSpPr txBox="1"/>
          <p:nvPr/>
        </p:nvSpPr>
        <p:spPr>
          <a:xfrm>
            <a:off x="12070159" y="4011270"/>
            <a:ext cx="588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pdf</a:t>
            </a:r>
          </a:p>
        </p:txBody>
      </p:sp>
      <p:sp>
        <p:nvSpPr>
          <p:cNvPr id="177" name="HTML"/>
          <p:cNvSpPr txBox="1"/>
          <p:nvPr/>
        </p:nvSpPr>
        <p:spPr>
          <a:xfrm>
            <a:off x="9973005" y="4900270"/>
            <a:ext cx="9835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HTML</a:t>
            </a:r>
          </a:p>
        </p:txBody>
      </p:sp>
      <p:sp>
        <p:nvSpPr>
          <p:cNvPr id="178" name="Line"/>
          <p:cNvSpPr/>
          <p:nvPr/>
        </p:nvSpPr>
        <p:spPr>
          <a:xfrm>
            <a:off x="8442289" y="7538726"/>
            <a:ext cx="143963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MTLIB2"/>
          <p:cNvSpPr txBox="1"/>
          <p:nvPr/>
        </p:nvSpPr>
        <p:spPr>
          <a:xfrm>
            <a:off x="10004044" y="7308196"/>
            <a:ext cx="14295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SMTLIB2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5969000" y="104921"/>
            <a:ext cx="2499817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3" name="header"/>
          <p:cNvSpPr/>
          <p:nvPr/>
        </p:nvSpPr>
        <p:spPr>
          <a:xfrm>
            <a:off x="6515100" y="353670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84" name="context…"/>
          <p:cNvSpPr/>
          <p:nvPr/>
        </p:nvSpPr>
        <p:spPr>
          <a:xfrm>
            <a:off x="6515100" y="823570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85" name="command"/>
          <p:cNvSpPr/>
          <p:nvPr/>
        </p:nvSpPr>
        <p:spPr>
          <a:xfrm>
            <a:off x="6515100" y="16233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6" name="command"/>
          <p:cNvSpPr/>
          <p:nvPr/>
        </p:nvSpPr>
        <p:spPr>
          <a:xfrm>
            <a:off x="6515100" y="19789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7" name="command"/>
          <p:cNvSpPr/>
          <p:nvPr/>
        </p:nvSpPr>
        <p:spPr>
          <a:xfrm>
            <a:off x="6527800" y="23374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8" name="command"/>
          <p:cNvSpPr/>
          <p:nvPr/>
        </p:nvSpPr>
        <p:spPr>
          <a:xfrm>
            <a:off x="6527800" y="27057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9" name="Rectangle"/>
          <p:cNvSpPr/>
          <p:nvPr/>
        </p:nvSpPr>
        <p:spPr>
          <a:xfrm>
            <a:off x="2739380" y="3910930"/>
            <a:ext cx="249981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91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2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193" name="command"/>
          <p:cNvSpPr/>
          <p:nvPr/>
        </p:nvSpPr>
        <p:spPr>
          <a:xfrm>
            <a:off x="3200400" y="5380749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4" name="command"/>
          <p:cNvSpPr/>
          <p:nvPr/>
        </p:nvSpPr>
        <p:spPr>
          <a:xfrm>
            <a:off x="3200400" y="575646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5" name="command"/>
          <p:cNvSpPr/>
          <p:nvPr/>
        </p:nvSpPr>
        <p:spPr>
          <a:xfrm>
            <a:off x="3200400" y="61321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6" name="Rectangle"/>
          <p:cNvSpPr/>
          <p:nvPr/>
        </p:nvSpPr>
        <p:spPr>
          <a:xfrm>
            <a:off x="9042400" y="3796964"/>
            <a:ext cx="2499817" cy="329723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98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9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00" name="command"/>
          <p:cNvSpPr/>
          <p:nvPr/>
        </p:nvSpPr>
        <p:spPr>
          <a:xfrm>
            <a:off x="95758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1" name="command"/>
          <p:cNvSpPr/>
          <p:nvPr/>
        </p:nvSpPr>
        <p:spPr>
          <a:xfrm>
            <a:off x="9575800" y="56749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2" name="command"/>
          <p:cNvSpPr/>
          <p:nvPr/>
        </p:nvSpPr>
        <p:spPr>
          <a:xfrm>
            <a:off x="9575800" y="6043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3" name="command"/>
          <p:cNvSpPr/>
          <p:nvPr/>
        </p:nvSpPr>
        <p:spPr>
          <a:xfrm>
            <a:off x="9575800" y="64115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4" name="Rectangle"/>
          <p:cNvSpPr/>
          <p:nvPr/>
        </p:nvSpPr>
        <p:spPr>
          <a:xfrm>
            <a:off x="5981700" y="6474618"/>
            <a:ext cx="2546350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06" name="header"/>
          <p:cNvSpPr/>
          <p:nvPr/>
        </p:nvSpPr>
        <p:spPr>
          <a:xfrm>
            <a:off x="6515100" y="6599689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07" name="context…"/>
          <p:cNvSpPr/>
          <p:nvPr/>
        </p:nvSpPr>
        <p:spPr>
          <a:xfrm>
            <a:off x="6515100" y="7069253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08" name="command"/>
          <p:cNvSpPr/>
          <p:nvPr/>
        </p:nvSpPr>
        <p:spPr>
          <a:xfrm>
            <a:off x="6515100" y="787559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9" name="command"/>
          <p:cNvSpPr/>
          <p:nvPr/>
        </p:nvSpPr>
        <p:spPr>
          <a:xfrm>
            <a:off x="6515100" y="822528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cxnSp>
        <p:nvCxnSpPr>
          <p:cNvPr id="210" name="Connection Line"/>
          <p:cNvCxnSpPr>
            <a:stCxn id="189" idx="0"/>
            <a:endCxn id="192" idx="0"/>
          </p:cNvCxnSpPr>
          <p:nvPr/>
        </p:nvCxnSpPr>
        <p:spPr>
          <a:xfrm flipV="1">
            <a:off x="3989288" y="4889500"/>
            <a:ext cx="138436" cy="4675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11" name="Connection Line"/>
          <p:cNvCxnSpPr>
            <a:stCxn id="192" idx="0"/>
            <a:endCxn id="181" idx="0"/>
          </p:cNvCxnSpPr>
          <p:nvPr/>
        </p:nvCxnSpPr>
        <p:spPr>
          <a:xfrm flipV="1">
            <a:off x="4127500" y="1612900"/>
            <a:ext cx="30861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12" name="Connection Line"/>
          <p:cNvCxnSpPr>
            <a:stCxn id="181" idx="0"/>
            <a:endCxn id="199" idx="0"/>
          </p:cNvCxnSpPr>
          <p:nvPr/>
        </p:nvCxnSpPr>
        <p:spPr>
          <a:xfrm flipH="1" rot="16200000">
            <a:off x="7226300" y="1600200"/>
            <a:ext cx="3289300" cy="33147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13" name="Connection Line"/>
          <p:cNvCxnSpPr>
            <a:stCxn id="189" idx="0"/>
            <a:endCxn id="207" idx="0"/>
          </p:cNvCxnSpPr>
          <p:nvPr/>
        </p:nvCxnSpPr>
        <p:spPr>
          <a:xfrm flipH="1" rot="16200000">
            <a:off x="4686300" y="4660900"/>
            <a:ext cx="2057400" cy="34544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14" name="Connection Line"/>
          <p:cNvCxnSpPr>
            <a:stCxn id="196" idx="0"/>
            <a:endCxn id="207" idx="0"/>
          </p:cNvCxnSpPr>
          <p:nvPr/>
        </p:nvCxnSpPr>
        <p:spPr>
          <a:xfrm rot="5400000">
            <a:off x="7880350" y="5010150"/>
            <a:ext cx="1968500" cy="2844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15" name="A Generic Document Model"/>
          <p:cNvSpPr txBox="1"/>
          <p:nvPr/>
        </p:nvSpPr>
        <p:spPr>
          <a:xfrm>
            <a:off x="-289146" y="5923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 Generic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"/>
          <p:cNvSpPr/>
          <p:nvPr/>
        </p:nvSpPr>
        <p:spPr>
          <a:xfrm>
            <a:off x="5969000" y="104921"/>
            <a:ext cx="2674508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19" name="header"/>
          <p:cNvSpPr/>
          <p:nvPr/>
        </p:nvSpPr>
        <p:spPr>
          <a:xfrm>
            <a:off x="65151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20" name="context…"/>
          <p:cNvSpPr/>
          <p:nvPr/>
        </p:nvSpPr>
        <p:spPr>
          <a:xfrm>
            <a:off x="65151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21" name="text‹ … ›"/>
          <p:cNvSpPr/>
          <p:nvPr/>
        </p:nvSpPr>
        <p:spPr>
          <a:xfrm>
            <a:off x="65151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22" name="definition‹ … ›"/>
          <p:cNvSpPr/>
          <p:nvPr/>
        </p:nvSpPr>
        <p:spPr>
          <a:xfrm>
            <a:off x="65278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223" name="value‹ … ›"/>
          <p:cNvSpPr/>
          <p:nvPr/>
        </p:nvSpPr>
        <p:spPr>
          <a:xfrm>
            <a:off x="65278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24" name="lemma …"/>
          <p:cNvSpPr/>
          <p:nvPr/>
        </p:nvSpPr>
        <p:spPr>
          <a:xfrm>
            <a:off x="65278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25" name="Rectangle"/>
          <p:cNvSpPr/>
          <p:nvPr/>
        </p:nvSpPr>
        <p:spPr>
          <a:xfrm>
            <a:off x="2739380" y="3910930"/>
            <a:ext cx="2499817" cy="264976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27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28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29" name="ML‹ … ›"/>
          <p:cNvSpPr/>
          <p:nvPr/>
        </p:nvSpPr>
        <p:spPr>
          <a:xfrm>
            <a:off x="3200400" y="5317249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ML‹ … ›    </a:t>
            </a:r>
          </a:p>
        </p:txBody>
      </p:sp>
      <p:sp>
        <p:nvSpPr>
          <p:cNvPr id="230" name="datatype  . . …"/>
          <p:cNvSpPr/>
          <p:nvPr/>
        </p:nvSpPr>
        <p:spPr>
          <a:xfrm>
            <a:off x="3200400" y="56749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 . . …</a:t>
            </a:r>
          </a:p>
        </p:txBody>
      </p:sp>
      <p:sp>
        <p:nvSpPr>
          <p:cNvPr id="231" name="record . . ."/>
          <p:cNvSpPr/>
          <p:nvPr/>
        </p:nvSpPr>
        <p:spPr>
          <a:xfrm>
            <a:off x="3200400" y="6043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record . . .</a:t>
            </a:r>
          </a:p>
        </p:txBody>
      </p:sp>
      <p:sp>
        <p:nvSpPr>
          <p:cNvPr id="232" name="Rectangle"/>
          <p:cNvSpPr/>
          <p:nvPr/>
        </p:nvSpPr>
        <p:spPr>
          <a:xfrm>
            <a:off x="9042400" y="3796964"/>
            <a:ext cx="249981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34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35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36" name="term‹ … ›"/>
          <p:cNvSpPr/>
          <p:nvPr/>
        </p:nvSpPr>
        <p:spPr>
          <a:xfrm>
            <a:off x="95758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237" name="typ ‹ … ›"/>
          <p:cNvSpPr/>
          <p:nvPr/>
        </p:nvSpPr>
        <p:spPr>
          <a:xfrm>
            <a:off x="95758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238" name="theorem ‹…… ›"/>
          <p:cNvSpPr/>
          <p:nvPr/>
        </p:nvSpPr>
        <p:spPr>
          <a:xfrm>
            <a:off x="9575800" y="60178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theorem ‹…… ›</a:t>
            </a:r>
          </a:p>
        </p:txBody>
      </p:sp>
      <p:sp>
        <p:nvSpPr>
          <p:cNvPr id="239" name="declare"/>
          <p:cNvSpPr/>
          <p:nvPr/>
        </p:nvSpPr>
        <p:spPr>
          <a:xfrm>
            <a:off x="9575800" y="63734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240" name="Rectangle"/>
          <p:cNvSpPr/>
          <p:nvPr/>
        </p:nvSpPr>
        <p:spPr>
          <a:xfrm>
            <a:off x="5981700" y="6474618"/>
            <a:ext cx="2747109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42" name="header"/>
          <p:cNvSpPr/>
          <p:nvPr/>
        </p:nvSpPr>
        <p:spPr>
          <a:xfrm>
            <a:off x="6515100" y="6599689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43" name="context…"/>
          <p:cNvSpPr/>
          <p:nvPr/>
        </p:nvSpPr>
        <p:spPr>
          <a:xfrm>
            <a:off x="6515100" y="7069253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44" name="Connection Line"/>
          <p:cNvCxnSpPr>
            <a:stCxn id="225" idx="0"/>
            <a:endCxn id="228" idx="0"/>
          </p:cNvCxnSpPr>
          <p:nvPr/>
        </p:nvCxnSpPr>
        <p:spPr>
          <a:xfrm flipV="1">
            <a:off x="3989288" y="4889500"/>
            <a:ext cx="138436" cy="346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45" name="Connection Line"/>
          <p:cNvCxnSpPr>
            <a:stCxn id="228" idx="0"/>
            <a:endCxn id="217" idx="0"/>
          </p:cNvCxnSpPr>
          <p:nvPr/>
        </p:nvCxnSpPr>
        <p:spPr>
          <a:xfrm flipV="1">
            <a:off x="4127500" y="1612900"/>
            <a:ext cx="31750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46" name="Connection Line"/>
          <p:cNvCxnSpPr>
            <a:stCxn id="217" idx="0"/>
            <a:endCxn id="235" idx="0"/>
          </p:cNvCxnSpPr>
          <p:nvPr/>
        </p:nvCxnSpPr>
        <p:spPr>
          <a:xfrm flipH="1" rot="16200000">
            <a:off x="7270750" y="1644650"/>
            <a:ext cx="3289300" cy="3225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47" name="Connection Line"/>
          <p:cNvCxnSpPr>
            <a:stCxn id="225" idx="0"/>
            <a:endCxn id="243" idx="0"/>
          </p:cNvCxnSpPr>
          <p:nvPr/>
        </p:nvCxnSpPr>
        <p:spPr>
          <a:xfrm flipH="1" rot="16200000">
            <a:off x="4660900" y="4559300"/>
            <a:ext cx="2184400" cy="3530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48" name="Connection Line"/>
          <p:cNvCxnSpPr>
            <a:stCxn id="232" idx="0"/>
            <a:endCxn id="243" idx="0"/>
          </p:cNvCxnSpPr>
          <p:nvPr/>
        </p:nvCxnSpPr>
        <p:spPr>
          <a:xfrm rot="5400000">
            <a:off x="7874000" y="5003800"/>
            <a:ext cx="2057400" cy="2768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49" name="text‹ … ›"/>
          <p:cNvSpPr/>
          <p:nvPr/>
        </p:nvSpPr>
        <p:spPr>
          <a:xfrm>
            <a:off x="6515100" y="78844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50" name="definition‹ … ›"/>
          <p:cNvSpPr/>
          <p:nvPr/>
        </p:nvSpPr>
        <p:spPr>
          <a:xfrm>
            <a:off x="6527800" y="82276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251" name="value‹ … ›"/>
          <p:cNvSpPr/>
          <p:nvPr/>
        </p:nvSpPr>
        <p:spPr>
          <a:xfrm>
            <a:off x="6527800" y="86239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52" name="lemma …"/>
          <p:cNvSpPr/>
          <p:nvPr/>
        </p:nvSpPr>
        <p:spPr>
          <a:xfrm>
            <a:off x="6527800" y="8966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53" name="The Isabelle/Isar Document Model"/>
          <p:cNvSpPr txBox="1"/>
          <p:nvPr/>
        </p:nvSpPr>
        <p:spPr>
          <a:xfrm>
            <a:off x="-733646" y="4399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Isabelle/Isar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5803999" y="104921"/>
            <a:ext cx="2839509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HOL"/>
          <p:cNvSpPr txBox="1"/>
          <p:nvPr/>
        </p:nvSpPr>
        <p:spPr>
          <a:xfrm>
            <a:off x="5843981" y="188570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HOL</a:t>
            </a:r>
          </a:p>
        </p:txBody>
      </p:sp>
      <p:sp>
        <p:nvSpPr>
          <p:cNvPr id="257" name="header"/>
          <p:cNvSpPr/>
          <p:nvPr/>
        </p:nvSpPr>
        <p:spPr>
          <a:xfrm>
            <a:off x="65786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58" name="context…"/>
          <p:cNvSpPr/>
          <p:nvPr/>
        </p:nvSpPr>
        <p:spPr>
          <a:xfrm>
            <a:off x="65659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59" name="text‹ … ›"/>
          <p:cNvSpPr/>
          <p:nvPr/>
        </p:nvSpPr>
        <p:spPr>
          <a:xfrm>
            <a:off x="65532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60" name="definition‹ … ›"/>
          <p:cNvSpPr/>
          <p:nvPr/>
        </p:nvSpPr>
        <p:spPr>
          <a:xfrm>
            <a:off x="65532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definition‹ … ›</a:t>
            </a:r>
          </a:p>
        </p:txBody>
      </p:sp>
      <p:sp>
        <p:nvSpPr>
          <p:cNvPr id="261" name="value‹ … ›"/>
          <p:cNvSpPr/>
          <p:nvPr/>
        </p:nvSpPr>
        <p:spPr>
          <a:xfrm>
            <a:off x="65659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62" name="lemma …"/>
          <p:cNvSpPr/>
          <p:nvPr/>
        </p:nvSpPr>
        <p:spPr>
          <a:xfrm>
            <a:off x="65659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63" name="Rectangle"/>
          <p:cNvSpPr/>
          <p:nvPr/>
        </p:nvSpPr>
        <p:spPr>
          <a:xfrm>
            <a:off x="2266950" y="3910930"/>
            <a:ext cx="297224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Onto"/>
          <p:cNvSpPr txBox="1"/>
          <p:nvPr/>
        </p:nvSpPr>
        <p:spPr>
          <a:xfrm>
            <a:off x="2304948" y="38715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65" name="header"/>
          <p:cNvSpPr/>
          <p:nvPr/>
        </p:nvSpPr>
        <p:spPr>
          <a:xfrm>
            <a:off x="3150046" y="40700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66" name="context definition"/>
          <p:cNvSpPr/>
          <p:nvPr/>
        </p:nvSpPr>
        <p:spPr>
          <a:xfrm>
            <a:off x="3150269" y="45480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67" name="doc_class A ‹ … ›"/>
          <p:cNvSpPr/>
          <p:nvPr/>
        </p:nvSpPr>
        <p:spPr>
          <a:xfrm>
            <a:off x="3175000" y="5291849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A ‹ … ›    </a:t>
            </a:r>
          </a:p>
        </p:txBody>
      </p:sp>
      <p:sp>
        <p:nvSpPr>
          <p:cNvPr id="268" name="datatype …"/>
          <p:cNvSpPr/>
          <p:nvPr/>
        </p:nvSpPr>
        <p:spPr>
          <a:xfrm>
            <a:off x="3175000" y="5674970"/>
            <a:ext cx="19812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269" name="ML . . ."/>
          <p:cNvSpPr/>
          <p:nvPr/>
        </p:nvSpPr>
        <p:spPr>
          <a:xfrm>
            <a:off x="3174553" y="6400991"/>
            <a:ext cx="1982094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 . . .</a:t>
            </a:r>
          </a:p>
        </p:txBody>
      </p:sp>
      <p:sp>
        <p:nvSpPr>
          <p:cNvPr id="270" name="Rectangle"/>
          <p:cNvSpPr/>
          <p:nvPr/>
        </p:nvSpPr>
        <p:spPr>
          <a:xfrm>
            <a:off x="9042400" y="3796964"/>
            <a:ext cx="297224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Doc1"/>
          <p:cNvSpPr txBox="1"/>
          <p:nvPr/>
        </p:nvSpPr>
        <p:spPr>
          <a:xfrm>
            <a:off x="9105137" y="3858870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1</a:t>
            </a:r>
          </a:p>
        </p:txBody>
      </p:sp>
      <p:sp>
        <p:nvSpPr>
          <p:cNvPr id="272" name="header"/>
          <p:cNvSpPr/>
          <p:nvPr/>
        </p:nvSpPr>
        <p:spPr>
          <a:xfrm>
            <a:off x="100330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73" name="context…"/>
          <p:cNvSpPr/>
          <p:nvPr/>
        </p:nvSpPr>
        <p:spPr>
          <a:xfrm>
            <a:off x="100330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74" name="term‹ … ›"/>
          <p:cNvSpPr/>
          <p:nvPr/>
        </p:nvSpPr>
        <p:spPr>
          <a:xfrm>
            <a:off x="100076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275" name="typ ‹ … ›"/>
          <p:cNvSpPr/>
          <p:nvPr/>
        </p:nvSpPr>
        <p:spPr>
          <a:xfrm>
            <a:off x="100076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276" name="theorem ‹…… ›"/>
          <p:cNvSpPr/>
          <p:nvPr/>
        </p:nvSpPr>
        <p:spPr>
          <a:xfrm>
            <a:off x="10007600" y="60178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theorem ‹…… ›</a:t>
            </a:r>
          </a:p>
        </p:txBody>
      </p:sp>
      <p:sp>
        <p:nvSpPr>
          <p:cNvPr id="277" name="declare"/>
          <p:cNvSpPr/>
          <p:nvPr/>
        </p:nvSpPr>
        <p:spPr>
          <a:xfrm>
            <a:off x="10007600" y="63734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278" name="Rectangle"/>
          <p:cNvSpPr/>
          <p:nvPr/>
        </p:nvSpPr>
        <p:spPr>
          <a:xfrm>
            <a:off x="5552788" y="64746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Doc2"/>
          <p:cNvSpPr txBox="1"/>
          <p:nvPr/>
        </p:nvSpPr>
        <p:spPr>
          <a:xfrm>
            <a:off x="5587237" y="64853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280" name="header"/>
          <p:cNvSpPr/>
          <p:nvPr/>
        </p:nvSpPr>
        <p:spPr>
          <a:xfrm>
            <a:off x="6515100" y="65996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81" name="context…"/>
          <p:cNvSpPr/>
          <p:nvPr/>
        </p:nvSpPr>
        <p:spPr>
          <a:xfrm>
            <a:off x="6515100" y="70692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82" name="Connection Line"/>
          <p:cNvCxnSpPr>
            <a:stCxn id="263" idx="0"/>
            <a:endCxn id="266" idx="0"/>
          </p:cNvCxnSpPr>
          <p:nvPr/>
        </p:nvCxnSpPr>
        <p:spPr>
          <a:xfrm flipV="1">
            <a:off x="3753073" y="4896610"/>
            <a:ext cx="387797" cy="4604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3" name="Connection Line"/>
          <p:cNvCxnSpPr>
            <a:stCxn id="266" idx="0"/>
            <a:endCxn id="255" idx="0"/>
          </p:cNvCxnSpPr>
          <p:nvPr/>
        </p:nvCxnSpPr>
        <p:spPr>
          <a:xfrm flipV="1">
            <a:off x="4140200" y="1612900"/>
            <a:ext cx="3086100" cy="32893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84" name="Connection Line"/>
          <p:cNvCxnSpPr>
            <a:stCxn id="255" idx="0"/>
            <a:endCxn id="273" idx="0"/>
          </p:cNvCxnSpPr>
          <p:nvPr/>
        </p:nvCxnSpPr>
        <p:spPr>
          <a:xfrm flipH="1" rot="16200000">
            <a:off x="7448550" y="1390650"/>
            <a:ext cx="3289300" cy="3733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85" name="Connection Line"/>
          <p:cNvCxnSpPr>
            <a:stCxn id="263" idx="0"/>
            <a:endCxn id="281" idx="0"/>
          </p:cNvCxnSpPr>
          <p:nvPr/>
        </p:nvCxnSpPr>
        <p:spPr>
          <a:xfrm flipH="1" rot="16200000">
            <a:off x="4654550" y="4464050"/>
            <a:ext cx="20574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86" name="Connection Line"/>
          <p:cNvCxnSpPr>
            <a:stCxn id="270" idx="0"/>
            <a:endCxn id="281" idx="0"/>
          </p:cNvCxnSpPr>
          <p:nvPr/>
        </p:nvCxnSpPr>
        <p:spPr>
          <a:xfrm rot="5400000">
            <a:off x="8039100" y="4927600"/>
            <a:ext cx="2057400" cy="29210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87" name="text*[a::A]‹  … ›"/>
          <p:cNvSpPr/>
          <p:nvPr/>
        </p:nvSpPr>
        <p:spPr>
          <a:xfrm>
            <a:off x="6515100" y="7859097"/>
            <a:ext cx="2175511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288" name="definition*[b::B]‹ … ›"/>
          <p:cNvSpPr/>
          <p:nvPr/>
        </p:nvSpPr>
        <p:spPr>
          <a:xfrm>
            <a:off x="6515100" y="8197805"/>
            <a:ext cx="2175511" cy="383722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289" name="value*[c::A]‹ … ›"/>
          <p:cNvSpPr/>
          <p:nvPr/>
        </p:nvSpPr>
        <p:spPr>
          <a:xfrm>
            <a:off x="6527800" y="8598544"/>
            <a:ext cx="2175511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290" name="lemma*[d::B] …"/>
          <p:cNvSpPr/>
          <p:nvPr/>
        </p:nvSpPr>
        <p:spPr>
          <a:xfrm>
            <a:off x="6527800" y="8935943"/>
            <a:ext cx="2175511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…                  </a:t>
            </a:r>
          </a:p>
        </p:txBody>
      </p:sp>
      <p:sp>
        <p:nvSpPr>
          <p:cNvPr id="291" name="doc_class B ‹ … ›"/>
          <p:cNvSpPr/>
          <p:nvPr/>
        </p:nvSpPr>
        <p:spPr>
          <a:xfrm>
            <a:off x="3175000" y="6017870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B ‹ … ›    </a:t>
            </a:r>
          </a:p>
        </p:txBody>
      </p:sp>
      <p:sp>
        <p:nvSpPr>
          <p:cNvPr id="292" name="The Isabelle_DOF Document Model"/>
          <p:cNvSpPr txBox="1"/>
          <p:nvPr/>
        </p:nvSpPr>
        <p:spPr>
          <a:xfrm>
            <a:off x="-733646" y="4399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Isabelle_DOF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2266950" y="3910930"/>
            <a:ext cx="297224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Onto"/>
          <p:cNvSpPr txBox="1"/>
          <p:nvPr/>
        </p:nvSpPr>
        <p:spPr>
          <a:xfrm>
            <a:off x="2304948" y="38715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96" name="header"/>
          <p:cNvSpPr/>
          <p:nvPr/>
        </p:nvSpPr>
        <p:spPr>
          <a:xfrm>
            <a:off x="3150046" y="40700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97" name="context definition"/>
          <p:cNvSpPr/>
          <p:nvPr/>
        </p:nvSpPr>
        <p:spPr>
          <a:xfrm>
            <a:off x="3150269" y="45480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98" name="doc_class A ‹ … ›"/>
          <p:cNvSpPr/>
          <p:nvPr/>
        </p:nvSpPr>
        <p:spPr>
          <a:xfrm>
            <a:off x="3175000" y="5291849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A ‹ … ›    </a:t>
            </a:r>
          </a:p>
        </p:txBody>
      </p:sp>
      <p:sp>
        <p:nvSpPr>
          <p:cNvPr id="299" name="datatype …"/>
          <p:cNvSpPr/>
          <p:nvPr/>
        </p:nvSpPr>
        <p:spPr>
          <a:xfrm>
            <a:off x="3175000" y="5674970"/>
            <a:ext cx="1981200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300" name="ML . . ."/>
          <p:cNvSpPr/>
          <p:nvPr/>
        </p:nvSpPr>
        <p:spPr>
          <a:xfrm>
            <a:off x="3174553" y="6400991"/>
            <a:ext cx="1982094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 . . .</a:t>
            </a:r>
          </a:p>
        </p:txBody>
      </p:sp>
      <p:sp>
        <p:nvSpPr>
          <p:cNvPr id="301" name="Rectangle"/>
          <p:cNvSpPr/>
          <p:nvPr/>
        </p:nvSpPr>
        <p:spPr>
          <a:xfrm>
            <a:off x="5552788" y="64746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Doc2"/>
          <p:cNvSpPr txBox="1"/>
          <p:nvPr/>
        </p:nvSpPr>
        <p:spPr>
          <a:xfrm>
            <a:off x="5587237" y="64853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303" name="header"/>
          <p:cNvSpPr/>
          <p:nvPr/>
        </p:nvSpPr>
        <p:spPr>
          <a:xfrm>
            <a:off x="6515100" y="65996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304" name="context…"/>
          <p:cNvSpPr/>
          <p:nvPr/>
        </p:nvSpPr>
        <p:spPr>
          <a:xfrm>
            <a:off x="6515100" y="70692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305" name="Connection Line"/>
          <p:cNvCxnSpPr>
            <a:stCxn id="294" idx="0"/>
            <a:endCxn id="297" idx="0"/>
          </p:cNvCxnSpPr>
          <p:nvPr/>
        </p:nvCxnSpPr>
        <p:spPr>
          <a:xfrm flipV="1">
            <a:off x="3753073" y="4896610"/>
            <a:ext cx="387797" cy="4604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23" name="Connection Line"/>
          <p:cNvSpPr/>
          <p:nvPr/>
        </p:nvSpPr>
        <p:spPr>
          <a:xfrm>
            <a:off x="5130800" y="1612900"/>
            <a:ext cx="2091690" cy="3282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07" name="Connection Line"/>
          <p:cNvCxnSpPr>
            <a:stCxn id="294" idx="0"/>
            <a:endCxn id="304" idx="0"/>
          </p:cNvCxnSpPr>
          <p:nvPr/>
        </p:nvCxnSpPr>
        <p:spPr>
          <a:xfrm flipH="1" rot="16200000">
            <a:off x="4654550" y="4464050"/>
            <a:ext cx="20574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24" name="Connection Line"/>
          <p:cNvSpPr/>
          <p:nvPr/>
        </p:nvSpPr>
        <p:spPr>
          <a:xfrm>
            <a:off x="8690610" y="5356859"/>
            <a:ext cx="1837690" cy="205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9" name="text*[a::A]‹  … ›"/>
          <p:cNvSpPr/>
          <p:nvPr/>
        </p:nvSpPr>
        <p:spPr>
          <a:xfrm>
            <a:off x="6515100" y="7859097"/>
            <a:ext cx="2175511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310" name="definition*[b::B]‹ … ›"/>
          <p:cNvSpPr/>
          <p:nvPr/>
        </p:nvSpPr>
        <p:spPr>
          <a:xfrm>
            <a:off x="6515100" y="8197805"/>
            <a:ext cx="2175511" cy="383722"/>
          </a:xfrm>
          <a:prstGeom prst="roundRect">
            <a:avLst>
              <a:gd name="adj" fmla="val 23426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311" name="value*[c::A]‹ … ›"/>
          <p:cNvSpPr/>
          <p:nvPr/>
        </p:nvSpPr>
        <p:spPr>
          <a:xfrm>
            <a:off x="6527800" y="8598544"/>
            <a:ext cx="2175511" cy="329298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312" name="lemma*[d::B] …"/>
          <p:cNvSpPr/>
          <p:nvPr/>
        </p:nvSpPr>
        <p:spPr>
          <a:xfrm>
            <a:off x="6527800" y="8935943"/>
            <a:ext cx="2175511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…                  </a:t>
            </a:r>
          </a:p>
        </p:txBody>
      </p:sp>
      <p:sp>
        <p:nvSpPr>
          <p:cNvPr id="313" name="doc_class B ‹ … ›"/>
          <p:cNvSpPr/>
          <p:nvPr/>
        </p:nvSpPr>
        <p:spPr>
          <a:xfrm>
            <a:off x="3175000" y="6017870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B ‹ … ›    </a:t>
            </a:r>
          </a:p>
        </p:txBody>
      </p:sp>
      <p:sp>
        <p:nvSpPr>
          <p:cNvPr id="314" name="Oval"/>
          <p:cNvSpPr/>
          <p:nvPr/>
        </p:nvSpPr>
        <p:spPr>
          <a:xfrm>
            <a:off x="7104236" y="7815622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Oval"/>
          <p:cNvSpPr/>
          <p:nvPr/>
        </p:nvSpPr>
        <p:spPr>
          <a:xfrm>
            <a:off x="3902162" y="5264518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Line"/>
          <p:cNvSpPr/>
          <p:nvPr/>
        </p:nvSpPr>
        <p:spPr>
          <a:xfrm rot="13079925">
            <a:off x="4177130" y="6189327"/>
            <a:ext cx="3673928" cy="58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Oval"/>
          <p:cNvSpPr/>
          <p:nvPr/>
        </p:nvSpPr>
        <p:spPr>
          <a:xfrm>
            <a:off x="7536036" y="82041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Oval"/>
          <p:cNvSpPr/>
          <p:nvPr/>
        </p:nvSpPr>
        <p:spPr>
          <a:xfrm>
            <a:off x="3927116" y="5990538"/>
            <a:ext cx="476969" cy="42418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Line"/>
          <p:cNvSpPr/>
          <p:nvPr/>
        </p:nvSpPr>
        <p:spPr>
          <a:xfrm rot="12762762">
            <a:off x="4168901" y="6886546"/>
            <a:ext cx="3794931" cy="411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Line"/>
          <p:cNvSpPr/>
          <p:nvPr/>
        </p:nvSpPr>
        <p:spPr>
          <a:xfrm rot="13361120">
            <a:off x="4040312" y="7165742"/>
            <a:ext cx="4041890" cy="501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Oval"/>
          <p:cNvSpPr/>
          <p:nvPr/>
        </p:nvSpPr>
        <p:spPr>
          <a:xfrm>
            <a:off x="7383636" y="89026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Ontological Annotations  and References"/>
          <p:cNvSpPr txBox="1"/>
          <p:nvPr/>
        </p:nvSpPr>
        <p:spPr>
          <a:xfrm>
            <a:off x="469188" y="728320"/>
            <a:ext cx="574657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Ontological Annotations </a:t>
            </a:r>
            <a:br/>
            <a:r>
              <a:t>and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4329596" y="3491246"/>
            <a:ext cx="4565123" cy="541768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Doc2"/>
          <p:cNvSpPr txBox="1"/>
          <p:nvPr/>
        </p:nvSpPr>
        <p:spPr>
          <a:xfrm>
            <a:off x="4287096" y="3491136"/>
            <a:ext cx="128100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Doc</a:t>
            </a:r>
            <a:r>
              <a:rPr baseline="-5999"/>
              <a:t>2</a:t>
            </a:r>
          </a:p>
        </p:txBody>
      </p:sp>
      <p:sp>
        <p:nvSpPr>
          <p:cNvPr id="328" name="header"/>
          <p:cNvSpPr/>
          <p:nvPr/>
        </p:nvSpPr>
        <p:spPr>
          <a:xfrm>
            <a:off x="5676900" y="3615189"/>
            <a:ext cx="3041313" cy="813689"/>
          </a:xfrm>
          <a:prstGeom prst="roundRect">
            <a:avLst>
              <a:gd name="adj" fmla="val 1544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329" name="context…"/>
          <p:cNvSpPr/>
          <p:nvPr/>
        </p:nvSpPr>
        <p:spPr>
          <a:xfrm>
            <a:off x="5676900" y="4463553"/>
            <a:ext cx="3041313" cy="837306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330" name="text*[a::A]‹  … ›"/>
          <p:cNvSpPr/>
          <p:nvPr/>
        </p:nvSpPr>
        <p:spPr>
          <a:xfrm>
            <a:off x="5676900" y="5478922"/>
            <a:ext cx="3041313" cy="601657"/>
          </a:xfrm>
          <a:prstGeom prst="roundRect">
            <a:avLst>
              <a:gd name="adj" fmla="val 2088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331" name="definition*[b::B, tt=“@{A a}”]        ‹ … ›"/>
          <p:cNvSpPr/>
          <p:nvPr/>
        </p:nvSpPr>
        <p:spPr>
          <a:xfrm>
            <a:off x="5689600" y="6147649"/>
            <a:ext cx="3015913" cy="837306"/>
          </a:xfrm>
          <a:prstGeom prst="roundRect">
            <a:avLst>
              <a:gd name="adj" fmla="val 14883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"/>
              </a:lnSpc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definition*[b::B, tt=“@{A a}”]</a:t>
            </a:r>
            <a:br/>
            <a:br/>
            <a:br/>
            <a:br/>
            <a:br/>
            <a:br/>
            <a:br/>
            <a:r>
              <a:t> ‹ … ›</a:t>
            </a:r>
          </a:p>
        </p:txBody>
      </p:sp>
      <p:sp>
        <p:nvSpPr>
          <p:cNvPr id="332" name="value*[c::A]‹ … @{A a} … ›"/>
          <p:cNvSpPr/>
          <p:nvPr/>
        </p:nvSpPr>
        <p:spPr>
          <a:xfrm>
            <a:off x="5702300" y="7052026"/>
            <a:ext cx="2990513" cy="709165"/>
          </a:xfrm>
          <a:prstGeom prst="roundRect">
            <a:avLst>
              <a:gd name="adj" fmla="val 17424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@{A a} … ›</a:t>
            </a:r>
          </a:p>
        </p:txBody>
      </p:sp>
      <p:sp>
        <p:nvSpPr>
          <p:cNvPr id="333" name="lemma*[d::B]                     ‹ … @{A a} … ›"/>
          <p:cNvSpPr/>
          <p:nvPr/>
        </p:nvSpPr>
        <p:spPr>
          <a:xfrm>
            <a:off x="5702300" y="7889924"/>
            <a:ext cx="2990513" cy="837306"/>
          </a:xfrm>
          <a:prstGeom prst="roundRect">
            <a:avLst>
              <a:gd name="adj" fmla="val 1475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lemma*[d::B] </a:t>
            </a:r>
            <a:br/>
            <a:r>
              <a:t>                   ‹ … @{A a} … ›                </a:t>
            </a:r>
          </a:p>
        </p:txBody>
      </p:sp>
      <p:sp>
        <p:nvSpPr>
          <p:cNvPr id="334" name="Line"/>
          <p:cNvSpPr/>
          <p:nvPr/>
        </p:nvSpPr>
        <p:spPr>
          <a:xfrm rot="12775551">
            <a:off x="6762377" y="6058601"/>
            <a:ext cx="970380" cy="6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Oval"/>
          <p:cNvSpPr/>
          <p:nvPr/>
        </p:nvSpPr>
        <p:spPr>
          <a:xfrm>
            <a:off x="6154158" y="5567660"/>
            <a:ext cx="696484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Line"/>
          <p:cNvSpPr/>
          <p:nvPr/>
        </p:nvSpPr>
        <p:spPr>
          <a:xfrm rot="13869620">
            <a:off x="6490937" y="6464643"/>
            <a:ext cx="1521573" cy="68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Line"/>
          <p:cNvSpPr/>
          <p:nvPr/>
        </p:nvSpPr>
        <p:spPr>
          <a:xfrm rot="15089262">
            <a:off x="5939852" y="7059082"/>
            <a:ext cx="2451548" cy="127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Oval"/>
          <p:cNvSpPr/>
          <p:nvPr/>
        </p:nvSpPr>
        <p:spPr>
          <a:xfrm>
            <a:off x="7269336" y="8224449"/>
            <a:ext cx="883369" cy="505487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Oval"/>
          <p:cNvSpPr/>
          <p:nvPr/>
        </p:nvSpPr>
        <p:spPr>
          <a:xfrm>
            <a:off x="7282036" y="7153865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Oval"/>
          <p:cNvSpPr/>
          <p:nvPr/>
        </p:nvSpPr>
        <p:spPr>
          <a:xfrm>
            <a:off x="7624936" y="6230199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“Deep” Ontological Annotations for References embedded in Term-Contexts"/>
          <p:cNvSpPr txBox="1"/>
          <p:nvPr/>
        </p:nvSpPr>
        <p:spPr>
          <a:xfrm>
            <a:off x="558088" y="8807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“Deep” Ontological Annotations for References embedded in Term-Contexts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