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11" Type="http://schemas.openxmlformats.org/officeDocument/2006/relationships/slide" Target="slides/slide6.xml"/><Relationship Id="rId22" Type="http://schemas.openxmlformats.org/officeDocument/2006/relationships/font" Target="fonts/PlayfairDisplay-italic.fntdata"/><Relationship Id="rId10" Type="http://schemas.openxmlformats.org/officeDocument/2006/relationships/slide" Target="slides/slide5.xml"/><Relationship Id="rId21" Type="http://schemas.openxmlformats.org/officeDocument/2006/relationships/font" Target="fonts/PlayfairDisplay-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901e4711_0_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Google Shape;120;g3d901e471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d901e4711_0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Google Shape;128;g3d901e471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d901e4711_0_5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d901e471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d7df8762a_0_1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d7df876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c08f2fa25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Google Shape;150;g3c08f2fa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a1231cbe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Google Shape;61;g3a1231cb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d27208bf6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Google Shape;67;g3d27208b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d7df8762a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d7df876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d901e4711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Google Shape;83;g3d901e47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901e4711_0_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d901e471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d901e4711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Google Shape;99;g3d901e47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d901e4711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d901e471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d901e4711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3d901e47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Logical Increments</a:t>
            </a:r>
            <a:endParaRPr>
              <a:latin typeface="Playfair Display"/>
              <a:ea typeface="Playfair Display"/>
              <a:cs typeface="Playfair Display"/>
              <a:sym typeface="Playfair Display"/>
            </a:endParaRPr>
          </a:p>
        </p:txBody>
      </p:sp>
      <p:pic>
        <p:nvPicPr>
          <p:cNvPr id="55" name="Google Shape;55;p13"/>
          <p:cNvPicPr preferRelativeResize="0"/>
          <p:nvPr/>
        </p:nvPicPr>
        <p:blipFill>
          <a:blip r:embed="rId3">
            <a:alphaModFix/>
          </a:blip>
          <a:stretch>
            <a:fillRect/>
          </a:stretch>
        </p:blipFill>
        <p:spPr>
          <a:xfrm>
            <a:off x="4293300" y="414225"/>
            <a:ext cx="447675" cy="447675"/>
          </a:xfrm>
          <a:prstGeom prst="rect">
            <a:avLst/>
          </a:prstGeom>
          <a:noFill/>
          <a:ln>
            <a:noFill/>
          </a:ln>
        </p:spPr>
      </p:pic>
      <p:sp>
        <p:nvSpPr>
          <p:cNvPr id="56" name="Google Shape;56;p13"/>
          <p:cNvSpPr txBox="1"/>
          <p:nvPr>
            <p:ph idx="1" type="subTitle"/>
          </p:nvPr>
        </p:nvSpPr>
        <p:spPr>
          <a:xfrm>
            <a:off x="311700" y="27393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Playfair Display"/>
                <a:ea typeface="Playfair Display"/>
                <a:cs typeface="Playfair Display"/>
                <a:sym typeface="Playfair Display"/>
              </a:rPr>
              <a:t>FullStory Test Results</a:t>
            </a:r>
            <a:endParaRPr>
              <a:latin typeface="Playfair Display"/>
              <a:ea typeface="Playfair Display"/>
              <a:cs typeface="Playfair Display"/>
              <a:sym typeface="Playfair Display"/>
            </a:endParaRPr>
          </a:p>
        </p:txBody>
      </p:sp>
      <p:sp>
        <p:nvSpPr>
          <p:cNvPr id="57" name="Google Shape;57;p13"/>
          <p:cNvSpPr/>
          <p:nvPr/>
        </p:nvSpPr>
        <p:spPr>
          <a:xfrm>
            <a:off x="0" y="4285200"/>
            <a:ext cx="9150900" cy="858300"/>
          </a:xfrm>
          <a:prstGeom prst="rect">
            <a:avLst/>
          </a:prstGeom>
          <a:solidFill>
            <a:srgbClr val="195C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13"/>
          <p:cNvSpPr txBox="1"/>
          <p:nvPr>
            <p:ph idx="1" type="subTitle"/>
          </p:nvPr>
        </p:nvSpPr>
        <p:spPr>
          <a:xfrm>
            <a:off x="311700" y="4422450"/>
            <a:ext cx="8520600" cy="51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Playfair Display"/>
                <a:ea typeface="Playfair Display"/>
                <a:cs typeface="Playfair Display"/>
                <a:sym typeface="Playfair Display"/>
              </a:rPr>
              <a:t>Yisela Alvarez Trentini</a:t>
            </a:r>
            <a:endParaRPr sz="1200">
              <a:solidFill>
                <a:srgbClr val="FFFFFF"/>
              </a:solidFill>
              <a:latin typeface="Playfair Display"/>
              <a:ea typeface="Playfair Display"/>
              <a:cs typeface="Playfair Display"/>
              <a:sym typeface="Playfair Display"/>
            </a:endParaRPr>
          </a:p>
          <a:p>
            <a:pPr indent="0" lvl="0" marL="0" rtl="0">
              <a:spcBef>
                <a:spcPts val="0"/>
              </a:spcBef>
              <a:spcAft>
                <a:spcPts val="0"/>
              </a:spcAft>
              <a:buNone/>
            </a:pPr>
            <a:r>
              <a:rPr lang="en" sz="1200">
                <a:solidFill>
                  <a:srgbClr val="FFFFFF"/>
                </a:solidFill>
                <a:latin typeface="Playfair Display"/>
                <a:ea typeface="Playfair Display"/>
                <a:cs typeface="Playfair Display"/>
                <a:sym typeface="Playfair Display"/>
              </a:rPr>
              <a:t>17.07.2018</a:t>
            </a:r>
            <a:endParaRPr sz="1200">
              <a:solidFill>
                <a:srgbClr val="FFFFFF"/>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Missing Table</a:t>
            </a:r>
            <a:endParaRPr>
              <a:highlight>
                <a:schemeClr val="lt1"/>
              </a:highlight>
              <a:latin typeface="Playfair Display"/>
              <a:ea typeface="Playfair Display"/>
              <a:cs typeface="Playfair Display"/>
              <a:sym typeface="Playfair Display"/>
            </a:endParaRPr>
          </a:p>
        </p:txBody>
      </p:sp>
      <p:sp>
        <p:nvSpPr>
          <p:cNvPr id="123" name="Google Shape;123;p22"/>
          <p:cNvSpPr txBox="1"/>
          <p:nvPr/>
        </p:nvSpPr>
        <p:spPr>
          <a:xfrm>
            <a:off x="672975" y="1229225"/>
            <a:ext cx="2683200" cy="350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layfair Display"/>
                <a:ea typeface="Playfair Display"/>
                <a:cs typeface="Playfair Display"/>
                <a:sym typeface="Playfair Display"/>
              </a:rPr>
              <a:t>If the connection is slow, the parts table doesn’t load in time and some users scroll past it without realizing something is going to appear.</a:t>
            </a:r>
            <a:endParaRPr>
              <a:latin typeface="Playfair Display"/>
              <a:ea typeface="Playfair Display"/>
              <a:cs typeface="Playfair Display"/>
              <a:sym typeface="Playfair Display"/>
            </a:endParaRPr>
          </a:p>
          <a:p>
            <a:pPr indent="0" lvl="0" marL="0" rt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4536, 4963, 5517</a:t>
            </a:r>
            <a:endParaRPr b="1">
              <a:solidFill>
                <a:srgbClr val="195C99"/>
              </a:solidFill>
              <a:latin typeface="Playfair Display"/>
              <a:ea typeface="Playfair Display"/>
              <a:cs typeface="Playfair Display"/>
              <a:sym typeface="Playfair Display"/>
            </a:endParaRPr>
          </a:p>
        </p:txBody>
      </p:sp>
      <p:pic>
        <p:nvPicPr>
          <p:cNvPr id="124" name="Google Shape;124;p22"/>
          <p:cNvPicPr preferRelativeResize="0"/>
          <p:nvPr/>
        </p:nvPicPr>
        <p:blipFill>
          <a:blip r:embed="rId3">
            <a:alphaModFix/>
          </a:blip>
          <a:stretch>
            <a:fillRect/>
          </a:stretch>
        </p:blipFill>
        <p:spPr>
          <a:xfrm>
            <a:off x="3727127" y="1387150"/>
            <a:ext cx="5186275" cy="3536574"/>
          </a:xfrm>
          <a:prstGeom prst="rect">
            <a:avLst/>
          </a:prstGeom>
          <a:noFill/>
          <a:ln>
            <a:noFill/>
          </a:ln>
        </p:spPr>
      </p:pic>
      <p:sp>
        <p:nvSpPr>
          <p:cNvPr id="125" name="Google Shape;125;p22"/>
          <p:cNvSpPr/>
          <p:nvPr/>
        </p:nvSpPr>
        <p:spPr>
          <a:xfrm>
            <a:off x="4106550" y="3722000"/>
            <a:ext cx="4395000" cy="38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Mobile Issues</a:t>
            </a:r>
            <a:endParaRPr>
              <a:highlight>
                <a:schemeClr val="lt1"/>
              </a:highlight>
              <a:latin typeface="Playfair Display"/>
              <a:ea typeface="Playfair Display"/>
              <a:cs typeface="Playfair Display"/>
              <a:sym typeface="Playfair Display"/>
            </a:endParaRPr>
          </a:p>
        </p:txBody>
      </p:sp>
      <p:sp>
        <p:nvSpPr>
          <p:cNvPr id="131" name="Google Shape;131;p23"/>
          <p:cNvSpPr txBox="1"/>
          <p:nvPr/>
        </p:nvSpPr>
        <p:spPr>
          <a:xfrm>
            <a:off x="672975" y="1229225"/>
            <a:ext cx="5541900" cy="350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Mobile users seem to have struggled to understand and use the table, and some instances on the menu. A lot of scrolling, up and down and sideways, or losing the context of what they were exploring. </a:t>
            </a:r>
            <a:endParaRPr>
              <a:latin typeface="Playfair Display"/>
              <a:ea typeface="Playfair Display"/>
              <a:cs typeface="Playfair Display"/>
              <a:sym typeface="Playfair Display"/>
            </a:endParaRPr>
          </a:p>
          <a:p>
            <a:pPr indent="0" lvl="0" marL="0">
              <a:spcBef>
                <a:spcPts val="0"/>
              </a:spcBef>
              <a:spcAft>
                <a:spcPts val="0"/>
              </a:spcAft>
              <a:buNone/>
            </a:pPr>
            <a:r>
              <a:t/>
            </a:r>
            <a:endParaRPr>
              <a:latin typeface="Playfair Display"/>
              <a:ea typeface="Playfair Display"/>
              <a:cs typeface="Playfair Display"/>
              <a:sym typeface="Playfair Display"/>
            </a:endParaRPr>
          </a:p>
          <a:p>
            <a:pPr indent="0" lvl="0" marL="0">
              <a:spcBef>
                <a:spcPts val="0"/>
              </a:spcBef>
              <a:spcAft>
                <a:spcPts val="0"/>
              </a:spcAft>
              <a:buNone/>
            </a:pPr>
            <a:r>
              <a:rPr lang="en">
                <a:latin typeface="Playfair Display"/>
                <a:ea typeface="Playfair Display"/>
                <a:cs typeface="Playfair Display"/>
                <a:sym typeface="Playfair Display"/>
              </a:rPr>
              <a:t>The same issue appears on some game pages, where the text is too long and doesn’t adjust to the screen size. </a:t>
            </a:r>
            <a:endParaRPr>
              <a:latin typeface="Playfair Display"/>
              <a:ea typeface="Playfair Display"/>
              <a:cs typeface="Playfair Display"/>
              <a:sym typeface="Playfair Display"/>
            </a:endParaRPr>
          </a:p>
          <a:p>
            <a:pPr indent="0" lvl="0" mar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While the table requires more changes to be “fixed”, the game page should adjust with minimum changes needed. </a:t>
            </a:r>
            <a:endParaRPr>
              <a:latin typeface="Playfair Display"/>
              <a:ea typeface="Playfair Display"/>
              <a:cs typeface="Playfair Display"/>
              <a:sym typeface="Playfair Display"/>
            </a:endParaRPr>
          </a:p>
          <a:p>
            <a:pPr indent="0" lvl="0" marL="0" rt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5088 (Home), 5042 (Game)</a:t>
            </a:r>
            <a:endParaRPr b="1">
              <a:solidFill>
                <a:srgbClr val="195C99"/>
              </a:solidFill>
              <a:latin typeface="Playfair Display"/>
              <a:ea typeface="Playfair Display"/>
              <a:cs typeface="Playfair Display"/>
              <a:sym typeface="Playfair Display"/>
            </a:endParaRPr>
          </a:p>
        </p:txBody>
      </p:sp>
      <p:pic>
        <p:nvPicPr>
          <p:cNvPr id="132" name="Google Shape;132;p23"/>
          <p:cNvPicPr preferRelativeResize="0"/>
          <p:nvPr/>
        </p:nvPicPr>
        <p:blipFill>
          <a:blip r:embed="rId3">
            <a:alphaModFix/>
          </a:blip>
          <a:stretch>
            <a:fillRect/>
          </a:stretch>
        </p:blipFill>
        <p:spPr>
          <a:xfrm>
            <a:off x="6595673" y="1407773"/>
            <a:ext cx="1850775" cy="29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Clicking on Table</a:t>
            </a:r>
            <a:endParaRPr>
              <a:highlight>
                <a:schemeClr val="lt1"/>
              </a:highlight>
              <a:latin typeface="Playfair Display"/>
              <a:ea typeface="Playfair Display"/>
              <a:cs typeface="Playfair Display"/>
              <a:sym typeface="Playfair Display"/>
            </a:endParaRPr>
          </a:p>
        </p:txBody>
      </p:sp>
      <p:sp>
        <p:nvSpPr>
          <p:cNvPr id="138" name="Google Shape;138;p24"/>
          <p:cNvSpPr txBox="1"/>
          <p:nvPr/>
        </p:nvSpPr>
        <p:spPr>
          <a:xfrm>
            <a:off x="672975" y="1229225"/>
            <a:ext cx="7876500" cy="350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layfair Display"/>
                <a:ea typeface="Playfair Display"/>
                <a:cs typeface="Playfair Display"/>
                <a:sym typeface="Playfair Display"/>
              </a:rPr>
              <a:t>At least one user tried to click on the price in the Parts Table, although it contains no link. </a:t>
            </a:r>
            <a:endParaRPr>
              <a:latin typeface="Playfair Display"/>
              <a:ea typeface="Playfair Display"/>
              <a:cs typeface="Playfair Display"/>
              <a:sym typeface="Playfair Display"/>
            </a:endParaRPr>
          </a:p>
          <a:p>
            <a:pPr indent="0" lvl="0" marL="0" rt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5089</a:t>
            </a:r>
            <a:endParaRPr b="1">
              <a:solidFill>
                <a:srgbClr val="195C99"/>
              </a:solidFill>
              <a:latin typeface="Playfair Display"/>
              <a:ea typeface="Playfair Display"/>
              <a:cs typeface="Playfair Display"/>
              <a:sym typeface="Playfair Display"/>
            </a:endParaRPr>
          </a:p>
        </p:txBody>
      </p:sp>
      <p:pic>
        <p:nvPicPr>
          <p:cNvPr id="139" name="Google Shape;139;p24"/>
          <p:cNvPicPr preferRelativeResize="0"/>
          <p:nvPr/>
        </p:nvPicPr>
        <p:blipFill rotWithShape="1">
          <a:blip r:embed="rId3">
            <a:alphaModFix/>
          </a:blip>
          <a:srcRect b="62002" l="0" r="0" t="17150"/>
          <a:stretch/>
        </p:blipFill>
        <p:spPr>
          <a:xfrm>
            <a:off x="1572825" y="2527125"/>
            <a:ext cx="4793026" cy="1947477"/>
          </a:xfrm>
          <a:prstGeom prst="rect">
            <a:avLst/>
          </a:prstGeom>
          <a:noFill/>
          <a:ln>
            <a:noFill/>
          </a:ln>
          <a:effectLst>
            <a:outerShdw blurRad="57150" rotWithShape="0" algn="bl" dir="5400000" dist="19050">
              <a:srgbClr val="000000">
                <a:alpha val="50000"/>
              </a:srgbClr>
            </a:outerShdw>
          </a:effectLst>
        </p:spPr>
      </p:pic>
      <p:cxnSp>
        <p:nvCxnSpPr>
          <p:cNvPr id="140" name="Google Shape;140;p24"/>
          <p:cNvCxnSpPr/>
          <p:nvPr/>
        </p:nvCxnSpPr>
        <p:spPr>
          <a:xfrm rot="10800000">
            <a:off x="6153075" y="2753725"/>
            <a:ext cx="480600" cy="0"/>
          </a:xfrm>
          <a:prstGeom prst="straightConnector1">
            <a:avLst/>
          </a:prstGeom>
          <a:noFill/>
          <a:ln cap="flat" cmpd="sng" w="9525">
            <a:solidFill>
              <a:srgbClr val="FF0000"/>
            </a:solidFill>
            <a:prstDash val="solid"/>
            <a:round/>
            <a:headEnd len="med" w="med" type="none"/>
            <a:tailEnd len="med" w="med" type="triangle"/>
          </a:ln>
        </p:spPr>
      </p:cxnSp>
      <p:sp>
        <p:nvSpPr>
          <p:cNvPr id="141" name="Google Shape;141;p24"/>
          <p:cNvSpPr/>
          <p:nvPr/>
        </p:nvSpPr>
        <p:spPr>
          <a:xfrm>
            <a:off x="5747800" y="2630125"/>
            <a:ext cx="336300" cy="226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Conclusions</a:t>
            </a:r>
            <a:endParaRPr>
              <a:highlight>
                <a:schemeClr val="lt1"/>
              </a:highlight>
              <a:latin typeface="Playfair Display"/>
              <a:ea typeface="Playfair Display"/>
              <a:cs typeface="Playfair Display"/>
              <a:sym typeface="Playfair Display"/>
            </a:endParaRPr>
          </a:p>
        </p:txBody>
      </p:sp>
      <p:sp>
        <p:nvSpPr>
          <p:cNvPr id="147" name="Google Shape;147;p25"/>
          <p:cNvSpPr txBox="1"/>
          <p:nvPr/>
        </p:nvSpPr>
        <p:spPr>
          <a:xfrm>
            <a:off x="672975" y="1229225"/>
            <a:ext cx="7993500" cy="346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It’s noted that users:</a:t>
            </a:r>
            <a:endParaRPr>
              <a:latin typeface="Playfair Display"/>
              <a:ea typeface="Playfair Display"/>
              <a:cs typeface="Playfair Display"/>
              <a:sym typeface="Playfair Display"/>
            </a:endParaRPr>
          </a:p>
          <a:p>
            <a:pPr indent="0" lvl="0" marL="0">
              <a:spcBef>
                <a:spcPts val="0"/>
              </a:spcBef>
              <a:spcAft>
                <a:spcPts val="0"/>
              </a:spcAft>
              <a:buNone/>
            </a:pPr>
            <a:r>
              <a:t/>
            </a:r>
            <a:endParaRPr>
              <a:latin typeface="Playfair Display"/>
              <a:ea typeface="Playfair Display"/>
              <a:cs typeface="Playfair Display"/>
              <a:sym typeface="Playfair Display"/>
            </a:endParaRPr>
          </a:p>
          <a:p>
            <a:pPr indent="-304800" lvl="0" marL="457200" rtl="0">
              <a:lnSpc>
                <a:spcPct val="15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Generally struggle with the </a:t>
            </a:r>
            <a:r>
              <a:rPr b="1" lang="en" sz="1200">
                <a:solidFill>
                  <a:srgbClr val="195C99"/>
                </a:solidFill>
                <a:latin typeface="Playfair Display"/>
                <a:ea typeface="Playfair Display"/>
                <a:cs typeface="Playfair Display"/>
                <a:sym typeface="Playfair Display"/>
              </a:rPr>
              <a:t>size of the parts table</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nSpc>
                <a:spcPct val="15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Sometimes don’t see the table because they </a:t>
            </a:r>
            <a:r>
              <a:rPr b="1" lang="en" sz="1200">
                <a:solidFill>
                  <a:srgbClr val="195C99"/>
                </a:solidFill>
                <a:latin typeface="Playfair Display"/>
                <a:ea typeface="Playfair Display"/>
                <a:cs typeface="Playfair Display"/>
                <a:sym typeface="Playfair Display"/>
              </a:rPr>
              <a:t>scroll too fast</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nSpc>
                <a:spcPct val="15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Seem to (at least at first) be disturbed in their workflow by the </a:t>
            </a:r>
            <a:r>
              <a:rPr b="1" lang="en" sz="1200">
                <a:solidFill>
                  <a:srgbClr val="195C99"/>
                </a:solidFill>
                <a:latin typeface="Playfair Display"/>
                <a:ea typeface="Playfair Display"/>
                <a:cs typeface="Playfair Display"/>
                <a:sym typeface="Playfair Display"/>
              </a:rPr>
              <a:t>parts table modals</a:t>
            </a:r>
            <a:r>
              <a:rPr lang="en" sz="1200">
                <a:latin typeface="Playfair Display"/>
                <a:ea typeface="Playfair Display"/>
                <a:cs typeface="Playfair Display"/>
                <a:sym typeface="Playfair Display"/>
              </a:rPr>
              <a:t>, although they apprently do much better once their behavior is learned - still some covering issues;</a:t>
            </a:r>
            <a:endParaRPr sz="1200">
              <a:latin typeface="Playfair Display"/>
              <a:ea typeface="Playfair Display"/>
              <a:cs typeface="Playfair Display"/>
              <a:sym typeface="Playfair Display"/>
            </a:endParaRPr>
          </a:p>
          <a:p>
            <a:pPr indent="-304800" lvl="0" marL="457200" rtl="0">
              <a:lnSpc>
                <a:spcPct val="15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Rely on scanning (in this case mostly </a:t>
            </a:r>
            <a:r>
              <a:rPr b="1" lang="en" sz="1200">
                <a:solidFill>
                  <a:srgbClr val="195C99"/>
                </a:solidFill>
                <a:latin typeface="Playfair Display"/>
                <a:ea typeface="Playfair Display"/>
                <a:cs typeface="Playfair Display"/>
                <a:sym typeface="Playfair Display"/>
              </a:rPr>
              <a:t>written) information to fulfill a goal</a:t>
            </a:r>
            <a:r>
              <a:rPr lang="en" sz="1200">
                <a:latin typeface="Playfair Display"/>
                <a:ea typeface="Playfair Display"/>
                <a:cs typeface="Playfair Display"/>
                <a:sym typeface="Playfair Display"/>
              </a:rPr>
              <a:t> (finding a part or build);</a:t>
            </a:r>
            <a:endParaRPr sz="1200">
              <a:latin typeface="Playfair Display"/>
              <a:ea typeface="Playfair Display"/>
              <a:cs typeface="Playfair Display"/>
              <a:sym typeface="Playfair Display"/>
            </a:endParaRPr>
          </a:p>
          <a:p>
            <a:pPr indent="-304800" lvl="0" marL="457200" rtl="0">
              <a:lnSpc>
                <a:spcPct val="150000"/>
              </a:lnSpc>
              <a:spcBef>
                <a:spcPts val="0"/>
              </a:spcBef>
              <a:spcAft>
                <a:spcPts val="0"/>
              </a:spcAft>
              <a:buSzPts val="1200"/>
              <a:buFont typeface="Playfair Display"/>
              <a:buChar char="●"/>
            </a:pPr>
            <a:r>
              <a:rPr b="1" lang="en" sz="1200">
                <a:solidFill>
                  <a:srgbClr val="195C99"/>
                </a:solidFill>
                <a:latin typeface="Playfair Display"/>
                <a:ea typeface="Playfair Display"/>
                <a:cs typeface="Playfair Display"/>
                <a:sym typeface="Playfair Display"/>
              </a:rPr>
              <a:t>Read a lot </a:t>
            </a:r>
            <a:r>
              <a:rPr lang="en" sz="1200">
                <a:latin typeface="Playfair Display"/>
                <a:ea typeface="Playfair Display"/>
                <a:cs typeface="Playfair Display"/>
                <a:sym typeface="Playfair Display"/>
              </a:rPr>
              <a:t>(long sessions with little mouse movement);</a:t>
            </a:r>
            <a:endParaRPr sz="1200">
              <a:latin typeface="Playfair Display"/>
              <a:ea typeface="Playfair Display"/>
              <a:cs typeface="Playfair Display"/>
              <a:sym typeface="Playfair Display"/>
            </a:endParaRPr>
          </a:p>
          <a:p>
            <a:pPr indent="-304800" lvl="0" marL="457200" rtl="0">
              <a:lnSpc>
                <a:spcPct val="15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Are generally engaged by </a:t>
            </a:r>
            <a:r>
              <a:rPr b="1" lang="en" sz="1200">
                <a:solidFill>
                  <a:srgbClr val="195C99"/>
                </a:solidFill>
                <a:latin typeface="Playfair Display"/>
                <a:ea typeface="Playfair Display"/>
                <a:cs typeface="Playfair Display"/>
                <a:sym typeface="Playfair Display"/>
              </a:rPr>
              <a:t>images and tables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nSpc>
                <a:spcPct val="150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Sometimes can’t see the menu or scroll past it fast (this is consistent with eye tracking findings), but the </a:t>
            </a:r>
            <a:r>
              <a:rPr b="1" lang="en" sz="1200">
                <a:solidFill>
                  <a:srgbClr val="195C99"/>
                </a:solidFill>
                <a:latin typeface="Playfair Display"/>
                <a:ea typeface="Playfair Display"/>
                <a:cs typeface="Playfair Display"/>
                <a:sym typeface="Playfair Display"/>
              </a:rPr>
              <a:t>labels are easy to understand</a:t>
            </a:r>
            <a:r>
              <a:rPr lang="en" sz="1200">
                <a:latin typeface="Playfair Display"/>
                <a:ea typeface="Playfair Display"/>
                <a:cs typeface="Playfair Display"/>
                <a:sym typeface="Playfair Display"/>
              </a:rPr>
              <a:t>, as evidenced by the many direct clicks (the goal is fulfilled). </a:t>
            </a:r>
            <a:endParaRPr sz="120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42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Thank You!</a:t>
            </a:r>
            <a:endParaRPr b="1">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000">
                <a:latin typeface="Playfair Display"/>
                <a:ea typeface="Playfair Display"/>
                <a:cs typeface="Playfair Display"/>
                <a:sym typeface="Playfair Display"/>
              </a:rPr>
              <a:t>The Logical Increments Home</a:t>
            </a:r>
            <a:endParaRPr sz="3000">
              <a:latin typeface="Playfair Display"/>
              <a:ea typeface="Playfair Display"/>
              <a:cs typeface="Playfair Display"/>
              <a:sym typeface="Playfair Display"/>
            </a:endParaRPr>
          </a:p>
        </p:txBody>
      </p:sp>
      <p:pic>
        <p:nvPicPr>
          <p:cNvPr id="64" name="Google Shape;64;p14"/>
          <p:cNvPicPr preferRelativeResize="0"/>
          <p:nvPr/>
        </p:nvPicPr>
        <p:blipFill>
          <a:blip r:embed="rId3">
            <a:alphaModFix/>
          </a:blip>
          <a:stretch>
            <a:fillRect/>
          </a:stretch>
        </p:blipFill>
        <p:spPr>
          <a:xfrm>
            <a:off x="3591738" y="1322525"/>
            <a:ext cx="1960522" cy="3820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Test Specifications</a:t>
            </a:r>
            <a:endParaRPr>
              <a:highlight>
                <a:schemeClr val="lt1"/>
              </a:highlight>
              <a:latin typeface="Playfair Display"/>
              <a:ea typeface="Playfair Display"/>
              <a:cs typeface="Playfair Display"/>
              <a:sym typeface="Playfair Display"/>
            </a:endParaRPr>
          </a:p>
        </p:txBody>
      </p:sp>
      <p:sp>
        <p:nvSpPr>
          <p:cNvPr id="70" name="Google Shape;70;p15"/>
          <p:cNvSpPr txBox="1"/>
          <p:nvPr/>
        </p:nvSpPr>
        <p:spPr>
          <a:xfrm>
            <a:off x="789825" y="1175175"/>
            <a:ext cx="7484100" cy="299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2200"/>
              </a:spcBef>
              <a:spcAft>
                <a:spcPts val="0"/>
              </a:spcAft>
              <a:buNone/>
            </a:pPr>
            <a:r>
              <a:rPr b="1" lang="en" sz="1800">
                <a:solidFill>
                  <a:srgbClr val="195C99"/>
                </a:solidFill>
                <a:latin typeface="Playfair Display"/>
                <a:ea typeface="Playfair Display"/>
                <a:cs typeface="Playfair Display"/>
                <a:sym typeface="Playfair Display"/>
              </a:rPr>
              <a:t>Users</a:t>
            </a:r>
            <a:r>
              <a:rPr lang="en" sz="1600">
                <a:solidFill>
                  <a:srgbClr val="195C99"/>
                </a:solidFill>
                <a:latin typeface="Playfair Display"/>
                <a:ea typeface="Playfair Display"/>
                <a:cs typeface="Playfair Display"/>
                <a:sym typeface="Playfair Display"/>
              </a:rPr>
              <a:t> </a:t>
            </a:r>
            <a:br>
              <a:rPr lang="en" sz="1600">
                <a:solidFill>
                  <a:schemeClr val="dk1"/>
                </a:solidFill>
                <a:latin typeface="Playfair Display"/>
                <a:ea typeface="Playfair Display"/>
                <a:cs typeface="Playfair Display"/>
                <a:sym typeface="Playfair Display"/>
              </a:rPr>
            </a:br>
            <a:r>
              <a:rPr lang="en" sz="1600">
                <a:solidFill>
                  <a:srgbClr val="999999"/>
                </a:solidFill>
                <a:latin typeface="Playfair Display"/>
                <a:ea typeface="Playfair Display"/>
                <a:cs typeface="Playfair Display"/>
                <a:sym typeface="Playfair Display"/>
              </a:rPr>
              <a:t>5,202 People (6,429 Sessions)</a:t>
            </a:r>
            <a:endParaRPr sz="1600">
              <a:solidFill>
                <a:srgbClr val="999999"/>
              </a:solidFill>
              <a:latin typeface="Playfair Display"/>
              <a:ea typeface="Playfair Display"/>
              <a:cs typeface="Playfair Display"/>
              <a:sym typeface="Playfair Display"/>
            </a:endParaRPr>
          </a:p>
          <a:p>
            <a:pPr indent="0" lvl="0" marL="0" rtl="0" algn="ctr">
              <a:spcBef>
                <a:spcPts val="2200"/>
              </a:spcBef>
              <a:spcAft>
                <a:spcPts val="0"/>
              </a:spcAft>
              <a:buNone/>
            </a:pPr>
            <a:r>
              <a:rPr b="1" lang="en" sz="1800">
                <a:solidFill>
                  <a:srgbClr val="195C99"/>
                </a:solidFill>
                <a:latin typeface="Playfair Display"/>
                <a:ea typeface="Playfair Display"/>
                <a:cs typeface="Playfair Display"/>
                <a:sym typeface="Playfair Display"/>
              </a:rPr>
              <a:t>Test Settings</a:t>
            </a:r>
            <a:br>
              <a:rPr lang="en" sz="1600">
                <a:solidFill>
                  <a:schemeClr val="dk1"/>
                </a:solidFill>
                <a:latin typeface="Playfair Display"/>
                <a:ea typeface="Playfair Display"/>
                <a:cs typeface="Playfair Display"/>
                <a:sym typeface="Playfair Display"/>
              </a:rPr>
            </a:br>
            <a:r>
              <a:rPr lang="en" sz="1600">
                <a:solidFill>
                  <a:srgbClr val="999999"/>
                </a:solidFill>
                <a:latin typeface="Playfair Display"/>
                <a:ea typeface="Playfair Display"/>
                <a:cs typeface="Playfair Display"/>
                <a:sym typeface="Playfair Display"/>
              </a:rPr>
              <a:t>Mouse Tracking</a:t>
            </a:r>
            <a:br>
              <a:rPr lang="en" sz="1600">
                <a:solidFill>
                  <a:srgbClr val="999999"/>
                </a:solidFill>
                <a:latin typeface="Playfair Display"/>
                <a:ea typeface="Playfair Display"/>
                <a:cs typeface="Playfair Display"/>
                <a:sym typeface="Playfair Display"/>
              </a:rPr>
            </a:br>
            <a:r>
              <a:rPr lang="en" sz="1600">
                <a:solidFill>
                  <a:srgbClr val="999999"/>
                </a:solidFill>
                <a:latin typeface="Playfair Display"/>
                <a:ea typeface="Playfair Display"/>
                <a:cs typeface="Playfair Display"/>
                <a:sym typeface="Playfair Display"/>
              </a:rPr>
              <a:t>Clicks</a:t>
            </a:r>
            <a:br>
              <a:rPr lang="en" sz="1600">
                <a:solidFill>
                  <a:srgbClr val="999999"/>
                </a:solidFill>
                <a:latin typeface="Playfair Display"/>
                <a:ea typeface="Playfair Display"/>
                <a:cs typeface="Playfair Display"/>
                <a:sym typeface="Playfair Display"/>
              </a:rPr>
            </a:br>
            <a:r>
              <a:rPr lang="en" sz="1600">
                <a:solidFill>
                  <a:srgbClr val="999999"/>
                </a:solidFill>
                <a:latin typeface="Playfair Display"/>
                <a:ea typeface="Playfair Display"/>
                <a:cs typeface="Playfair Display"/>
                <a:sym typeface="Playfair Display"/>
              </a:rPr>
              <a:t>Scrolling Speed</a:t>
            </a:r>
            <a:br>
              <a:rPr lang="en" sz="1600">
                <a:solidFill>
                  <a:srgbClr val="999999"/>
                </a:solidFill>
                <a:latin typeface="Playfair Display"/>
                <a:ea typeface="Playfair Display"/>
                <a:cs typeface="Playfair Display"/>
                <a:sym typeface="Playfair Display"/>
              </a:rPr>
            </a:br>
            <a:r>
              <a:rPr lang="en" sz="1600">
                <a:solidFill>
                  <a:srgbClr val="999999"/>
                </a:solidFill>
                <a:latin typeface="Playfair Display"/>
                <a:ea typeface="Playfair Display"/>
                <a:cs typeface="Playfair Display"/>
                <a:sym typeface="Playfair Display"/>
              </a:rPr>
              <a:t>Session Length</a:t>
            </a:r>
            <a:br>
              <a:rPr lang="en" sz="1600">
                <a:solidFill>
                  <a:srgbClr val="999999"/>
                </a:solidFill>
                <a:latin typeface="Playfair Display"/>
                <a:ea typeface="Playfair Display"/>
                <a:cs typeface="Playfair Display"/>
                <a:sym typeface="Playfair Display"/>
              </a:rPr>
            </a:br>
            <a:r>
              <a:rPr lang="en" sz="1600">
                <a:solidFill>
                  <a:srgbClr val="999999"/>
                </a:solidFill>
                <a:latin typeface="Playfair Display"/>
                <a:ea typeface="Playfair Display"/>
                <a:cs typeface="Playfair Display"/>
                <a:sym typeface="Playfair Display"/>
              </a:rPr>
              <a:t>Active Time</a:t>
            </a:r>
            <a:br>
              <a:rPr lang="en" sz="1600">
                <a:solidFill>
                  <a:srgbClr val="999999"/>
                </a:solidFill>
                <a:latin typeface="Playfair Display"/>
                <a:ea typeface="Playfair Display"/>
                <a:cs typeface="Playfair Display"/>
                <a:sym typeface="Playfair Display"/>
              </a:rPr>
            </a:br>
            <a:r>
              <a:rPr lang="en" sz="1600">
                <a:solidFill>
                  <a:srgbClr val="999999"/>
                </a:solidFill>
                <a:latin typeface="Playfair Display"/>
                <a:ea typeface="Playfair Display"/>
                <a:cs typeface="Playfair Display"/>
                <a:sym typeface="Playfair Display"/>
              </a:rPr>
              <a:t>Dead Clicks</a:t>
            </a:r>
            <a:endParaRPr sz="1600">
              <a:solidFill>
                <a:srgbClr val="999999"/>
              </a:solidFill>
              <a:latin typeface="Playfair Display"/>
              <a:ea typeface="Playfair Display"/>
              <a:cs typeface="Playfair Display"/>
              <a:sym typeface="Playfair Display"/>
            </a:endParaRPr>
          </a:p>
        </p:txBody>
      </p:sp>
      <p:sp>
        <p:nvSpPr>
          <p:cNvPr id="71" name="Google Shape;71;p15"/>
          <p:cNvSpPr txBox="1"/>
          <p:nvPr/>
        </p:nvSpPr>
        <p:spPr>
          <a:xfrm>
            <a:off x="1126200" y="4325725"/>
            <a:ext cx="6647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layfair Display"/>
                <a:ea typeface="Playfair Display"/>
                <a:cs typeface="Playfair Display"/>
                <a:sym typeface="Playfair Display"/>
              </a:rPr>
              <a:t>https://app.fullstory.com/ui/D2KX8/segments/everyone/people/0</a:t>
            </a:r>
            <a:endParaRPr sz="10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Overview</a:t>
            </a:r>
            <a:endParaRPr>
              <a:highlight>
                <a:schemeClr val="lt1"/>
              </a:highlight>
              <a:latin typeface="Playfair Display"/>
              <a:ea typeface="Playfair Display"/>
              <a:cs typeface="Playfair Display"/>
              <a:sym typeface="Playfair Display"/>
            </a:endParaRPr>
          </a:p>
        </p:txBody>
      </p:sp>
      <p:sp>
        <p:nvSpPr>
          <p:cNvPr id="77" name="Google Shape;77;p16"/>
          <p:cNvSpPr txBox="1"/>
          <p:nvPr/>
        </p:nvSpPr>
        <p:spPr>
          <a:xfrm>
            <a:off x="672975" y="1229225"/>
            <a:ext cx="7993500" cy="60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Referrers, browser and device breakdown:</a:t>
            </a:r>
            <a:endParaRPr>
              <a:latin typeface="Playfair Display"/>
              <a:ea typeface="Playfair Display"/>
              <a:cs typeface="Playfair Display"/>
              <a:sym typeface="Playfair Display"/>
            </a:endParaRPr>
          </a:p>
        </p:txBody>
      </p:sp>
      <p:pic>
        <p:nvPicPr>
          <p:cNvPr id="78" name="Google Shape;78;p16"/>
          <p:cNvPicPr preferRelativeResize="0"/>
          <p:nvPr/>
        </p:nvPicPr>
        <p:blipFill>
          <a:blip r:embed="rId3">
            <a:alphaModFix/>
          </a:blip>
          <a:stretch>
            <a:fillRect/>
          </a:stretch>
        </p:blipFill>
        <p:spPr>
          <a:xfrm>
            <a:off x="763575" y="1880450"/>
            <a:ext cx="2456885" cy="3000776"/>
          </a:xfrm>
          <a:prstGeom prst="rect">
            <a:avLst/>
          </a:prstGeom>
          <a:noFill/>
          <a:ln>
            <a:noFill/>
          </a:ln>
        </p:spPr>
      </p:pic>
      <p:pic>
        <p:nvPicPr>
          <p:cNvPr id="79" name="Google Shape;79;p16"/>
          <p:cNvPicPr preferRelativeResize="0"/>
          <p:nvPr/>
        </p:nvPicPr>
        <p:blipFill>
          <a:blip r:embed="rId4">
            <a:alphaModFix/>
          </a:blip>
          <a:stretch>
            <a:fillRect/>
          </a:stretch>
        </p:blipFill>
        <p:spPr>
          <a:xfrm>
            <a:off x="3339710" y="1880450"/>
            <a:ext cx="2464587" cy="3000776"/>
          </a:xfrm>
          <a:prstGeom prst="rect">
            <a:avLst/>
          </a:prstGeom>
          <a:noFill/>
          <a:ln>
            <a:noFill/>
          </a:ln>
        </p:spPr>
      </p:pic>
      <p:pic>
        <p:nvPicPr>
          <p:cNvPr id="80" name="Google Shape;80;p16"/>
          <p:cNvPicPr preferRelativeResize="0"/>
          <p:nvPr/>
        </p:nvPicPr>
        <p:blipFill>
          <a:blip r:embed="rId5">
            <a:alphaModFix/>
          </a:blip>
          <a:stretch>
            <a:fillRect/>
          </a:stretch>
        </p:blipFill>
        <p:spPr>
          <a:xfrm>
            <a:off x="5923547" y="1880450"/>
            <a:ext cx="2517558" cy="3000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Table Comparison I</a:t>
            </a:r>
            <a:endParaRPr>
              <a:highlight>
                <a:schemeClr val="lt1"/>
              </a:highlight>
              <a:latin typeface="Playfair Display"/>
              <a:ea typeface="Playfair Display"/>
              <a:cs typeface="Playfair Display"/>
              <a:sym typeface="Playfair Display"/>
            </a:endParaRPr>
          </a:p>
        </p:txBody>
      </p:sp>
      <p:sp>
        <p:nvSpPr>
          <p:cNvPr id="86" name="Google Shape;86;p17"/>
          <p:cNvSpPr txBox="1"/>
          <p:nvPr/>
        </p:nvSpPr>
        <p:spPr>
          <a:xfrm>
            <a:off x="672975" y="1229225"/>
            <a:ext cx="7993500" cy="185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For several users, the </a:t>
            </a:r>
            <a:r>
              <a:rPr b="1" lang="en">
                <a:solidFill>
                  <a:srgbClr val="195C99"/>
                </a:solidFill>
                <a:latin typeface="Playfair Display"/>
                <a:ea typeface="Playfair Display"/>
                <a:cs typeface="Playfair Display"/>
                <a:sym typeface="Playfair Display"/>
              </a:rPr>
              <a:t>comparison between products in the parts table </a:t>
            </a:r>
            <a:r>
              <a:rPr lang="en">
                <a:latin typeface="Playfair Display"/>
                <a:ea typeface="Playfair Display"/>
                <a:cs typeface="Playfair Display"/>
                <a:sym typeface="Playfair Display"/>
              </a:rPr>
              <a:t>is done by moving the mouse vertically or horizontally. </a:t>
            </a:r>
            <a:endParaRPr>
              <a:latin typeface="Playfair Display"/>
              <a:ea typeface="Playfair Display"/>
              <a:cs typeface="Playfair Display"/>
              <a:sym typeface="Playfair Display"/>
            </a:endParaRPr>
          </a:p>
          <a:p>
            <a:pPr indent="0" lvl="0" marL="0">
              <a:spcBef>
                <a:spcPts val="0"/>
              </a:spcBef>
              <a:spcAft>
                <a:spcPts val="0"/>
              </a:spcAft>
              <a:buNone/>
            </a:pPr>
            <a:r>
              <a:t/>
            </a:r>
            <a:endParaRPr>
              <a:latin typeface="Playfair Display"/>
              <a:ea typeface="Playfair Display"/>
              <a:cs typeface="Playfair Display"/>
              <a:sym typeface="Playfair Display"/>
            </a:endParaRPr>
          </a:p>
          <a:p>
            <a:pPr indent="0" lvl="0" marL="0">
              <a:spcBef>
                <a:spcPts val="0"/>
              </a:spcBef>
              <a:spcAft>
                <a:spcPts val="0"/>
              </a:spcAft>
              <a:buNone/>
            </a:pPr>
            <a:r>
              <a:rPr lang="en">
                <a:latin typeface="Playfair Display"/>
                <a:ea typeface="Playfair Display"/>
                <a:cs typeface="Playfair Display"/>
                <a:sym typeface="Playfair Display"/>
              </a:rPr>
              <a:t>The modal design prevents this from happening smoothly. Users move the mouse, the modal covers the product name, they move the mouse out and try again. </a:t>
            </a:r>
            <a:endParaRPr>
              <a:latin typeface="Playfair Display"/>
              <a:ea typeface="Playfair Display"/>
              <a:cs typeface="Playfair Display"/>
              <a:sym typeface="Playfair Display"/>
            </a:endParaRPr>
          </a:p>
          <a:p>
            <a:pPr indent="0" lvl="0" mar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5029, 5182 (can’t compare), 5348 (0:40 can compare column), 5511 (can compare rows)</a:t>
            </a:r>
            <a:endParaRPr b="1">
              <a:solidFill>
                <a:srgbClr val="195C99"/>
              </a:solidFill>
              <a:latin typeface="Playfair Display"/>
              <a:ea typeface="Playfair Display"/>
              <a:cs typeface="Playfair Display"/>
              <a:sym typeface="Playfair Display"/>
            </a:endParaRPr>
          </a:p>
        </p:txBody>
      </p:sp>
      <p:pic>
        <p:nvPicPr>
          <p:cNvPr id="87" name="Google Shape;87;p17"/>
          <p:cNvPicPr preferRelativeResize="0"/>
          <p:nvPr/>
        </p:nvPicPr>
        <p:blipFill>
          <a:blip r:embed="rId3">
            <a:alphaModFix/>
          </a:blip>
          <a:stretch>
            <a:fillRect/>
          </a:stretch>
        </p:blipFill>
        <p:spPr>
          <a:xfrm>
            <a:off x="2437824" y="2987975"/>
            <a:ext cx="4393300" cy="1934475"/>
          </a:xfrm>
          <a:prstGeom prst="rect">
            <a:avLst/>
          </a:prstGeom>
          <a:noFill/>
          <a:ln>
            <a:noFill/>
          </a:ln>
        </p:spPr>
      </p:pic>
      <p:cxnSp>
        <p:nvCxnSpPr>
          <p:cNvPr id="88" name="Google Shape;88;p17"/>
          <p:cNvCxnSpPr/>
          <p:nvPr/>
        </p:nvCxnSpPr>
        <p:spPr>
          <a:xfrm>
            <a:off x="4085950" y="3660200"/>
            <a:ext cx="0" cy="1009500"/>
          </a:xfrm>
          <a:prstGeom prst="straightConnector1">
            <a:avLst/>
          </a:prstGeom>
          <a:noFill/>
          <a:ln cap="flat" cmpd="sng" w="28575">
            <a:solidFill>
              <a:srgbClr val="FF0000"/>
            </a:solidFill>
            <a:prstDash val="solid"/>
            <a:round/>
            <a:headEnd len="med" w="med" type="triangle"/>
            <a:tailEnd len="med" w="med" type="triangle"/>
          </a:ln>
        </p:spPr>
      </p:cxnSp>
      <p:cxnSp>
        <p:nvCxnSpPr>
          <p:cNvPr id="89" name="Google Shape;89;p17"/>
          <p:cNvCxnSpPr/>
          <p:nvPr/>
        </p:nvCxnSpPr>
        <p:spPr>
          <a:xfrm rot="10800000">
            <a:off x="4423825" y="4753450"/>
            <a:ext cx="1468200" cy="0"/>
          </a:xfrm>
          <a:prstGeom prst="straightConnector1">
            <a:avLst/>
          </a:prstGeom>
          <a:noFill/>
          <a:ln cap="flat" cmpd="sng" w="28575">
            <a:solidFill>
              <a:srgbClr val="FF0000"/>
            </a:solidFill>
            <a:prstDash val="solid"/>
            <a:round/>
            <a:headEnd len="med" w="med" type="triangl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Table Comparison II</a:t>
            </a:r>
            <a:endParaRPr>
              <a:highlight>
                <a:schemeClr val="lt1"/>
              </a:highlight>
              <a:latin typeface="Playfair Display"/>
              <a:ea typeface="Playfair Display"/>
              <a:cs typeface="Playfair Display"/>
              <a:sym typeface="Playfair Display"/>
            </a:endParaRPr>
          </a:p>
        </p:txBody>
      </p:sp>
      <p:sp>
        <p:nvSpPr>
          <p:cNvPr id="95" name="Google Shape;95;p18"/>
          <p:cNvSpPr txBox="1"/>
          <p:nvPr/>
        </p:nvSpPr>
        <p:spPr>
          <a:xfrm>
            <a:off x="672975" y="1229225"/>
            <a:ext cx="7993500" cy="185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layfair Display"/>
                <a:ea typeface="Playfair Display"/>
                <a:cs typeface="Playfair Display"/>
                <a:sym typeface="Playfair Display"/>
              </a:rPr>
              <a:t>Some users seem to </a:t>
            </a:r>
            <a:r>
              <a:rPr b="1" lang="en">
                <a:solidFill>
                  <a:srgbClr val="195C99"/>
                </a:solidFill>
                <a:latin typeface="Playfair Display"/>
                <a:ea typeface="Playfair Display"/>
                <a:cs typeface="Playfair Display"/>
                <a:sym typeface="Playfair Display"/>
              </a:rPr>
              <a:t>use the mouse cursor to “mark” where they are</a:t>
            </a:r>
            <a:r>
              <a:rPr lang="en">
                <a:latin typeface="Playfair Display"/>
                <a:ea typeface="Playfair Display"/>
                <a:cs typeface="Playfair Display"/>
                <a:sym typeface="Playfair Display"/>
              </a:rPr>
              <a:t> (column, row) as they explore the table. However this triggers the modal, so there is a “conflict” between using the mouse and not covering important information.</a:t>
            </a:r>
            <a:endParaRPr>
              <a:latin typeface="Playfair Display"/>
              <a:ea typeface="Playfair Display"/>
              <a:cs typeface="Playfair Display"/>
              <a:sym typeface="Playfair Display"/>
            </a:endParaRPr>
          </a:p>
          <a:p>
            <a:pPr indent="0" lvl="0" marL="0" rt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5646</a:t>
            </a:r>
            <a:endParaRPr b="1">
              <a:solidFill>
                <a:srgbClr val="195C99"/>
              </a:solidFill>
              <a:latin typeface="Playfair Display"/>
              <a:ea typeface="Playfair Display"/>
              <a:cs typeface="Playfair Display"/>
              <a:sym typeface="Playfair Display"/>
            </a:endParaRPr>
          </a:p>
        </p:txBody>
      </p:sp>
      <p:pic>
        <p:nvPicPr>
          <p:cNvPr id="96" name="Google Shape;96;p18"/>
          <p:cNvPicPr preferRelativeResize="0"/>
          <p:nvPr/>
        </p:nvPicPr>
        <p:blipFill>
          <a:blip r:embed="rId3">
            <a:alphaModFix/>
          </a:blip>
          <a:stretch>
            <a:fillRect/>
          </a:stretch>
        </p:blipFill>
        <p:spPr>
          <a:xfrm>
            <a:off x="2033975" y="2803025"/>
            <a:ext cx="4730030" cy="175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Information Expanders</a:t>
            </a:r>
            <a:endParaRPr>
              <a:highlight>
                <a:schemeClr val="lt1"/>
              </a:highlight>
              <a:latin typeface="Playfair Display"/>
              <a:ea typeface="Playfair Display"/>
              <a:cs typeface="Playfair Display"/>
              <a:sym typeface="Playfair Display"/>
            </a:endParaRPr>
          </a:p>
        </p:txBody>
      </p:sp>
      <p:sp>
        <p:nvSpPr>
          <p:cNvPr id="102" name="Google Shape;102;p19"/>
          <p:cNvSpPr txBox="1"/>
          <p:nvPr/>
        </p:nvSpPr>
        <p:spPr>
          <a:xfrm>
            <a:off x="672975" y="1229225"/>
            <a:ext cx="7993500" cy="111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Most user seem to understand how the expanders at the bottom of the table mean, and use them correctly. They scan the content using headlines as anchors. Some more formatting would benefit the scanning - inclusion of images, titles, bold text, etc.</a:t>
            </a:r>
            <a:endParaRPr>
              <a:latin typeface="Playfair Display"/>
              <a:ea typeface="Playfair Display"/>
              <a:cs typeface="Playfair Display"/>
              <a:sym typeface="Playfair Display"/>
            </a:endParaRPr>
          </a:p>
          <a:p>
            <a:pPr indent="0" lvl="0" mar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5045</a:t>
            </a:r>
            <a:endParaRPr b="1">
              <a:solidFill>
                <a:srgbClr val="195C99"/>
              </a:solidFill>
              <a:latin typeface="Playfair Display"/>
              <a:ea typeface="Playfair Display"/>
              <a:cs typeface="Playfair Display"/>
              <a:sym typeface="Playfair Display"/>
            </a:endParaRPr>
          </a:p>
        </p:txBody>
      </p:sp>
      <p:pic>
        <p:nvPicPr>
          <p:cNvPr id="103" name="Google Shape;103;p19"/>
          <p:cNvPicPr preferRelativeResize="0"/>
          <p:nvPr/>
        </p:nvPicPr>
        <p:blipFill>
          <a:blip r:embed="rId3">
            <a:alphaModFix/>
          </a:blip>
          <a:stretch>
            <a:fillRect/>
          </a:stretch>
        </p:blipFill>
        <p:spPr>
          <a:xfrm>
            <a:off x="1407225" y="2666750"/>
            <a:ext cx="6329551" cy="194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Text Scanning</a:t>
            </a:r>
            <a:endParaRPr>
              <a:highlight>
                <a:schemeClr val="lt1"/>
              </a:highlight>
              <a:latin typeface="Playfair Display"/>
              <a:ea typeface="Playfair Display"/>
              <a:cs typeface="Playfair Display"/>
              <a:sym typeface="Playfair Display"/>
            </a:endParaRPr>
          </a:p>
        </p:txBody>
      </p:sp>
      <p:sp>
        <p:nvSpPr>
          <p:cNvPr id="109" name="Google Shape;109;p20"/>
          <p:cNvSpPr txBox="1"/>
          <p:nvPr/>
        </p:nvSpPr>
        <p:spPr>
          <a:xfrm>
            <a:off x="672975" y="1229225"/>
            <a:ext cx="7993500" cy="111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layfair Display"/>
                <a:ea typeface="Playfair Display"/>
                <a:cs typeface="Playfair Display"/>
                <a:sym typeface="Playfair Display"/>
              </a:rPr>
              <a:t>In general, users that have a goal (for example look for certain parts) seem to </a:t>
            </a:r>
            <a:r>
              <a:rPr b="1" lang="en">
                <a:solidFill>
                  <a:srgbClr val="195C99"/>
                </a:solidFill>
                <a:latin typeface="Playfair Display"/>
                <a:ea typeface="Playfair Display"/>
                <a:cs typeface="Playfair Display"/>
                <a:sym typeface="Playfair Display"/>
              </a:rPr>
              <a:t>scan text quickly looking for relevant information</a:t>
            </a:r>
            <a:r>
              <a:rPr lang="en">
                <a:latin typeface="Playfair Display"/>
                <a:ea typeface="Playfair Display"/>
                <a:cs typeface="Playfair Display"/>
                <a:sym typeface="Playfair Display"/>
              </a:rPr>
              <a:t>. This reinforces the need for more text formatting and shorter line widths.</a:t>
            </a:r>
            <a:endParaRPr>
              <a:latin typeface="Playfair Display"/>
              <a:ea typeface="Playfair Display"/>
              <a:cs typeface="Playfair Display"/>
              <a:sym typeface="Playfair Display"/>
            </a:endParaRPr>
          </a:p>
          <a:p>
            <a:pPr indent="0" lvl="0" marL="0" rt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5045, 5087</a:t>
            </a:r>
            <a:endParaRPr b="1">
              <a:solidFill>
                <a:srgbClr val="195C99"/>
              </a:solidFill>
              <a:latin typeface="Playfair Display"/>
              <a:ea typeface="Playfair Display"/>
              <a:cs typeface="Playfair Display"/>
              <a:sym typeface="Playfair Display"/>
            </a:endParaRPr>
          </a:p>
        </p:txBody>
      </p:sp>
      <p:pic>
        <p:nvPicPr>
          <p:cNvPr id="110" name="Google Shape;110;p20"/>
          <p:cNvPicPr preferRelativeResize="0"/>
          <p:nvPr/>
        </p:nvPicPr>
        <p:blipFill>
          <a:blip r:embed="rId3">
            <a:alphaModFix/>
          </a:blip>
          <a:stretch>
            <a:fillRect/>
          </a:stretch>
        </p:blipFill>
        <p:spPr>
          <a:xfrm>
            <a:off x="1379113" y="2769901"/>
            <a:ext cx="6581225" cy="172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Findings: Tier Reference</a:t>
            </a:r>
            <a:endParaRPr>
              <a:highlight>
                <a:schemeClr val="lt1"/>
              </a:highlight>
              <a:latin typeface="Playfair Display"/>
              <a:ea typeface="Playfair Display"/>
              <a:cs typeface="Playfair Display"/>
              <a:sym typeface="Playfair Display"/>
            </a:endParaRPr>
          </a:p>
        </p:txBody>
      </p:sp>
      <p:sp>
        <p:nvSpPr>
          <p:cNvPr id="116" name="Google Shape;116;p21"/>
          <p:cNvSpPr txBox="1"/>
          <p:nvPr/>
        </p:nvSpPr>
        <p:spPr>
          <a:xfrm>
            <a:off x="672975" y="1229225"/>
            <a:ext cx="4319400" cy="350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Users that explore </a:t>
            </a:r>
            <a:r>
              <a:rPr b="1" lang="en">
                <a:solidFill>
                  <a:srgbClr val="195C99"/>
                </a:solidFill>
                <a:latin typeface="Playfair Display"/>
                <a:ea typeface="Playfair Display"/>
                <a:cs typeface="Playfair Display"/>
                <a:sym typeface="Playfair Display"/>
              </a:rPr>
              <a:t>Game Builds and check the tables</a:t>
            </a:r>
            <a:r>
              <a:rPr lang="en">
                <a:latin typeface="Playfair Display"/>
                <a:ea typeface="Playfair Display"/>
                <a:cs typeface="Playfair Display"/>
                <a:sym typeface="Playfair Display"/>
              </a:rPr>
              <a:t> need to go back and forth to the home to see what tier is better for the game. </a:t>
            </a:r>
            <a:endParaRPr>
              <a:latin typeface="Playfair Display"/>
              <a:ea typeface="Playfair Display"/>
              <a:cs typeface="Playfair Display"/>
              <a:sym typeface="Playfair Display"/>
            </a:endParaRPr>
          </a:p>
          <a:p>
            <a:pPr indent="0" lvl="0" mar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This is a good opportunity for linking the Tiers directly to the table with an anchor, so the user knows exactly where they are.</a:t>
            </a:r>
            <a:endParaRPr>
              <a:latin typeface="Playfair Display"/>
              <a:ea typeface="Playfair Display"/>
              <a:cs typeface="Playfair Display"/>
              <a:sym typeface="Playfair Display"/>
            </a:endParaRPr>
          </a:p>
          <a:p>
            <a:pPr indent="0" lvl="0" marL="0" rtl="0">
              <a:spcBef>
                <a:spcPts val="0"/>
              </a:spcBef>
              <a:spcAft>
                <a:spcPts val="0"/>
              </a:spcAft>
              <a:buNone/>
            </a:pPr>
            <a:r>
              <a:t/>
            </a:r>
            <a:endParaRPr>
              <a:latin typeface="Playfair Display"/>
              <a:ea typeface="Playfair Display"/>
              <a:cs typeface="Playfair Display"/>
              <a:sym typeface="Playfair Display"/>
            </a:endParaRPr>
          </a:p>
          <a:p>
            <a:pPr indent="0" lvl="0" marL="0" rtl="0">
              <a:spcBef>
                <a:spcPts val="0"/>
              </a:spcBef>
              <a:spcAft>
                <a:spcPts val="0"/>
              </a:spcAft>
              <a:buNone/>
            </a:pPr>
            <a:r>
              <a:rPr lang="en">
                <a:latin typeface="Playfair Display"/>
                <a:ea typeface="Playfair Display"/>
                <a:cs typeface="Playfair Display"/>
                <a:sym typeface="Playfair Display"/>
              </a:rPr>
              <a:t>Example: </a:t>
            </a:r>
            <a:r>
              <a:rPr b="1" lang="en">
                <a:solidFill>
                  <a:srgbClr val="195C99"/>
                </a:solidFill>
                <a:latin typeface="Playfair Display"/>
                <a:ea typeface="Playfair Display"/>
                <a:cs typeface="Playfair Display"/>
                <a:sym typeface="Playfair Display"/>
              </a:rPr>
              <a:t>user 4999, 3024</a:t>
            </a:r>
            <a:endParaRPr b="1">
              <a:solidFill>
                <a:srgbClr val="195C99"/>
              </a:solidFill>
              <a:latin typeface="Playfair Display"/>
              <a:ea typeface="Playfair Display"/>
              <a:cs typeface="Playfair Display"/>
              <a:sym typeface="Playfair Display"/>
            </a:endParaRPr>
          </a:p>
        </p:txBody>
      </p:sp>
      <p:pic>
        <p:nvPicPr>
          <p:cNvPr id="117" name="Google Shape;117;p21"/>
          <p:cNvPicPr preferRelativeResize="0"/>
          <p:nvPr/>
        </p:nvPicPr>
        <p:blipFill>
          <a:blip r:embed="rId3">
            <a:alphaModFix/>
          </a:blip>
          <a:stretch>
            <a:fillRect/>
          </a:stretch>
        </p:blipFill>
        <p:spPr>
          <a:xfrm>
            <a:off x="5357700" y="1455750"/>
            <a:ext cx="3247803" cy="249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