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11" Type="http://schemas.openxmlformats.org/officeDocument/2006/relationships/slide" Target="slides/slide6.xml"/><Relationship Id="rId22" Type="http://schemas.openxmlformats.org/officeDocument/2006/relationships/font" Target="fonts/PlayfairDisplay-boldItalic.fntdata"/><Relationship Id="rId10" Type="http://schemas.openxmlformats.org/officeDocument/2006/relationships/slide" Target="slides/slide5.xml"/><Relationship Id="rId21" Type="http://schemas.openxmlformats.org/officeDocument/2006/relationships/font" Target="fonts/PlayfairDisplay-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ecad6131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decad61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decad6131_0_1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decad61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ecad6131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decad613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c08f2fa25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Google Shape;160;g3c08f2fa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a1231cbe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Google Shape;61;g3a1231cb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ecad6131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ecad61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ecad6131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decad613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decad6131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3decad61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ecad6131_0_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3decad613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decad6131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Google Shape;115;g3decad61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decad6131_0_1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decad61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ecad6131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decad61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Playfair Display"/>
                <a:ea typeface="Playfair Display"/>
                <a:cs typeface="Playfair Display"/>
                <a:sym typeface="Playfair Display"/>
              </a:rPr>
              <a:t>Logical Increments</a:t>
            </a:r>
            <a:endParaRPr>
              <a:latin typeface="Playfair Display"/>
              <a:ea typeface="Playfair Display"/>
              <a:cs typeface="Playfair Display"/>
              <a:sym typeface="Playfair Display"/>
            </a:endParaRPr>
          </a:p>
        </p:txBody>
      </p:sp>
      <p:sp>
        <p:nvSpPr>
          <p:cNvPr id="55" name="Google Shape;55;p13"/>
          <p:cNvSpPr txBox="1"/>
          <p:nvPr>
            <p:ph idx="1" type="subTitle"/>
          </p:nvPr>
        </p:nvSpPr>
        <p:spPr>
          <a:xfrm>
            <a:off x="311700" y="27393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Playfair Display"/>
                <a:ea typeface="Playfair Display"/>
                <a:cs typeface="Playfair Display"/>
                <a:sym typeface="Playfair Display"/>
              </a:rPr>
              <a:t>PC Part Picker System Build Review</a:t>
            </a:r>
            <a:endParaRPr>
              <a:latin typeface="Playfair Display"/>
              <a:ea typeface="Playfair Display"/>
              <a:cs typeface="Playfair Display"/>
              <a:sym typeface="Playfair Display"/>
            </a:endParaRPr>
          </a:p>
        </p:txBody>
      </p:sp>
      <p:sp>
        <p:nvSpPr>
          <p:cNvPr id="56" name="Google Shape;56;p13"/>
          <p:cNvSpPr/>
          <p:nvPr/>
        </p:nvSpPr>
        <p:spPr>
          <a:xfrm>
            <a:off x="0" y="4285200"/>
            <a:ext cx="9150900" cy="858300"/>
          </a:xfrm>
          <a:prstGeom prst="rect">
            <a:avLst/>
          </a:prstGeom>
          <a:solidFill>
            <a:srgbClr val="2A9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3"/>
          <p:cNvSpPr txBox="1"/>
          <p:nvPr>
            <p:ph idx="1" type="subTitle"/>
          </p:nvPr>
        </p:nvSpPr>
        <p:spPr>
          <a:xfrm>
            <a:off x="311700" y="4422450"/>
            <a:ext cx="8520600" cy="51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Playfair Display"/>
                <a:ea typeface="Playfair Display"/>
                <a:cs typeface="Playfair Display"/>
                <a:sym typeface="Playfair Display"/>
              </a:rPr>
              <a:t>Yisela Alvarez Trentini</a:t>
            </a:r>
            <a:endParaRPr sz="1200">
              <a:solidFill>
                <a:srgbClr val="FFFFFF"/>
              </a:solidFill>
              <a:latin typeface="Playfair Display"/>
              <a:ea typeface="Playfair Display"/>
              <a:cs typeface="Playfair Display"/>
              <a:sym typeface="Playfair Display"/>
            </a:endParaRPr>
          </a:p>
          <a:p>
            <a:pPr indent="0" lvl="0" marL="0" rtl="0">
              <a:spcBef>
                <a:spcPts val="0"/>
              </a:spcBef>
              <a:spcAft>
                <a:spcPts val="0"/>
              </a:spcAft>
              <a:buNone/>
            </a:pPr>
            <a:r>
              <a:rPr lang="en" sz="1200">
                <a:solidFill>
                  <a:srgbClr val="FFFFFF"/>
                </a:solidFill>
                <a:latin typeface="Playfair Display"/>
                <a:ea typeface="Playfair Display"/>
                <a:cs typeface="Playfair Display"/>
                <a:sym typeface="Playfair Display"/>
              </a:rPr>
              <a:t>03.08.2018</a:t>
            </a:r>
            <a:endParaRPr sz="1200">
              <a:solidFill>
                <a:srgbClr val="FFFFFF"/>
              </a:solidFill>
              <a:latin typeface="Playfair Display"/>
              <a:ea typeface="Playfair Display"/>
              <a:cs typeface="Playfair Display"/>
              <a:sym typeface="Playfair Display"/>
            </a:endParaRPr>
          </a:p>
        </p:txBody>
      </p:sp>
      <p:pic>
        <p:nvPicPr>
          <p:cNvPr id="58" name="Google Shape;58;p13"/>
          <p:cNvPicPr preferRelativeResize="0"/>
          <p:nvPr/>
        </p:nvPicPr>
        <p:blipFill>
          <a:blip r:embed="rId3">
            <a:alphaModFix/>
          </a:blip>
          <a:stretch>
            <a:fillRect/>
          </a:stretch>
        </p:blipFill>
        <p:spPr>
          <a:xfrm>
            <a:off x="4312350" y="433275"/>
            <a:ext cx="409575"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No way to go back to App</a:t>
            </a:r>
            <a:endParaRPr>
              <a:highlight>
                <a:srgbClr val="FFFFFF"/>
              </a:highlight>
              <a:latin typeface="Playfair Display"/>
              <a:ea typeface="Playfair Display"/>
              <a:cs typeface="Playfair Display"/>
              <a:sym typeface="Playfair Display"/>
            </a:endParaRPr>
          </a:p>
        </p:txBody>
      </p:sp>
      <p:pic>
        <p:nvPicPr>
          <p:cNvPr id="140" name="Google Shape;140;p22"/>
          <p:cNvPicPr preferRelativeResize="0"/>
          <p:nvPr/>
        </p:nvPicPr>
        <p:blipFill>
          <a:blip r:embed="rId3">
            <a:alphaModFix/>
          </a:blip>
          <a:stretch>
            <a:fillRect/>
          </a:stretch>
        </p:blipFill>
        <p:spPr>
          <a:xfrm>
            <a:off x="1745575" y="900325"/>
            <a:ext cx="5708844" cy="4049576"/>
          </a:xfrm>
          <a:prstGeom prst="rect">
            <a:avLst/>
          </a:prstGeom>
          <a:noFill/>
          <a:ln>
            <a:noFill/>
          </a:ln>
        </p:spPr>
      </p:pic>
      <p:sp>
        <p:nvSpPr>
          <p:cNvPr id="141" name="Google Shape;141;p22"/>
          <p:cNvSpPr/>
          <p:nvPr/>
        </p:nvSpPr>
        <p:spPr>
          <a:xfrm>
            <a:off x="7073175" y="2547725"/>
            <a:ext cx="233400" cy="243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No feedback for buttons</a:t>
            </a:r>
            <a:endParaRPr>
              <a:highlight>
                <a:srgbClr val="FFFFFF"/>
              </a:highlight>
              <a:latin typeface="Playfair Display"/>
              <a:ea typeface="Playfair Display"/>
              <a:cs typeface="Playfair Display"/>
              <a:sym typeface="Playfair Display"/>
            </a:endParaRPr>
          </a:p>
        </p:txBody>
      </p:sp>
      <p:pic>
        <p:nvPicPr>
          <p:cNvPr id="147" name="Google Shape;147;p23"/>
          <p:cNvPicPr preferRelativeResize="0"/>
          <p:nvPr/>
        </p:nvPicPr>
        <p:blipFill>
          <a:blip r:embed="rId3">
            <a:alphaModFix/>
          </a:blip>
          <a:stretch>
            <a:fillRect/>
          </a:stretch>
        </p:blipFill>
        <p:spPr>
          <a:xfrm>
            <a:off x="1989413" y="1044550"/>
            <a:ext cx="5165175" cy="3762589"/>
          </a:xfrm>
          <a:prstGeom prst="rect">
            <a:avLst/>
          </a:prstGeom>
          <a:noFill/>
          <a:ln>
            <a:noFill/>
          </a:ln>
        </p:spPr>
      </p:pic>
      <p:sp>
        <p:nvSpPr>
          <p:cNvPr id="148" name="Google Shape;148;p23"/>
          <p:cNvSpPr/>
          <p:nvPr/>
        </p:nvSpPr>
        <p:spPr>
          <a:xfrm>
            <a:off x="2143875" y="4224600"/>
            <a:ext cx="2175600" cy="39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All buttons look the same - no hierarchy</a:t>
            </a:r>
            <a:endParaRPr>
              <a:highlight>
                <a:srgbClr val="FFFFFF"/>
              </a:highlight>
              <a:latin typeface="Playfair Display"/>
              <a:ea typeface="Playfair Display"/>
              <a:cs typeface="Playfair Display"/>
              <a:sym typeface="Playfair Display"/>
            </a:endParaRPr>
          </a:p>
        </p:txBody>
      </p:sp>
      <p:pic>
        <p:nvPicPr>
          <p:cNvPr id="154" name="Google Shape;154;p24"/>
          <p:cNvPicPr preferRelativeResize="0"/>
          <p:nvPr/>
        </p:nvPicPr>
        <p:blipFill>
          <a:blip r:embed="rId3">
            <a:alphaModFix/>
          </a:blip>
          <a:stretch>
            <a:fillRect/>
          </a:stretch>
        </p:blipFill>
        <p:spPr>
          <a:xfrm>
            <a:off x="1134375" y="1029900"/>
            <a:ext cx="6769700" cy="3844450"/>
          </a:xfrm>
          <a:prstGeom prst="rect">
            <a:avLst/>
          </a:prstGeom>
          <a:noFill/>
          <a:ln>
            <a:noFill/>
          </a:ln>
        </p:spPr>
      </p:pic>
      <p:sp>
        <p:nvSpPr>
          <p:cNvPr id="155" name="Google Shape;155;p24"/>
          <p:cNvSpPr/>
          <p:nvPr/>
        </p:nvSpPr>
        <p:spPr>
          <a:xfrm>
            <a:off x="2712525" y="4326300"/>
            <a:ext cx="961500" cy="63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4"/>
          <p:cNvSpPr/>
          <p:nvPr/>
        </p:nvSpPr>
        <p:spPr>
          <a:xfrm>
            <a:off x="6978350" y="2088925"/>
            <a:ext cx="961500" cy="342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4"/>
          <p:cNvSpPr/>
          <p:nvPr/>
        </p:nvSpPr>
        <p:spPr>
          <a:xfrm>
            <a:off x="7295575" y="2636225"/>
            <a:ext cx="423000" cy="184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42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Thank You!</a:t>
            </a:r>
            <a:endParaRPr b="1">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latin typeface="Playfair Display"/>
                <a:ea typeface="Playfair Display"/>
                <a:cs typeface="Playfair Display"/>
                <a:sym typeface="Playfair Display"/>
              </a:rPr>
              <a:t>PC Part Picker - System Build</a:t>
            </a:r>
            <a:endParaRPr sz="3000">
              <a:latin typeface="Playfair Display"/>
              <a:ea typeface="Playfair Display"/>
              <a:cs typeface="Playfair Display"/>
              <a:sym typeface="Playfair Display"/>
            </a:endParaRPr>
          </a:p>
        </p:txBody>
      </p:sp>
      <p:pic>
        <p:nvPicPr>
          <p:cNvPr id="64" name="Google Shape;64;p14"/>
          <p:cNvPicPr preferRelativeResize="0"/>
          <p:nvPr/>
        </p:nvPicPr>
        <p:blipFill>
          <a:blip r:embed="rId3">
            <a:alphaModFix/>
          </a:blip>
          <a:stretch>
            <a:fillRect/>
          </a:stretch>
        </p:blipFill>
        <p:spPr>
          <a:xfrm>
            <a:off x="231225" y="1750050"/>
            <a:ext cx="4782949" cy="3393450"/>
          </a:xfrm>
          <a:prstGeom prst="rect">
            <a:avLst/>
          </a:prstGeom>
          <a:noFill/>
          <a:ln>
            <a:noFill/>
          </a:ln>
        </p:spPr>
      </p:pic>
      <p:sp>
        <p:nvSpPr>
          <p:cNvPr id="65" name="Google Shape;65;p14"/>
          <p:cNvSpPr/>
          <p:nvPr/>
        </p:nvSpPr>
        <p:spPr>
          <a:xfrm>
            <a:off x="323300" y="2014818"/>
            <a:ext cx="713400" cy="33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6" name="Google Shape;66;p14"/>
          <p:cNvPicPr preferRelativeResize="0"/>
          <p:nvPr/>
        </p:nvPicPr>
        <p:blipFill>
          <a:blip r:embed="rId4">
            <a:alphaModFix/>
          </a:blip>
          <a:stretch>
            <a:fillRect/>
          </a:stretch>
        </p:blipFill>
        <p:spPr>
          <a:xfrm>
            <a:off x="5473924" y="1113675"/>
            <a:ext cx="3223315" cy="3820972"/>
          </a:xfrm>
          <a:prstGeom prst="rect">
            <a:avLst/>
          </a:prstGeom>
          <a:noFill/>
          <a:ln>
            <a:noFill/>
          </a:ln>
        </p:spPr>
      </p:pic>
      <p:cxnSp>
        <p:nvCxnSpPr>
          <p:cNvPr id="67" name="Google Shape;67;p14"/>
          <p:cNvCxnSpPr>
            <a:stCxn id="65" idx="3"/>
          </p:cNvCxnSpPr>
          <p:nvPr/>
        </p:nvCxnSpPr>
        <p:spPr>
          <a:xfrm flipH="1" rot="10800000">
            <a:off x="1036700" y="1850418"/>
            <a:ext cx="4445400" cy="332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TOP AREA FEATURES</a:t>
            </a:r>
            <a:endParaRPr>
              <a:highlight>
                <a:srgbClr val="FFFFFF"/>
              </a:highlight>
              <a:latin typeface="Playfair Display"/>
              <a:ea typeface="Playfair Display"/>
              <a:cs typeface="Playfair Display"/>
              <a:sym typeface="Playfair Display"/>
            </a:endParaRPr>
          </a:p>
        </p:txBody>
      </p:sp>
      <p:pic>
        <p:nvPicPr>
          <p:cNvPr id="73" name="Google Shape;73;p15"/>
          <p:cNvPicPr preferRelativeResize="0"/>
          <p:nvPr/>
        </p:nvPicPr>
        <p:blipFill>
          <a:blip r:embed="rId3">
            <a:alphaModFix/>
          </a:blip>
          <a:stretch>
            <a:fillRect/>
          </a:stretch>
        </p:blipFill>
        <p:spPr>
          <a:xfrm>
            <a:off x="832275" y="1113475"/>
            <a:ext cx="7600625" cy="440900"/>
          </a:xfrm>
          <a:prstGeom prst="rect">
            <a:avLst/>
          </a:prstGeom>
          <a:noFill/>
          <a:ln>
            <a:noFill/>
          </a:ln>
        </p:spPr>
      </p:pic>
      <p:sp>
        <p:nvSpPr>
          <p:cNvPr id="74" name="Google Shape;74;p15"/>
          <p:cNvSpPr txBox="1"/>
          <p:nvPr/>
        </p:nvSpPr>
        <p:spPr>
          <a:xfrm>
            <a:off x="2546400" y="1640825"/>
            <a:ext cx="1277400" cy="37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Share Area</a:t>
            </a:r>
            <a:endParaRPr/>
          </a:p>
        </p:txBody>
      </p:sp>
      <p:cxnSp>
        <p:nvCxnSpPr>
          <p:cNvPr id="75" name="Google Shape;75;p15"/>
          <p:cNvCxnSpPr/>
          <p:nvPr/>
        </p:nvCxnSpPr>
        <p:spPr>
          <a:xfrm>
            <a:off x="1016350" y="1675850"/>
            <a:ext cx="4401900" cy="0"/>
          </a:xfrm>
          <a:prstGeom prst="straightConnector1">
            <a:avLst/>
          </a:prstGeom>
          <a:noFill/>
          <a:ln cap="flat" cmpd="sng" w="9525">
            <a:solidFill>
              <a:srgbClr val="FF0000"/>
            </a:solidFill>
            <a:prstDash val="solid"/>
            <a:round/>
            <a:headEnd len="med" w="med" type="none"/>
            <a:tailEnd len="med" w="med" type="none"/>
          </a:ln>
        </p:spPr>
      </p:cxnSp>
      <p:sp>
        <p:nvSpPr>
          <p:cNvPr id="76" name="Google Shape;76;p15"/>
          <p:cNvSpPr txBox="1"/>
          <p:nvPr/>
        </p:nvSpPr>
        <p:spPr>
          <a:xfrm>
            <a:off x="6201050" y="1620900"/>
            <a:ext cx="1277400" cy="37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Total power consumption</a:t>
            </a:r>
            <a:endParaRPr/>
          </a:p>
        </p:txBody>
      </p:sp>
      <p:sp>
        <p:nvSpPr>
          <p:cNvPr id="77" name="Google Shape;77;p15"/>
          <p:cNvSpPr txBox="1"/>
          <p:nvPr/>
        </p:nvSpPr>
        <p:spPr>
          <a:xfrm>
            <a:off x="7478450" y="1640825"/>
            <a:ext cx="829500" cy="37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Activity</a:t>
            </a:r>
            <a:endParaRPr/>
          </a:p>
        </p:txBody>
      </p:sp>
      <p:cxnSp>
        <p:nvCxnSpPr>
          <p:cNvPr id="78" name="Google Shape;78;p15"/>
          <p:cNvCxnSpPr/>
          <p:nvPr/>
        </p:nvCxnSpPr>
        <p:spPr>
          <a:xfrm flipH="1">
            <a:off x="6716150" y="1462800"/>
            <a:ext cx="171600" cy="267900"/>
          </a:xfrm>
          <a:prstGeom prst="straightConnector1">
            <a:avLst/>
          </a:prstGeom>
          <a:noFill/>
          <a:ln cap="flat" cmpd="sng" w="9525">
            <a:solidFill>
              <a:srgbClr val="FF0000"/>
            </a:solidFill>
            <a:prstDash val="solid"/>
            <a:round/>
            <a:headEnd len="med" w="med" type="none"/>
            <a:tailEnd len="med" w="med" type="triangle"/>
          </a:ln>
        </p:spPr>
      </p:cxnSp>
      <p:cxnSp>
        <p:nvCxnSpPr>
          <p:cNvPr id="79" name="Google Shape;79;p15"/>
          <p:cNvCxnSpPr/>
          <p:nvPr/>
        </p:nvCxnSpPr>
        <p:spPr>
          <a:xfrm>
            <a:off x="7423400" y="1456100"/>
            <a:ext cx="267900" cy="261000"/>
          </a:xfrm>
          <a:prstGeom prst="straightConnector1">
            <a:avLst/>
          </a:prstGeom>
          <a:noFill/>
          <a:ln cap="flat" cmpd="sng" w="9525">
            <a:solidFill>
              <a:srgbClr val="FF0000"/>
            </a:solidFill>
            <a:prstDash val="solid"/>
            <a:round/>
            <a:headEnd len="med" w="med" type="none"/>
            <a:tailEnd len="med" w="med" type="triangle"/>
          </a:ln>
        </p:spPr>
      </p:cxnSp>
      <p:pic>
        <p:nvPicPr>
          <p:cNvPr id="80" name="Google Shape;80;p15"/>
          <p:cNvPicPr preferRelativeResize="0"/>
          <p:nvPr/>
        </p:nvPicPr>
        <p:blipFill>
          <a:blip r:embed="rId4">
            <a:alphaModFix/>
          </a:blip>
          <a:stretch>
            <a:fillRect/>
          </a:stretch>
        </p:blipFill>
        <p:spPr>
          <a:xfrm>
            <a:off x="2668375" y="2242138"/>
            <a:ext cx="2997099" cy="1228088"/>
          </a:xfrm>
          <a:prstGeom prst="rect">
            <a:avLst/>
          </a:prstGeom>
          <a:noFill/>
          <a:ln>
            <a:noFill/>
          </a:ln>
        </p:spPr>
      </p:pic>
      <p:pic>
        <p:nvPicPr>
          <p:cNvPr id="81" name="Google Shape;81;p15"/>
          <p:cNvPicPr preferRelativeResize="0"/>
          <p:nvPr/>
        </p:nvPicPr>
        <p:blipFill>
          <a:blip r:embed="rId5">
            <a:alphaModFix/>
          </a:blip>
          <a:stretch>
            <a:fillRect/>
          </a:stretch>
        </p:blipFill>
        <p:spPr>
          <a:xfrm>
            <a:off x="3789673" y="3693850"/>
            <a:ext cx="4929797" cy="1200925"/>
          </a:xfrm>
          <a:prstGeom prst="rect">
            <a:avLst/>
          </a:prstGeom>
          <a:noFill/>
          <a:ln>
            <a:noFill/>
          </a:ln>
        </p:spPr>
      </p:pic>
      <p:cxnSp>
        <p:nvCxnSpPr>
          <p:cNvPr id="82" name="Google Shape;82;p15"/>
          <p:cNvCxnSpPr/>
          <p:nvPr/>
        </p:nvCxnSpPr>
        <p:spPr>
          <a:xfrm flipH="1">
            <a:off x="4841450" y="1909050"/>
            <a:ext cx="1359600" cy="460200"/>
          </a:xfrm>
          <a:prstGeom prst="straightConnector1">
            <a:avLst/>
          </a:prstGeom>
          <a:noFill/>
          <a:ln cap="flat" cmpd="sng" w="9525">
            <a:solidFill>
              <a:srgbClr val="FF0000"/>
            </a:solidFill>
            <a:prstDash val="solid"/>
            <a:round/>
            <a:headEnd len="med" w="med" type="none"/>
            <a:tailEnd len="med" w="med" type="triangle"/>
          </a:ln>
        </p:spPr>
      </p:cxnSp>
      <p:cxnSp>
        <p:nvCxnSpPr>
          <p:cNvPr id="83" name="Google Shape;83;p15"/>
          <p:cNvCxnSpPr>
            <a:stCxn id="77" idx="2"/>
          </p:cNvCxnSpPr>
          <p:nvPr/>
        </p:nvCxnSpPr>
        <p:spPr>
          <a:xfrm flipH="1">
            <a:off x="7031900" y="2018525"/>
            <a:ext cx="861300" cy="2046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PRICE HISTORY</a:t>
            </a:r>
            <a:endParaRPr>
              <a:highlight>
                <a:srgbClr val="FFFFFF"/>
              </a:highlight>
              <a:latin typeface="Playfair Display"/>
              <a:ea typeface="Playfair Display"/>
              <a:cs typeface="Playfair Display"/>
              <a:sym typeface="Playfair Display"/>
            </a:endParaRPr>
          </a:p>
        </p:txBody>
      </p:sp>
      <p:pic>
        <p:nvPicPr>
          <p:cNvPr id="89" name="Google Shape;89;p16"/>
          <p:cNvPicPr preferRelativeResize="0"/>
          <p:nvPr/>
        </p:nvPicPr>
        <p:blipFill>
          <a:blip r:embed="rId3">
            <a:alphaModFix/>
          </a:blip>
          <a:stretch>
            <a:fillRect/>
          </a:stretch>
        </p:blipFill>
        <p:spPr>
          <a:xfrm>
            <a:off x="598775" y="1113200"/>
            <a:ext cx="5773950" cy="2369050"/>
          </a:xfrm>
          <a:prstGeom prst="rect">
            <a:avLst/>
          </a:prstGeom>
          <a:noFill/>
          <a:ln>
            <a:noFill/>
          </a:ln>
        </p:spPr>
      </p:pic>
      <p:pic>
        <p:nvPicPr>
          <p:cNvPr id="90" name="Google Shape;90;p16"/>
          <p:cNvPicPr preferRelativeResize="0"/>
          <p:nvPr/>
        </p:nvPicPr>
        <p:blipFill>
          <a:blip r:embed="rId4">
            <a:alphaModFix/>
          </a:blip>
          <a:stretch>
            <a:fillRect/>
          </a:stretch>
        </p:blipFill>
        <p:spPr>
          <a:xfrm>
            <a:off x="4676120" y="2266175"/>
            <a:ext cx="3975150" cy="2620600"/>
          </a:xfrm>
          <a:prstGeom prst="rect">
            <a:avLst/>
          </a:prstGeom>
          <a:noFill/>
          <a:ln>
            <a:noFill/>
          </a:ln>
        </p:spPr>
      </p:pic>
      <p:sp>
        <p:nvSpPr>
          <p:cNvPr id="91" name="Google Shape;91;p16"/>
          <p:cNvSpPr txBox="1"/>
          <p:nvPr/>
        </p:nvSpPr>
        <p:spPr>
          <a:xfrm>
            <a:off x="6536225" y="1290600"/>
            <a:ext cx="1704300" cy="37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All parts - Average</a:t>
            </a:r>
            <a:endParaRPr/>
          </a:p>
        </p:txBody>
      </p:sp>
      <p:sp>
        <p:nvSpPr>
          <p:cNvPr id="92" name="Google Shape;92;p16"/>
          <p:cNvSpPr txBox="1"/>
          <p:nvPr/>
        </p:nvSpPr>
        <p:spPr>
          <a:xfrm>
            <a:off x="3316825" y="4272275"/>
            <a:ext cx="1543500" cy="37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 Part - Sellers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CONFLICT</a:t>
            </a:r>
            <a:endParaRPr>
              <a:highlight>
                <a:srgbClr val="FFFFFF"/>
              </a:highlight>
              <a:latin typeface="Playfair Display"/>
              <a:ea typeface="Playfair Display"/>
              <a:cs typeface="Playfair Display"/>
              <a:sym typeface="Playfair Display"/>
            </a:endParaRPr>
          </a:p>
        </p:txBody>
      </p:sp>
      <p:pic>
        <p:nvPicPr>
          <p:cNvPr id="98" name="Google Shape;98;p17"/>
          <p:cNvPicPr preferRelativeResize="0"/>
          <p:nvPr/>
        </p:nvPicPr>
        <p:blipFill rotWithShape="1">
          <a:blip r:embed="rId3">
            <a:alphaModFix/>
          </a:blip>
          <a:srcRect b="78163" l="19028" r="18685" t="14070"/>
          <a:stretch/>
        </p:blipFill>
        <p:spPr>
          <a:xfrm>
            <a:off x="624900" y="1139950"/>
            <a:ext cx="4785624" cy="707324"/>
          </a:xfrm>
          <a:prstGeom prst="rect">
            <a:avLst/>
          </a:prstGeom>
          <a:noFill/>
          <a:ln>
            <a:noFill/>
          </a:ln>
        </p:spPr>
      </p:pic>
      <p:pic>
        <p:nvPicPr>
          <p:cNvPr id="99" name="Google Shape;99;p17"/>
          <p:cNvPicPr preferRelativeResize="0"/>
          <p:nvPr/>
        </p:nvPicPr>
        <p:blipFill rotWithShape="1">
          <a:blip r:embed="rId4">
            <a:alphaModFix/>
          </a:blip>
          <a:srcRect b="80162" l="18036" r="18208" t="13017"/>
          <a:stretch/>
        </p:blipFill>
        <p:spPr>
          <a:xfrm>
            <a:off x="624900" y="2703675"/>
            <a:ext cx="4785624" cy="672974"/>
          </a:xfrm>
          <a:prstGeom prst="rect">
            <a:avLst/>
          </a:prstGeom>
          <a:noFill/>
          <a:ln>
            <a:noFill/>
          </a:ln>
        </p:spPr>
      </p:pic>
      <p:pic>
        <p:nvPicPr>
          <p:cNvPr id="100" name="Google Shape;100;p17"/>
          <p:cNvPicPr preferRelativeResize="0"/>
          <p:nvPr/>
        </p:nvPicPr>
        <p:blipFill rotWithShape="1">
          <a:blip r:embed="rId4">
            <a:alphaModFix/>
          </a:blip>
          <a:srcRect b="32227" l="18853" r="27735" t="59046"/>
          <a:stretch/>
        </p:blipFill>
        <p:spPr>
          <a:xfrm>
            <a:off x="624900" y="3487825"/>
            <a:ext cx="4785624" cy="1027918"/>
          </a:xfrm>
          <a:prstGeom prst="rect">
            <a:avLst/>
          </a:prstGeom>
          <a:noFill/>
          <a:ln>
            <a:noFill/>
          </a:ln>
        </p:spPr>
      </p:pic>
      <p:cxnSp>
        <p:nvCxnSpPr>
          <p:cNvPr id="101" name="Google Shape;101;p17"/>
          <p:cNvCxnSpPr/>
          <p:nvPr/>
        </p:nvCxnSpPr>
        <p:spPr>
          <a:xfrm flipH="1">
            <a:off x="2980325" y="2910350"/>
            <a:ext cx="6900" cy="7416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REBATE</a:t>
            </a:r>
            <a:endParaRPr>
              <a:highlight>
                <a:srgbClr val="FFFFFF"/>
              </a:highlight>
              <a:latin typeface="Playfair Display"/>
              <a:ea typeface="Playfair Display"/>
              <a:cs typeface="Playfair Display"/>
              <a:sym typeface="Playfair Display"/>
            </a:endParaRPr>
          </a:p>
        </p:txBody>
      </p:sp>
      <p:sp>
        <p:nvSpPr>
          <p:cNvPr id="107" name="Google Shape;107;p18"/>
          <p:cNvSpPr txBox="1"/>
          <p:nvPr/>
        </p:nvSpPr>
        <p:spPr>
          <a:xfrm>
            <a:off x="3893675" y="2194050"/>
            <a:ext cx="1976100" cy="37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Rebates show up in the part and the final price, but not in the parts list!</a:t>
            </a:r>
            <a:endParaRPr/>
          </a:p>
        </p:txBody>
      </p:sp>
      <p:pic>
        <p:nvPicPr>
          <p:cNvPr id="108" name="Google Shape;108;p18"/>
          <p:cNvPicPr preferRelativeResize="0"/>
          <p:nvPr/>
        </p:nvPicPr>
        <p:blipFill>
          <a:blip r:embed="rId3">
            <a:alphaModFix/>
          </a:blip>
          <a:stretch>
            <a:fillRect/>
          </a:stretch>
        </p:blipFill>
        <p:spPr>
          <a:xfrm>
            <a:off x="523225" y="1142200"/>
            <a:ext cx="7586874" cy="746800"/>
          </a:xfrm>
          <a:prstGeom prst="rect">
            <a:avLst/>
          </a:prstGeom>
          <a:noFill/>
          <a:ln>
            <a:noFill/>
          </a:ln>
        </p:spPr>
      </p:pic>
      <p:pic>
        <p:nvPicPr>
          <p:cNvPr id="109" name="Google Shape;109;p18"/>
          <p:cNvPicPr preferRelativeResize="0"/>
          <p:nvPr/>
        </p:nvPicPr>
        <p:blipFill rotWithShape="1">
          <a:blip r:embed="rId4">
            <a:alphaModFix/>
          </a:blip>
          <a:srcRect b="30020" l="76218" r="0" t="0"/>
          <a:stretch/>
        </p:blipFill>
        <p:spPr>
          <a:xfrm>
            <a:off x="6413950" y="2074425"/>
            <a:ext cx="1696149" cy="850825"/>
          </a:xfrm>
          <a:prstGeom prst="rect">
            <a:avLst/>
          </a:prstGeom>
          <a:noFill/>
          <a:ln>
            <a:noFill/>
          </a:ln>
        </p:spPr>
      </p:pic>
      <p:cxnSp>
        <p:nvCxnSpPr>
          <p:cNvPr id="110" name="Google Shape;110;p18"/>
          <p:cNvCxnSpPr>
            <a:stCxn id="107" idx="3"/>
          </p:cNvCxnSpPr>
          <p:nvPr/>
        </p:nvCxnSpPr>
        <p:spPr>
          <a:xfrm>
            <a:off x="5869775" y="2382900"/>
            <a:ext cx="441300" cy="0"/>
          </a:xfrm>
          <a:prstGeom prst="straightConnector1">
            <a:avLst/>
          </a:prstGeom>
          <a:noFill/>
          <a:ln cap="flat" cmpd="sng" w="9525">
            <a:solidFill>
              <a:srgbClr val="FF0000"/>
            </a:solidFill>
            <a:prstDash val="solid"/>
            <a:round/>
            <a:headEnd len="med" w="med" type="none"/>
            <a:tailEnd len="med" w="med" type="triangle"/>
          </a:ln>
        </p:spPr>
      </p:cxnSp>
      <p:pic>
        <p:nvPicPr>
          <p:cNvPr id="111" name="Google Shape;111;p18"/>
          <p:cNvPicPr preferRelativeResize="0"/>
          <p:nvPr/>
        </p:nvPicPr>
        <p:blipFill>
          <a:blip r:embed="rId5">
            <a:alphaModFix/>
          </a:blip>
          <a:stretch>
            <a:fillRect/>
          </a:stretch>
        </p:blipFill>
        <p:spPr>
          <a:xfrm>
            <a:off x="791050" y="3216950"/>
            <a:ext cx="5114701" cy="1533800"/>
          </a:xfrm>
          <a:prstGeom prst="rect">
            <a:avLst/>
          </a:prstGeom>
          <a:noFill/>
          <a:ln>
            <a:noFill/>
          </a:ln>
        </p:spPr>
      </p:pic>
      <p:cxnSp>
        <p:nvCxnSpPr>
          <p:cNvPr id="112" name="Google Shape;112;p18"/>
          <p:cNvCxnSpPr/>
          <p:nvPr/>
        </p:nvCxnSpPr>
        <p:spPr>
          <a:xfrm flipH="1">
            <a:off x="2321050" y="2781200"/>
            <a:ext cx="1579500" cy="1297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PRICE DETAILS</a:t>
            </a:r>
            <a:endParaRPr>
              <a:highlight>
                <a:srgbClr val="FFFFFF"/>
              </a:highlight>
              <a:latin typeface="Playfair Display"/>
              <a:ea typeface="Playfair Display"/>
              <a:cs typeface="Playfair Display"/>
              <a:sym typeface="Playfair Display"/>
            </a:endParaRPr>
          </a:p>
        </p:txBody>
      </p:sp>
      <p:sp>
        <p:nvSpPr>
          <p:cNvPr id="118" name="Google Shape;118;p19"/>
          <p:cNvSpPr txBox="1"/>
          <p:nvPr/>
        </p:nvSpPr>
        <p:spPr>
          <a:xfrm>
            <a:off x="6647400" y="2507425"/>
            <a:ext cx="1543500" cy="377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Taxes?</a:t>
            </a:r>
            <a:endParaRPr/>
          </a:p>
          <a:p>
            <a:pPr indent="0" lvl="0" marL="0" rtl="0">
              <a:spcBef>
                <a:spcPts val="0"/>
              </a:spcBef>
              <a:spcAft>
                <a:spcPts val="0"/>
              </a:spcAft>
              <a:buNone/>
            </a:pPr>
            <a:r>
              <a:rPr lang="en"/>
              <a:t>Other discounts?</a:t>
            </a:r>
            <a:endParaRPr/>
          </a:p>
        </p:txBody>
      </p:sp>
      <p:pic>
        <p:nvPicPr>
          <p:cNvPr id="119" name="Google Shape;119;p19"/>
          <p:cNvPicPr preferRelativeResize="0"/>
          <p:nvPr/>
        </p:nvPicPr>
        <p:blipFill>
          <a:blip r:embed="rId3">
            <a:alphaModFix/>
          </a:blip>
          <a:stretch>
            <a:fillRect/>
          </a:stretch>
        </p:blipFill>
        <p:spPr>
          <a:xfrm>
            <a:off x="929700" y="1140675"/>
            <a:ext cx="7132326" cy="12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0" y="216425"/>
            <a:ext cx="914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SUGGESTING STUFF (parts level)</a:t>
            </a:r>
            <a:endParaRPr>
              <a:highlight>
                <a:srgbClr val="FFFFFF"/>
              </a:highlight>
              <a:latin typeface="Playfair Display"/>
              <a:ea typeface="Playfair Display"/>
              <a:cs typeface="Playfair Display"/>
              <a:sym typeface="Playfair Display"/>
            </a:endParaRPr>
          </a:p>
        </p:txBody>
      </p:sp>
      <p:pic>
        <p:nvPicPr>
          <p:cNvPr id="125" name="Google Shape;125;p20"/>
          <p:cNvPicPr preferRelativeResize="0"/>
          <p:nvPr/>
        </p:nvPicPr>
        <p:blipFill>
          <a:blip r:embed="rId3">
            <a:alphaModFix/>
          </a:blip>
          <a:stretch>
            <a:fillRect/>
          </a:stretch>
        </p:blipFill>
        <p:spPr>
          <a:xfrm>
            <a:off x="1476413" y="859125"/>
            <a:ext cx="2112087" cy="4049575"/>
          </a:xfrm>
          <a:prstGeom prst="rect">
            <a:avLst/>
          </a:prstGeom>
          <a:noFill/>
          <a:ln>
            <a:noFill/>
          </a:ln>
        </p:spPr>
      </p:pic>
      <p:pic>
        <p:nvPicPr>
          <p:cNvPr id="126" name="Google Shape;126;p20"/>
          <p:cNvPicPr preferRelativeResize="0"/>
          <p:nvPr/>
        </p:nvPicPr>
        <p:blipFill>
          <a:blip r:embed="rId4">
            <a:alphaModFix/>
          </a:blip>
          <a:stretch>
            <a:fillRect/>
          </a:stretch>
        </p:blipFill>
        <p:spPr>
          <a:xfrm>
            <a:off x="3754625" y="1168125"/>
            <a:ext cx="4501125" cy="3556450"/>
          </a:xfrm>
          <a:prstGeom prst="rect">
            <a:avLst/>
          </a:prstGeom>
          <a:noFill/>
          <a:ln>
            <a:noFill/>
          </a:ln>
        </p:spPr>
      </p:pic>
      <p:cxnSp>
        <p:nvCxnSpPr>
          <p:cNvPr id="127" name="Google Shape;127;p20"/>
          <p:cNvCxnSpPr/>
          <p:nvPr/>
        </p:nvCxnSpPr>
        <p:spPr>
          <a:xfrm>
            <a:off x="947675" y="1400900"/>
            <a:ext cx="343500" cy="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0"/>
          <p:cNvCxnSpPr/>
          <p:nvPr/>
        </p:nvCxnSpPr>
        <p:spPr>
          <a:xfrm>
            <a:off x="947675" y="3215150"/>
            <a:ext cx="3435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84550" y="445025"/>
            <a:ext cx="84477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highlight>
                  <a:srgbClr val="FFFFFF"/>
                </a:highlight>
                <a:latin typeface="Playfair Display"/>
                <a:ea typeface="Playfair Display"/>
                <a:cs typeface="Playfair Display"/>
                <a:sym typeface="Playfair Display"/>
              </a:rPr>
              <a:t>CONS</a:t>
            </a:r>
            <a:endParaRPr>
              <a:highlight>
                <a:schemeClr val="lt1"/>
              </a:highlight>
              <a:latin typeface="Playfair Display"/>
              <a:ea typeface="Playfair Display"/>
              <a:cs typeface="Playfair Display"/>
              <a:sym typeface="Playfair Display"/>
            </a:endParaRPr>
          </a:p>
        </p:txBody>
      </p:sp>
      <p:sp>
        <p:nvSpPr>
          <p:cNvPr id="134" name="Google Shape;134;p21"/>
          <p:cNvSpPr txBox="1"/>
          <p:nvPr/>
        </p:nvSpPr>
        <p:spPr>
          <a:xfrm>
            <a:off x="501300" y="1174275"/>
            <a:ext cx="8171700" cy="3584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AutoNum type="arabicParenR"/>
            </a:pPr>
            <a:r>
              <a:rPr lang="en" sz="1200"/>
              <a:t>All buttons look the same, but is “Start a new list” as important as “Add parts”? </a:t>
            </a:r>
            <a:r>
              <a:rPr b="1" lang="en" sz="1200">
                <a:solidFill>
                  <a:srgbClr val="FF0000"/>
                </a:solidFill>
              </a:rPr>
              <a:t>SLIDE</a:t>
            </a:r>
            <a:endParaRPr sz="1200"/>
          </a:p>
          <a:p>
            <a:pPr indent="-304800" lvl="0" marL="457200" rtl="0">
              <a:spcBef>
                <a:spcPts val="0"/>
              </a:spcBef>
              <a:spcAft>
                <a:spcPts val="0"/>
              </a:spcAft>
              <a:buSzPts val="1200"/>
              <a:buAutoNum type="arabicParenR"/>
            </a:pPr>
            <a:r>
              <a:rPr lang="en" sz="1200"/>
              <a:t>Products open in reload, and although the functionality remains (you can “Add” parts and they will show up in the list), the context is lost. Would be better to do it in place.</a:t>
            </a:r>
            <a:endParaRPr sz="1200"/>
          </a:p>
          <a:p>
            <a:pPr indent="-304800" lvl="0" marL="457200" rtl="0">
              <a:spcBef>
                <a:spcPts val="0"/>
              </a:spcBef>
              <a:spcAft>
                <a:spcPts val="0"/>
              </a:spcAft>
              <a:buSzPts val="1200"/>
              <a:buAutoNum type="arabicParenR"/>
            </a:pPr>
            <a:r>
              <a:rPr lang="en" sz="1200"/>
              <a:t>No options to change prices - any available discounts?</a:t>
            </a:r>
            <a:endParaRPr sz="1200"/>
          </a:p>
          <a:p>
            <a:pPr indent="-304800" lvl="0" marL="457200" rtl="0">
              <a:spcBef>
                <a:spcPts val="0"/>
              </a:spcBef>
              <a:spcAft>
                <a:spcPts val="0"/>
              </a:spcAft>
              <a:buSzPts val="1200"/>
              <a:buAutoNum type="arabicParenR"/>
            </a:pPr>
            <a:r>
              <a:rPr lang="en" sz="1200"/>
              <a:t>Potential issues are out of sight as the user loads parts. There is a nice notification on top, but nothing if you are scrolling in the middle of the page. Issues use a different font. </a:t>
            </a:r>
            <a:endParaRPr sz="1200"/>
          </a:p>
          <a:p>
            <a:pPr indent="-304800" lvl="0" marL="457200" rtl="0">
              <a:spcBef>
                <a:spcPts val="0"/>
              </a:spcBef>
              <a:spcAft>
                <a:spcPts val="0"/>
              </a:spcAft>
              <a:buSzPts val="1200"/>
              <a:buAutoNum type="arabicParenR"/>
            </a:pPr>
            <a:r>
              <a:rPr lang="en" sz="1200"/>
              <a:t>Deleting elements makes the table jump</a:t>
            </a:r>
            <a:endParaRPr sz="1200"/>
          </a:p>
          <a:p>
            <a:pPr indent="-304800" lvl="0" marL="457200" rtl="0">
              <a:spcBef>
                <a:spcPts val="0"/>
              </a:spcBef>
              <a:spcAft>
                <a:spcPts val="0"/>
              </a:spcAft>
              <a:buSzPts val="1200"/>
              <a:buAutoNum type="arabicParenR"/>
            </a:pPr>
            <a:r>
              <a:rPr lang="en" sz="1200"/>
              <a:t>No loading indicators for possible delays</a:t>
            </a:r>
            <a:endParaRPr sz="1200"/>
          </a:p>
          <a:p>
            <a:pPr indent="-304800" lvl="0" marL="457200" rtl="0">
              <a:spcBef>
                <a:spcPts val="0"/>
              </a:spcBef>
              <a:spcAft>
                <a:spcPts val="0"/>
              </a:spcAft>
              <a:buSzPts val="1200"/>
              <a:buAutoNum type="arabicParenR"/>
            </a:pPr>
            <a:r>
              <a:rPr lang="en" sz="1200"/>
              <a:t>No tooltips for buttons! (for example the top area bar)</a:t>
            </a:r>
            <a:endParaRPr sz="1200"/>
          </a:p>
          <a:p>
            <a:pPr indent="-304800" lvl="0" marL="457200" rtl="0">
              <a:spcBef>
                <a:spcPts val="0"/>
              </a:spcBef>
              <a:spcAft>
                <a:spcPts val="0"/>
              </a:spcAft>
              <a:buSzPts val="1200"/>
              <a:buAutoNum type="arabicParenR"/>
            </a:pPr>
            <a:r>
              <a:rPr lang="en" sz="1200"/>
              <a:t>Part page: Buttons for Favorites and Inventory don’t do anything, or don’t give any feedback to the user of what has happened. </a:t>
            </a:r>
            <a:r>
              <a:rPr b="1" lang="en" sz="1200">
                <a:solidFill>
                  <a:srgbClr val="FF0000"/>
                </a:solidFill>
              </a:rPr>
              <a:t>SLIDE</a:t>
            </a:r>
            <a:endParaRPr sz="1200"/>
          </a:p>
          <a:p>
            <a:pPr indent="-304800" lvl="0" marL="457200" rtl="0">
              <a:spcBef>
                <a:spcPts val="0"/>
              </a:spcBef>
              <a:spcAft>
                <a:spcPts val="0"/>
              </a:spcAft>
              <a:buSzPts val="1200"/>
              <a:buAutoNum type="arabicParenR"/>
            </a:pPr>
            <a:r>
              <a:rPr lang="en" sz="1200"/>
              <a:t>No buttons to go back from a parts/part page (you can “Add”, but you can’t cancel or just return) </a:t>
            </a:r>
            <a:r>
              <a:rPr b="1" lang="en" sz="1200">
                <a:solidFill>
                  <a:srgbClr val="FF0000"/>
                </a:solidFill>
              </a:rPr>
              <a:t>SLIDE</a:t>
            </a:r>
            <a:endParaRPr b="1" sz="1200">
              <a:solidFill>
                <a:srgbClr val="FF0000"/>
              </a:solidFill>
            </a:endParaRPr>
          </a:p>
          <a:p>
            <a:pPr indent="0" lvl="0" marL="457200">
              <a:spcBef>
                <a:spcPts val="0"/>
              </a:spcBef>
              <a:spcAft>
                <a:spcPts val="0"/>
              </a:spcAft>
              <a:buNone/>
            </a:pPr>
            <a:r>
              <a:t/>
            </a:r>
            <a:endParaRPr b="1" sz="12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