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4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4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5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5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5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6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7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8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8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8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8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8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8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9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CustomShape 1"/>
          <p:cNvSpPr/>
          <p:nvPr/>
        </p:nvSpPr>
        <p:spPr>
          <a:xfrm>
            <a:off x="8889840" y="6508800"/>
            <a:ext cx="284328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33DEEA0D-BFBB-4DDC-8BAA-60AB0E490377}" type="slidenum">
              <a:rPr b="0" lang="en-US" sz="1200" spc="-1" strike="noStrike">
                <a:solidFill>
                  <a:srgbClr val="8b8b8b"/>
                </a:solidFill>
                <a:latin typeface="Calibri"/>
                <a:ea typeface="DejaVu Sans"/>
              </a:rPr>
              <a:t>1</a:t>
            </a:fld>
            <a:endParaRPr b="0" lang="en-US" sz="1200" spc="-1" strike="noStrike">
              <a:latin typeface="Arial"/>
            </a:endParaRPr>
          </a:p>
        </p:txBody>
      </p:sp>
      <p:sp>
        <p:nvSpPr>
          <p:cNvPr id="77" name="PlaceHolder 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8"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6"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54"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762120" y="426960"/>
            <a:ext cx="10971360" cy="11415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000" spc="-1" strike="noStrike">
                <a:solidFill>
                  <a:srgbClr val="000000"/>
                </a:solidFill>
                <a:latin typeface="Calibri"/>
                <a:ea typeface="DejaVu Sans"/>
              </a:rPr>
              <a:t>RESULTS &amp; DISCUSSIONS</a:t>
            </a:r>
            <a:endParaRPr b="0" lang="en-US" sz="4000" spc="-1" strike="noStrike">
              <a:latin typeface="Arial"/>
            </a:endParaRPr>
          </a:p>
        </p:txBody>
      </p:sp>
      <p:sp>
        <p:nvSpPr>
          <p:cNvPr id="214" name="CustomShape 2"/>
          <p:cNvSpPr/>
          <p:nvPr/>
        </p:nvSpPr>
        <p:spPr>
          <a:xfrm>
            <a:off x="762120" y="1235160"/>
            <a:ext cx="10971360" cy="4524480"/>
          </a:xfrm>
          <a:prstGeom prst="rect">
            <a:avLst/>
          </a:prstGeom>
          <a:noFill/>
          <a:ln>
            <a:noFill/>
          </a:ln>
        </p:spPr>
        <p:style>
          <a:lnRef idx="0"/>
          <a:fillRef idx="0"/>
          <a:effectRef idx="0"/>
          <a:fontRef idx="minor"/>
        </p:style>
        <p:txBody>
          <a:bodyPr lIns="90000" rIns="90000" tIns="45000" bIns="45000">
            <a:normAutofit fontScale="94000"/>
          </a:bodyPr>
          <a:p>
            <a:pPr>
              <a:lnSpc>
                <a:spcPct val="100000"/>
              </a:lnSpc>
              <a:spcBef>
                <a:spcPts val="360"/>
              </a:spcBef>
            </a:pPr>
            <a:br/>
            <a:endParaRPr b="0" lang="en-US" sz="1800" spc="-1" strike="noStrike">
              <a:latin typeface="Arial"/>
            </a:endParaRPr>
          </a:p>
          <a:p>
            <a:pPr algn="just">
              <a:lnSpc>
                <a:spcPct val="100000"/>
              </a:lnSpc>
              <a:spcBef>
                <a:spcPts val="1417"/>
              </a:spcBef>
            </a:pPr>
            <a:r>
              <a:rPr b="0" lang="en-US" sz="2400" spc="-1" strike="noStrike">
                <a:solidFill>
                  <a:srgbClr val="000000"/>
                </a:solidFill>
                <a:latin typeface="Calibri"/>
                <a:ea typeface="DejaVu Sans"/>
              </a:rPr>
              <a:t>This system takes the various types of inputs from the user like name and id of dishes or item, quantity, prices etc. and then store it in .txt file. It also monitors labor working in the restaurant, orders placed and store it. </a:t>
            </a:r>
            <a:endParaRPr b="0" lang="en-US" sz="2400" spc="-1" strike="noStrike">
              <a:latin typeface="Arial"/>
            </a:endParaRPr>
          </a:p>
          <a:p>
            <a:pPr algn="just">
              <a:lnSpc>
                <a:spcPct val="100000"/>
              </a:lnSpc>
              <a:spcBef>
                <a:spcPts val="1417"/>
              </a:spcBef>
            </a:pPr>
            <a:r>
              <a:rPr b="0" lang="en-US" sz="2400" spc="-1" strike="noStrike">
                <a:solidFill>
                  <a:srgbClr val="000000"/>
                </a:solidFill>
                <a:latin typeface="Calibri"/>
                <a:ea typeface="DejaVu Sans"/>
              </a:rPr>
              <a:t>Furthermore, this project will be able to processes the data stored and give information like, top 10 ordered dishes and least ordered dishes from the last few weeks, which dish is ordered in the certain intervals of time in a day.</a:t>
            </a:r>
            <a:endParaRPr b="0" lang="en-US" sz="2400" spc="-1" strike="noStrike">
              <a:latin typeface="Arial"/>
            </a:endParaRPr>
          </a:p>
          <a:p>
            <a:pPr algn="just">
              <a:lnSpc>
                <a:spcPct val="100000"/>
              </a:lnSpc>
              <a:spcBef>
                <a:spcPts val="1417"/>
              </a:spcBef>
            </a:pPr>
            <a:r>
              <a:rPr b="0" lang="en-US" sz="2400" spc="-1" strike="noStrike">
                <a:solidFill>
                  <a:srgbClr val="000000"/>
                </a:solidFill>
                <a:latin typeface="Calibri"/>
                <a:ea typeface="DejaVu Sans"/>
              </a:rPr>
              <a:t>At the end it will generate the report to the manager containing suggestions such as: at what time in a day the restaurant requires less staff or more. Report also give suggestion about the amount of food need to be pre-prepared according to the people ordering in that interval of time. </a:t>
            </a:r>
            <a:endParaRPr b="0" lang="en-US" sz="2400" spc="-1" strike="noStrike">
              <a:latin typeface="Arial"/>
            </a:endParaRPr>
          </a:p>
          <a:p>
            <a:pPr algn="just">
              <a:lnSpc>
                <a:spcPct val="100000"/>
              </a:lnSpc>
              <a:spcBef>
                <a:spcPts val="1417"/>
              </a:spcBef>
            </a:pPr>
            <a:r>
              <a:rPr b="0" lang="en-US" sz="2400" spc="-1" strike="noStrike">
                <a:solidFill>
                  <a:srgbClr val="000000"/>
                </a:solidFill>
                <a:latin typeface="Calibri"/>
                <a:ea typeface="DejaVu Sans"/>
              </a:rPr>
              <a:t>The whole storage system would be transported to DBMS for better storage facilities.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189360" y="2873880"/>
            <a:ext cx="12190680" cy="888840"/>
          </a:xfrm>
          <a:prstGeom prst="rect">
            <a:avLst/>
          </a:prstGeom>
          <a:noFill/>
          <a:ln>
            <a:noFill/>
          </a:ln>
        </p:spPr>
        <p:style>
          <a:lnRef idx="0"/>
          <a:fillRef idx="0"/>
          <a:effectRef idx="0"/>
          <a:fontRef idx="minor"/>
        </p:style>
        <p:txBody>
          <a:bodyPr lIns="90000" rIns="90000" tIns="45000" bIns="45000" anchor="ctr">
            <a:normAutofit fontScale="73000"/>
          </a:bodyPr>
          <a:p>
            <a:pPr algn="ctr">
              <a:lnSpc>
                <a:spcPct val="100000"/>
              </a:lnSpc>
            </a:pPr>
            <a:r>
              <a:rPr b="0" lang="en-US" sz="3600" spc="-1" strike="noStrike">
                <a:solidFill>
                  <a:srgbClr val="595959"/>
                </a:solidFill>
                <a:latin typeface="Calibri"/>
                <a:ea typeface="DejaVu Sans"/>
              </a:rPr>
              <a:t>Foot Traffic Analysis for Optimal Restaurants Operations</a:t>
            </a:r>
            <a:br/>
            <a:endParaRPr b="0" lang="en-US" sz="3600" spc="-1" strike="noStrike">
              <a:latin typeface="Arial"/>
            </a:endParaRPr>
          </a:p>
        </p:txBody>
      </p:sp>
      <p:sp>
        <p:nvSpPr>
          <p:cNvPr id="192" name="CustomShape 2"/>
          <p:cNvSpPr/>
          <p:nvPr/>
        </p:nvSpPr>
        <p:spPr>
          <a:xfrm>
            <a:off x="8324280" y="4026600"/>
            <a:ext cx="3677040" cy="20494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2200" spc="-1" strike="noStrike">
                <a:solidFill>
                  <a:srgbClr val="595959"/>
                </a:solidFill>
                <a:latin typeface="Calibri"/>
                <a:ea typeface="DejaVu Sans"/>
              </a:rPr>
              <a:t>Project Guide</a:t>
            </a:r>
            <a:endParaRPr b="0" lang="en-US" sz="2200" spc="-1" strike="noStrike">
              <a:latin typeface="Arial"/>
            </a:endParaRPr>
          </a:p>
          <a:p>
            <a:pPr algn="ctr">
              <a:lnSpc>
                <a:spcPct val="100000"/>
              </a:lnSpc>
            </a:pPr>
            <a:r>
              <a:rPr b="0" lang="en-US" sz="2200" spc="-1" strike="noStrike">
                <a:solidFill>
                  <a:srgbClr val="000000"/>
                </a:solidFill>
                <a:latin typeface="Calibri"/>
                <a:ea typeface="DejaVu Sans"/>
              </a:rPr>
              <a:t>Ms. Amber Hayat</a:t>
            </a:r>
            <a:endParaRPr b="0" lang="en-US" sz="2200" spc="-1" strike="noStrike">
              <a:latin typeface="Arial"/>
            </a:endParaRPr>
          </a:p>
          <a:p>
            <a:pPr algn="ctr">
              <a:lnSpc>
                <a:spcPct val="100000"/>
              </a:lnSpc>
            </a:pPr>
            <a:r>
              <a:rPr b="0" lang="en-US" sz="2200" spc="-1" strike="noStrike">
                <a:solidFill>
                  <a:srgbClr val="000000"/>
                </a:solidFill>
                <a:latin typeface="Calibri"/>
                <a:ea typeface="Times New Roman"/>
              </a:rPr>
              <a:t>Assistant Professor(SG), </a:t>
            </a:r>
            <a:endParaRPr b="0" lang="en-US" sz="2200" spc="-1" strike="noStrike">
              <a:latin typeface="Arial"/>
            </a:endParaRPr>
          </a:p>
          <a:p>
            <a:pPr algn="ctr">
              <a:lnSpc>
                <a:spcPct val="100000"/>
              </a:lnSpc>
            </a:pPr>
            <a:r>
              <a:rPr b="0" lang="en-US" sz="2200" spc="-1" strike="noStrike">
                <a:solidFill>
                  <a:srgbClr val="000000"/>
                </a:solidFill>
                <a:latin typeface="Calibri"/>
                <a:ea typeface="Times New Roman"/>
              </a:rPr>
              <a:t>School of Computer Science (Department of Systemics)</a:t>
            </a:r>
            <a:endParaRPr b="0" lang="en-US" sz="2200" spc="-1" strike="noStrike">
              <a:latin typeface="Arial"/>
            </a:endParaRPr>
          </a:p>
          <a:p>
            <a:pPr algn="ctr">
              <a:lnSpc>
                <a:spcPct val="100000"/>
              </a:lnSpc>
            </a:pPr>
            <a:endParaRPr b="0" lang="en-US" sz="2200" spc="-1" strike="noStrike">
              <a:latin typeface="Arial"/>
            </a:endParaRPr>
          </a:p>
        </p:txBody>
      </p:sp>
      <p:sp>
        <p:nvSpPr>
          <p:cNvPr id="193" name="CustomShape 3"/>
          <p:cNvSpPr/>
          <p:nvPr/>
        </p:nvSpPr>
        <p:spPr>
          <a:xfrm>
            <a:off x="1579320" y="676440"/>
            <a:ext cx="8902440" cy="15512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400" spc="-1" strike="noStrike">
                <a:solidFill>
                  <a:srgbClr val="000000"/>
                </a:solidFill>
                <a:latin typeface="Calibri"/>
                <a:ea typeface="DejaVu Sans"/>
              </a:rPr>
              <a:t>Minor - 2</a:t>
            </a:r>
            <a:endParaRPr b="0" lang="en-US" sz="3400" spc="-1" strike="noStrike">
              <a:latin typeface="Arial"/>
            </a:endParaRPr>
          </a:p>
          <a:p>
            <a:pPr algn="ctr">
              <a:lnSpc>
                <a:spcPct val="100000"/>
              </a:lnSpc>
            </a:pPr>
            <a:r>
              <a:rPr b="0" lang="en-US" sz="3400" spc="-1" strike="noStrike">
                <a:solidFill>
                  <a:srgbClr val="000000"/>
                </a:solidFill>
                <a:latin typeface="Calibri"/>
                <a:ea typeface="DejaVu Sans"/>
              </a:rPr>
              <a:t>End-Term Presentation</a:t>
            </a:r>
            <a:endParaRPr b="0" lang="en-US" sz="3400" spc="-1" strike="noStrike">
              <a:latin typeface="Arial"/>
            </a:endParaRPr>
          </a:p>
          <a:p>
            <a:pPr algn="ctr">
              <a:lnSpc>
                <a:spcPct val="100000"/>
              </a:lnSpc>
            </a:pPr>
            <a:r>
              <a:rPr b="0" lang="en-US" sz="2800" spc="-1" strike="noStrike">
                <a:solidFill>
                  <a:srgbClr val="000000"/>
                </a:solidFill>
                <a:latin typeface="Calibri"/>
                <a:ea typeface="DejaVu Sans"/>
              </a:rPr>
              <a:t>on</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762120" y="426960"/>
            <a:ext cx="10971360" cy="11415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TEAM MEMBERS AND ROLE</a:t>
            </a:r>
            <a:endParaRPr b="0" lang="en-US" sz="3200" spc="-1" strike="noStrike">
              <a:latin typeface="Arial"/>
            </a:endParaRPr>
          </a:p>
        </p:txBody>
      </p:sp>
      <p:graphicFrame>
        <p:nvGraphicFramePr>
          <p:cNvPr id="195" name="Table 2"/>
          <p:cNvGraphicFramePr/>
          <p:nvPr/>
        </p:nvGraphicFramePr>
        <p:xfrm>
          <a:off x="762120" y="2839320"/>
          <a:ext cx="10972440" cy="1604160"/>
        </p:xfrm>
        <a:graphic>
          <a:graphicData uri="http://schemas.openxmlformats.org/drawingml/2006/table">
            <a:tbl>
              <a:tblPr/>
              <a:tblGrid>
                <a:gridCol w="3657600"/>
                <a:gridCol w="3657600"/>
                <a:gridCol w="3657600"/>
              </a:tblGrid>
              <a:tr h="334080">
                <a:tc>
                  <a:txBody>
                    <a:bodyPr/>
                    <a:p>
                      <a:pPr>
                        <a:lnSpc>
                          <a:spcPct val="100000"/>
                        </a:lnSpc>
                      </a:pPr>
                      <a:r>
                        <a:rPr b="1" lang="en-US" sz="1900" spc="-1" strike="noStrike">
                          <a:solidFill>
                            <a:srgbClr val="ffffff"/>
                          </a:solidFill>
                          <a:latin typeface="Calibri"/>
                        </a:rPr>
                        <a:t>NAME</a:t>
                      </a:r>
                      <a:endParaRPr b="0" lang="en-US" sz="19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900" spc="-1" strike="noStrike">
                          <a:solidFill>
                            <a:srgbClr val="ffffff"/>
                          </a:solidFill>
                          <a:latin typeface="Calibri"/>
                        </a:rPr>
                        <a:t>ENROLL.NO.</a:t>
                      </a:r>
                      <a:endParaRPr b="0" lang="en-US" sz="19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US" sz="1900" spc="-1" strike="noStrike">
                          <a:solidFill>
                            <a:srgbClr val="ffffff"/>
                          </a:solidFill>
                          <a:latin typeface="Calibri"/>
                        </a:rPr>
                        <a:t>ROLE</a:t>
                      </a:r>
                      <a:endParaRPr b="0" lang="en-US" sz="19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334080">
                <a:tc>
                  <a:txBody>
                    <a:bodyPr/>
                    <a:p>
                      <a:pPr>
                        <a:lnSpc>
                          <a:spcPct val="100000"/>
                        </a:lnSpc>
                      </a:pPr>
                      <a:r>
                        <a:rPr b="0" lang="en-US" sz="1900" spc="-1" strike="noStrike">
                          <a:solidFill>
                            <a:srgbClr val="000000"/>
                          </a:solidFill>
                          <a:latin typeface="Calibri"/>
                        </a:rPr>
                        <a:t>Ishika Jain</a:t>
                      </a:r>
                      <a:endParaRPr b="0" lang="en-US" sz="1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900" spc="-1" strike="noStrike">
                          <a:solidFill>
                            <a:srgbClr val="000000"/>
                          </a:solidFill>
                          <a:latin typeface="Calibri"/>
                        </a:rPr>
                        <a:t>R164217022</a:t>
                      </a:r>
                      <a:endParaRPr b="0" lang="en-US" sz="1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900" spc="-1" strike="noStrike">
                          <a:solidFill>
                            <a:srgbClr val="000000"/>
                          </a:solidFill>
                          <a:latin typeface="Calibri"/>
                        </a:rPr>
                        <a:t>DOCUMENTATION AND CODING</a:t>
                      </a:r>
                      <a:endParaRPr b="0" lang="en-US" sz="1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34080">
                <a:tc>
                  <a:txBody>
                    <a:bodyPr/>
                    <a:p>
                      <a:pPr>
                        <a:lnSpc>
                          <a:spcPct val="100000"/>
                        </a:lnSpc>
                      </a:pPr>
                      <a:r>
                        <a:rPr b="0" lang="en-US" sz="1900" spc="-1" strike="noStrike">
                          <a:solidFill>
                            <a:srgbClr val="000000"/>
                          </a:solidFill>
                          <a:latin typeface="Calibri"/>
                        </a:rPr>
                        <a:t>Krishan Kant</a:t>
                      </a:r>
                      <a:endParaRPr b="0" lang="en-US" sz="1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900" spc="-1" strike="noStrike">
                          <a:solidFill>
                            <a:srgbClr val="000000"/>
                          </a:solidFill>
                          <a:latin typeface="Calibri"/>
                        </a:rPr>
                        <a:t>R164217027</a:t>
                      </a:r>
                      <a:endParaRPr b="0" lang="en-US" sz="1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US" sz="1900" spc="-1" strike="noStrike">
                          <a:solidFill>
                            <a:srgbClr val="000000"/>
                          </a:solidFill>
                          <a:latin typeface="Calibri"/>
                        </a:rPr>
                        <a:t>DOCUMENTATION AND CODING</a:t>
                      </a:r>
                      <a:endParaRPr b="0" lang="en-US" sz="1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02280">
                <a:tc>
                  <a:txBody>
                    <a:bodyPr/>
                    <a:p>
                      <a:pPr>
                        <a:lnSpc>
                          <a:spcPct val="100000"/>
                        </a:lnSpc>
                      </a:pPr>
                      <a:r>
                        <a:rPr b="0" lang="en-US" sz="1900" spc="-1" strike="noStrike">
                          <a:solidFill>
                            <a:srgbClr val="000000"/>
                          </a:solidFill>
                          <a:latin typeface="Calibri"/>
                        </a:rPr>
                        <a:t>Nihit Garg</a:t>
                      </a:r>
                      <a:endParaRPr b="0" lang="en-US" sz="1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900" spc="-1" strike="noStrike">
                          <a:solidFill>
                            <a:srgbClr val="000000"/>
                          </a:solidFill>
                          <a:latin typeface="Calibri"/>
                        </a:rPr>
                        <a:t>R164217033</a:t>
                      </a:r>
                      <a:endParaRPr b="0" lang="en-US" sz="1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US" sz="1900" spc="-1" strike="noStrike">
                          <a:solidFill>
                            <a:srgbClr val="000000"/>
                          </a:solidFill>
                          <a:latin typeface="Calibri"/>
                        </a:rPr>
                        <a:t>DOCUMENTATION AND CODING</a:t>
                      </a:r>
                      <a:endParaRPr b="0" lang="en-US" sz="1900" spc="-1" strike="noStrike">
                        <a:latin typeface="Arial"/>
                      </a:endParaRPr>
                    </a:p>
                    <a:p>
                      <a:pPr>
                        <a:lnSpc>
                          <a:spcPct val="100000"/>
                        </a:lnSpc>
                      </a:pPr>
                      <a:endParaRPr b="0" lang="en-US" sz="1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762120" y="426960"/>
            <a:ext cx="10971360" cy="11415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ABSRACT</a:t>
            </a:r>
            <a:endParaRPr b="0" lang="en-US" sz="3200" spc="-1" strike="noStrike">
              <a:latin typeface="Arial"/>
            </a:endParaRPr>
          </a:p>
        </p:txBody>
      </p:sp>
      <p:sp>
        <p:nvSpPr>
          <p:cNvPr id="197" name="CustomShape 2"/>
          <p:cNvSpPr/>
          <p:nvPr/>
        </p:nvSpPr>
        <p:spPr>
          <a:xfrm>
            <a:off x="652320" y="1560600"/>
            <a:ext cx="10971360" cy="4524480"/>
          </a:xfrm>
          <a:prstGeom prst="rect">
            <a:avLst/>
          </a:prstGeom>
          <a:noFill/>
          <a:ln>
            <a:noFill/>
          </a:ln>
        </p:spPr>
        <p:style>
          <a:lnRef idx="0"/>
          <a:fillRef idx="0"/>
          <a:effectRef idx="0"/>
          <a:fontRef idx="minor"/>
        </p:style>
        <p:txBody>
          <a:bodyPr lIns="90000" rIns="90000" tIns="45000" bIns="45000">
            <a:normAutofit/>
          </a:bodyPr>
          <a:p>
            <a:pPr marL="342720" indent="-34128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This project aims at developing, a set of data collection from the Restaurants and analyzing system for Restaurants foot traffic. Our data has been collected from the data of the billing receipts in the restaurants such as time of order, type of ordered food etc. This type of data is centrally processed and analyzed to predict that at what period of time in the day the crowd is maximum, average and minimum and what type of food is being mostly liked by the people at what time.</a:t>
            </a:r>
            <a:endParaRPr b="0" lang="en-US" sz="3200" spc="-1" strike="noStrike">
              <a:latin typeface="Arial"/>
            </a:endParaRPr>
          </a:p>
          <a:p>
            <a:pPr algn="just">
              <a:lnSpc>
                <a:spcPct val="100000"/>
              </a:lnSpc>
              <a:spcBef>
                <a:spcPts val="439"/>
              </a:spcBef>
            </a:pP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259200" y="426960"/>
            <a:ext cx="10971360" cy="11415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 </a:t>
            </a:r>
            <a:r>
              <a:rPr b="1" lang="en-US" sz="3200" spc="-1" strike="noStrike">
                <a:solidFill>
                  <a:srgbClr val="000000"/>
                </a:solidFill>
                <a:latin typeface="Calibri"/>
                <a:ea typeface="DejaVu Sans"/>
              </a:rPr>
              <a:t>INTRODUCTION</a:t>
            </a:r>
            <a:endParaRPr b="0" lang="en-US" sz="3200" spc="-1" strike="noStrike">
              <a:latin typeface="Arial"/>
            </a:endParaRPr>
          </a:p>
        </p:txBody>
      </p:sp>
      <p:sp>
        <p:nvSpPr>
          <p:cNvPr id="199" name="CustomShape 2"/>
          <p:cNvSpPr/>
          <p:nvPr/>
        </p:nvSpPr>
        <p:spPr>
          <a:xfrm>
            <a:off x="609480" y="1905120"/>
            <a:ext cx="10971360" cy="4524480"/>
          </a:xfrm>
          <a:prstGeom prst="rect">
            <a:avLst/>
          </a:prstGeom>
          <a:noFill/>
          <a:ln>
            <a:noFill/>
          </a:ln>
        </p:spPr>
        <p:style>
          <a:lnRef idx="0"/>
          <a:fillRef idx="0"/>
          <a:effectRef idx="0"/>
          <a:fontRef idx="minor"/>
        </p:style>
        <p:txBody>
          <a:bodyPr lIns="90000" rIns="90000" tIns="45000" bIns="45000">
            <a:normAutofit/>
          </a:bodyPr>
          <a:p>
            <a:pPr marL="342720" indent="-341280" algn="just">
              <a:lnSpc>
                <a:spcPct val="100000"/>
              </a:lnSpc>
              <a:spcBef>
                <a:spcPts val="439"/>
              </a:spcBef>
              <a:buClr>
                <a:srgbClr val="000000"/>
              </a:buClr>
              <a:buFont typeface="Arial"/>
              <a:buChar char="•"/>
            </a:pPr>
            <a:r>
              <a:rPr b="0" lang="en-US" sz="2200" spc="-1" strike="noStrike">
                <a:solidFill>
                  <a:srgbClr val="000000"/>
                </a:solidFill>
                <a:latin typeface="Calibri"/>
                <a:ea typeface="DejaVu Sans"/>
              </a:rPr>
              <a:t>The basic aim of this project is to analyze foot traffic based on historical data also we aim to analyze monthly and this contains the billing receipt data of every customer. After pre-processing the raw data, we built a model that gives total report of the last month to the manager of the restaurant such that they can optimize the restaurant operations. </a:t>
            </a:r>
            <a:endParaRPr b="0" lang="en-US" sz="2200" spc="-1" strike="noStrike">
              <a:latin typeface="Arial"/>
            </a:endParaRPr>
          </a:p>
          <a:p>
            <a:pPr marL="342720" indent="-341280" algn="just">
              <a:lnSpc>
                <a:spcPct val="100000"/>
              </a:lnSpc>
              <a:spcBef>
                <a:spcPts val="439"/>
              </a:spcBef>
              <a:buClr>
                <a:srgbClr val="000000"/>
              </a:buClr>
              <a:buFont typeface="Arial"/>
              <a:buChar char="•"/>
            </a:pPr>
            <a:r>
              <a:rPr b="0" lang="en-US" sz="2200" spc="-1" strike="noStrike">
                <a:solidFill>
                  <a:srgbClr val="000000"/>
                </a:solidFill>
                <a:latin typeface="Calibri"/>
                <a:ea typeface="DejaVu Sans"/>
              </a:rPr>
              <a:t>For example, When the Manager want to check the progress report from the last month they can easily analyse it through this system.</a:t>
            </a:r>
            <a:endParaRPr b="0" lang="en-US" sz="2200" spc="-1" strike="noStrike">
              <a:latin typeface="Arial"/>
            </a:endParaRPr>
          </a:p>
          <a:p>
            <a:pPr marL="342720" indent="-341280" algn="just">
              <a:lnSpc>
                <a:spcPct val="100000"/>
              </a:lnSpc>
              <a:spcBef>
                <a:spcPts val="439"/>
              </a:spcBef>
              <a:buClr>
                <a:srgbClr val="000000"/>
              </a:buClr>
              <a:buFont typeface="Arial"/>
              <a:buChar char="•"/>
            </a:pPr>
            <a:r>
              <a:rPr b="0" lang="en-US" sz="2200" spc="-1" strike="noStrike">
                <a:solidFill>
                  <a:srgbClr val="000000"/>
                </a:solidFill>
                <a:latin typeface="Calibri"/>
                <a:ea typeface="DejaVu Sans"/>
              </a:rPr>
              <a:t>Foot Traffic analysing system is the kind of Data analysis system which analyse the billing receipt of the restaurants and process it and then generate the reports for the optimal restaurant operations. </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762120" y="426960"/>
            <a:ext cx="10971360" cy="11415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PROBLEM STATEMENT</a:t>
            </a:r>
            <a:endParaRPr b="0" lang="en-US" sz="3200" spc="-1" strike="noStrike">
              <a:latin typeface="Arial"/>
            </a:endParaRPr>
          </a:p>
        </p:txBody>
      </p:sp>
      <p:sp>
        <p:nvSpPr>
          <p:cNvPr id="201" name="CustomShape 2"/>
          <p:cNvSpPr/>
          <p:nvPr/>
        </p:nvSpPr>
        <p:spPr>
          <a:xfrm>
            <a:off x="762120" y="1907640"/>
            <a:ext cx="10971360" cy="45244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00"/>
              </a:spcBef>
            </a:pPr>
            <a:r>
              <a:rPr b="0" lang="en-US" sz="2000" spc="-1" strike="noStrike">
                <a:solidFill>
                  <a:srgbClr val="000000"/>
                </a:solidFill>
                <a:latin typeface="Calibri"/>
                <a:ea typeface="DejaVu Sans"/>
              </a:rPr>
              <a:t>      </a:t>
            </a:r>
            <a:endParaRPr b="0" lang="en-US" sz="2000" spc="-1" strike="noStrike">
              <a:latin typeface="Arial"/>
            </a:endParaRPr>
          </a:p>
          <a:p>
            <a:pPr>
              <a:lnSpc>
                <a:spcPct val="100000"/>
              </a:lnSpc>
              <a:spcBef>
                <a:spcPts val="400"/>
              </a:spcBef>
            </a:pPr>
            <a:r>
              <a:rPr b="0" lang="en-US" sz="2000" spc="-1" strike="noStrike">
                <a:solidFill>
                  <a:srgbClr val="000000"/>
                </a:solidFill>
                <a:latin typeface="Calibri"/>
                <a:ea typeface="DejaVu Sans"/>
              </a:rPr>
              <a:t>The purpose of Foot Traffic analysis is mainly to diminish the problems like:</a:t>
            </a:r>
            <a:endParaRPr b="0" lang="en-US" sz="2000" spc="-1" strike="noStrike">
              <a:latin typeface="Arial"/>
            </a:endParaRPr>
          </a:p>
          <a:p>
            <a:pPr marL="342720" indent="-341280">
              <a:lnSpc>
                <a:spcPct val="100000"/>
              </a:lnSpc>
              <a:spcBef>
                <a:spcPts val="400"/>
              </a:spcBef>
              <a:buClr>
                <a:srgbClr val="000000"/>
              </a:buClr>
              <a:buFont typeface="Arial"/>
              <a:buChar char="•"/>
            </a:pPr>
            <a:r>
              <a:rPr b="0" lang="en-US" sz="2000" spc="-1" strike="noStrike">
                <a:solidFill>
                  <a:srgbClr val="000000"/>
                </a:solidFill>
                <a:latin typeface="Calibri"/>
                <a:ea typeface="DejaVu Sans"/>
              </a:rPr>
              <a:t>Lost sales tracking, which helps businesses plan inventory. If selling a certain type of dish was poor during peak foot traffic hours, that dish might not be worth selling.</a:t>
            </a:r>
            <a:endParaRPr b="0" lang="en-US" sz="2000" spc="-1" strike="noStrike">
              <a:latin typeface="Arial"/>
            </a:endParaRPr>
          </a:p>
          <a:p>
            <a:pPr marL="342720" indent="-341280">
              <a:lnSpc>
                <a:spcPct val="100000"/>
              </a:lnSpc>
              <a:spcBef>
                <a:spcPts val="400"/>
              </a:spcBef>
              <a:buClr>
                <a:srgbClr val="000000"/>
              </a:buClr>
              <a:buFont typeface="Arial"/>
              <a:buChar char="•"/>
            </a:pPr>
            <a:r>
              <a:rPr b="0" lang="en-US" sz="2000" spc="-1" strike="noStrike">
                <a:solidFill>
                  <a:srgbClr val="000000"/>
                </a:solidFill>
                <a:latin typeface="Calibri"/>
                <a:ea typeface="DejaVu Sans"/>
              </a:rPr>
              <a:t>How much time spent in the restaurants or the average time spent by customers. Data showing time spent in the restaurants combined with the time of day, week, or year can provide critical insight to customer buying patterns and interests.</a:t>
            </a:r>
            <a:endParaRPr b="0" lang="en-US" sz="2000" spc="-1" strike="noStrike">
              <a:latin typeface="Arial"/>
            </a:endParaRPr>
          </a:p>
          <a:p>
            <a:pPr marL="342720" indent="-341280">
              <a:lnSpc>
                <a:spcPct val="100000"/>
              </a:lnSpc>
              <a:spcBef>
                <a:spcPts val="400"/>
              </a:spcBef>
              <a:buClr>
                <a:srgbClr val="000000"/>
              </a:buClr>
              <a:buFont typeface="Arial"/>
              <a:buChar char="•"/>
            </a:pPr>
            <a:r>
              <a:rPr b="0" lang="en-US" sz="2000" spc="-1" strike="noStrike">
                <a:solidFill>
                  <a:srgbClr val="000000"/>
                </a:solidFill>
                <a:latin typeface="Calibri"/>
                <a:ea typeface="DejaVu Sans"/>
              </a:rPr>
              <a:t>Numbers and what type of dishes are buying by the customers.</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762120" y="426960"/>
            <a:ext cx="10971360" cy="11415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1800" spc="-1" strike="noStrike">
                <a:solidFill>
                  <a:srgbClr val="000000"/>
                </a:solidFill>
                <a:latin typeface="Arial"/>
                <a:ea typeface="DejaVu Sans"/>
              </a:rPr>
              <a:t> </a:t>
            </a:r>
            <a:br/>
            <a:r>
              <a:rPr b="1" lang="en-US" sz="3200" spc="-1" strike="noStrike">
                <a:solidFill>
                  <a:srgbClr val="000000"/>
                </a:solidFill>
                <a:latin typeface="Calibri"/>
                <a:ea typeface="DejaVu Sans"/>
              </a:rPr>
              <a:t>OBJECTIVE</a:t>
            </a:r>
            <a:endParaRPr b="0" lang="en-US" sz="3200" spc="-1" strike="noStrike">
              <a:latin typeface="Arial"/>
            </a:endParaRPr>
          </a:p>
        </p:txBody>
      </p:sp>
      <p:sp>
        <p:nvSpPr>
          <p:cNvPr id="203" name="CustomShape 2"/>
          <p:cNvSpPr/>
          <p:nvPr/>
        </p:nvSpPr>
        <p:spPr>
          <a:xfrm>
            <a:off x="762120" y="2099160"/>
            <a:ext cx="10971360" cy="4524480"/>
          </a:xfrm>
          <a:prstGeom prst="rect">
            <a:avLst/>
          </a:prstGeom>
          <a:noFill/>
          <a:ln>
            <a:noFill/>
          </a:ln>
        </p:spPr>
        <p:style>
          <a:lnRef idx="0"/>
          <a:fillRef idx="0"/>
          <a:effectRef idx="0"/>
          <a:fontRef idx="minor"/>
        </p:style>
        <p:txBody>
          <a:bodyPr lIns="90000" rIns="90000" tIns="45000" bIns="45000">
            <a:normAutofit/>
          </a:bodyPr>
          <a:p>
            <a:pPr marL="457200" indent="-455760">
              <a:lnSpc>
                <a:spcPct val="100000"/>
              </a:lnSpc>
              <a:spcBef>
                <a:spcPts val="439"/>
              </a:spcBef>
              <a:buClr>
                <a:srgbClr val="000000"/>
              </a:buClr>
              <a:buFont typeface="Calibri"/>
              <a:buAutoNum type="arabicPeriod"/>
            </a:pPr>
            <a:r>
              <a:rPr b="0" lang="en-US" sz="2200" spc="-1" strike="noStrike">
                <a:solidFill>
                  <a:srgbClr val="000000"/>
                </a:solidFill>
                <a:latin typeface="Calibri"/>
                <a:ea typeface="DejaVu Sans"/>
              </a:rPr>
              <a:t>To give easy analysing strategy to the restaurant managers.</a:t>
            </a:r>
            <a:endParaRPr b="0" lang="en-US" sz="2200" spc="-1" strike="noStrike">
              <a:latin typeface="Arial"/>
            </a:endParaRPr>
          </a:p>
          <a:p>
            <a:pPr marL="457200" indent="-455760">
              <a:lnSpc>
                <a:spcPct val="100000"/>
              </a:lnSpc>
              <a:spcBef>
                <a:spcPts val="439"/>
              </a:spcBef>
              <a:buClr>
                <a:srgbClr val="000000"/>
              </a:buClr>
              <a:buFont typeface="Calibri"/>
              <a:buAutoNum type="arabicPeriod"/>
            </a:pPr>
            <a:r>
              <a:rPr b="0" lang="en-US" sz="2200" spc="-1" strike="noStrike">
                <a:solidFill>
                  <a:srgbClr val="000000"/>
                </a:solidFill>
                <a:latin typeface="Calibri"/>
                <a:ea typeface="DejaVu Sans"/>
              </a:rPr>
              <a:t>To analyse the customer interest ex:-what type of dishes are most ordered by the customers.</a:t>
            </a:r>
            <a:endParaRPr b="0" lang="en-US" sz="2200" spc="-1" strike="noStrike">
              <a:latin typeface="Arial"/>
            </a:endParaRPr>
          </a:p>
          <a:p>
            <a:pPr marL="457200" indent="-455760">
              <a:lnSpc>
                <a:spcPct val="100000"/>
              </a:lnSpc>
              <a:spcBef>
                <a:spcPts val="439"/>
              </a:spcBef>
              <a:buClr>
                <a:srgbClr val="000000"/>
              </a:buClr>
              <a:buFont typeface="Calibri"/>
              <a:buAutoNum type="arabicPeriod"/>
            </a:pPr>
            <a:r>
              <a:rPr b="0" lang="en-US" sz="2200" spc="-1" strike="noStrike">
                <a:solidFill>
                  <a:srgbClr val="000000"/>
                </a:solidFill>
                <a:latin typeface="Calibri"/>
                <a:ea typeface="DejaVu Sans"/>
              </a:rPr>
              <a:t>To give the optimal solutions to the Restaurants operation problems</a:t>
            </a:r>
            <a:endParaRPr b="0" lang="en-US" sz="2200" spc="-1" strike="noStrike">
              <a:latin typeface="Arial"/>
            </a:endParaRPr>
          </a:p>
        </p:txBody>
      </p:sp>
      <p:sp>
        <p:nvSpPr>
          <p:cNvPr id="204" name="CustomShape 3"/>
          <p:cNvSpPr/>
          <p:nvPr/>
        </p:nvSpPr>
        <p:spPr>
          <a:xfrm>
            <a:off x="1728360" y="2099520"/>
            <a:ext cx="8254800" cy="212760"/>
          </a:xfrm>
          <a:prstGeom prst="rect">
            <a:avLst/>
          </a:prstGeom>
          <a:noFill/>
          <a:ln w="9360">
            <a:noFill/>
          </a:ln>
        </p:spPr>
        <p:style>
          <a:lnRef idx="0"/>
          <a:fillRef idx="0"/>
          <a:effectRef idx="0"/>
          <a:fontRef idx="minor"/>
        </p:style>
        <p:txBody>
          <a:bodyPr lIns="90000" rIns="90000" tIns="45000" bIns="45000" anchor="ctr"/>
          <a:p>
            <a:pPr algn="ctr">
              <a:lnSpc>
                <a:spcPct val="100000"/>
              </a:lnSpc>
            </a:pPr>
            <a:r>
              <a:rPr b="0" lang="en-US" sz="800" spc="-1" strike="noStrike">
                <a:solidFill>
                  <a:srgbClr val="000000"/>
                </a:solidFill>
                <a:latin typeface="Calibri"/>
                <a:ea typeface="DejaVu Sans"/>
              </a:rPr>
              <a:t> </a:t>
            </a:r>
            <a:endParaRPr b="0" lang="en-US" sz="8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05" name="CustomShape 1"/>
          <p:cNvSpPr/>
          <p:nvPr/>
        </p:nvSpPr>
        <p:spPr>
          <a:xfrm>
            <a:off x="762120" y="426960"/>
            <a:ext cx="10971360" cy="11415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3200" spc="-1" strike="noStrike">
                <a:solidFill>
                  <a:srgbClr val="000000"/>
                </a:solidFill>
                <a:latin typeface="Calibri"/>
                <a:ea typeface="DejaVu Sans"/>
              </a:rPr>
              <a:t>Methodology</a:t>
            </a:r>
            <a:endParaRPr b="0" lang="en-US" sz="3200" spc="-1" strike="noStrike">
              <a:latin typeface="Arial"/>
            </a:endParaRPr>
          </a:p>
        </p:txBody>
      </p:sp>
      <p:sp>
        <p:nvSpPr>
          <p:cNvPr id="206" name="CustomShape 2"/>
          <p:cNvSpPr/>
          <p:nvPr/>
        </p:nvSpPr>
        <p:spPr>
          <a:xfrm>
            <a:off x="731520" y="1601640"/>
            <a:ext cx="10971360" cy="45244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39"/>
              </a:spcBef>
            </a:pPr>
            <a:r>
              <a:rPr b="0" lang="en-US" sz="2200" spc="-1" strike="noStrike">
                <a:solidFill>
                  <a:srgbClr val="000000"/>
                </a:solidFill>
                <a:latin typeface="Calibri"/>
                <a:ea typeface="DejaVu Sans"/>
              </a:rPr>
              <a:t>We’re deploying a restaurant management system where we can manage Items, Order, Employee along with the prediction system where we can fetch data from the database as entered by the user and accordingly make suggestions. </a:t>
            </a:r>
            <a:endParaRPr b="0" lang="en-US" sz="2200" spc="-1" strike="noStrike">
              <a:latin typeface="Arial"/>
            </a:endParaRPr>
          </a:p>
          <a:p>
            <a:pPr>
              <a:lnSpc>
                <a:spcPct val="100000"/>
              </a:lnSpc>
              <a:spcBef>
                <a:spcPts val="439"/>
              </a:spcBef>
            </a:pPr>
            <a:r>
              <a:rPr b="0" lang="en-US" sz="2200" spc="-1" strike="noStrike">
                <a:solidFill>
                  <a:srgbClr val="000000"/>
                </a:solidFill>
                <a:latin typeface="Calibri"/>
                <a:ea typeface="DejaVu Sans"/>
              </a:rPr>
              <a:t>For analysing the data we are using Greedy Algorithm specifically 0/1 Knapsack Problem. We’re using this algorithm for calculating maximum and minimum frequency, for example frequency of number of dishes sold and then using the output for the prediction. </a:t>
            </a:r>
            <a:endParaRPr b="0" lang="en-US" sz="2200" spc="-1" strike="noStrike">
              <a:latin typeface="Arial"/>
            </a:endParaRPr>
          </a:p>
          <a:p>
            <a:pPr>
              <a:lnSpc>
                <a:spcPct val="100000"/>
              </a:lnSpc>
              <a:spcBef>
                <a:spcPts val="439"/>
              </a:spcBef>
            </a:pP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0" y="411480"/>
            <a:ext cx="12190680" cy="5634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3600" spc="-1" strike="noStrike">
                <a:solidFill>
                  <a:srgbClr val="000000"/>
                </a:solidFill>
                <a:latin typeface="Calibri"/>
                <a:ea typeface="DejaVu Sans"/>
              </a:rPr>
              <a:t> </a:t>
            </a:r>
            <a:r>
              <a:rPr b="1" lang="en-US" sz="3600" spc="-1" strike="noStrike">
                <a:solidFill>
                  <a:srgbClr val="000000"/>
                </a:solidFill>
                <a:latin typeface="Calibri"/>
                <a:ea typeface="DejaVu Sans"/>
              </a:rPr>
              <a:t>METHODOLOGY FLOW CHART</a:t>
            </a:r>
            <a:endParaRPr b="0" lang="en-US" sz="3600" spc="-1" strike="noStrike">
              <a:latin typeface="Arial"/>
            </a:endParaRPr>
          </a:p>
        </p:txBody>
      </p:sp>
      <p:sp>
        <p:nvSpPr>
          <p:cNvPr id="208" name="CustomShape 2"/>
          <p:cNvSpPr/>
          <p:nvPr/>
        </p:nvSpPr>
        <p:spPr>
          <a:xfrm>
            <a:off x="4251960" y="7264440"/>
            <a:ext cx="360" cy="3351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09" name="CustomShape 3"/>
          <p:cNvSpPr/>
          <p:nvPr/>
        </p:nvSpPr>
        <p:spPr>
          <a:xfrm>
            <a:off x="4263480" y="8251920"/>
            <a:ext cx="3600" cy="3574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10" name="CustomShape 4"/>
          <p:cNvSpPr/>
          <p:nvPr/>
        </p:nvSpPr>
        <p:spPr>
          <a:xfrm>
            <a:off x="0" y="0"/>
            <a:ext cx="12190680" cy="455760"/>
          </a:xfrm>
          <a:prstGeom prst="rect">
            <a:avLst/>
          </a:prstGeom>
          <a:noFill/>
          <a:ln>
            <a:noFill/>
          </a:ln>
        </p:spPr>
        <p:style>
          <a:lnRef idx="0"/>
          <a:fillRef idx="0"/>
          <a:effectRef idx="0"/>
          <a:fontRef idx="minor"/>
        </p:style>
      </p:sp>
      <p:sp>
        <p:nvSpPr>
          <p:cNvPr id="211" name="CustomShape 5"/>
          <p:cNvSpPr/>
          <p:nvPr/>
        </p:nvSpPr>
        <p:spPr>
          <a:xfrm>
            <a:off x="0" y="457200"/>
            <a:ext cx="12190680" cy="360"/>
          </a:xfrm>
          <a:prstGeom prst="rect">
            <a:avLst/>
          </a:prstGeom>
          <a:noFill/>
          <a:ln>
            <a:noFill/>
          </a:ln>
        </p:spPr>
        <p:style>
          <a:lnRef idx="0"/>
          <a:fillRef idx="0"/>
          <a:effectRef idx="0"/>
          <a:fontRef idx="minor"/>
        </p:style>
      </p:sp>
      <p:pic>
        <p:nvPicPr>
          <p:cNvPr id="212" name="Picture 2" descr=""/>
          <p:cNvPicPr/>
          <p:nvPr/>
        </p:nvPicPr>
        <p:blipFill>
          <a:blip r:embed="rId1"/>
          <a:stretch/>
        </p:blipFill>
        <p:spPr>
          <a:xfrm>
            <a:off x="4800600" y="915480"/>
            <a:ext cx="4418280" cy="5828400"/>
          </a:xfrm>
          <a:prstGeom prst="rect">
            <a:avLst/>
          </a:prstGeom>
          <a:ln>
            <a:noFill/>
          </a:ln>
        </p:spPr>
      </p:pic>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11307</TotalTime>
  <Application>LibreOffice/6.1.2.1$Windows_X86_64 LibreOffice_project/65905a128db06ba48db947242809d14d3f9a93fe</Application>
  <Words>462</Words>
  <Paragraphs>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2017-08-14T08:34:40Z</dcterms:created>
  <dc:creator>Apple 2</dc:creator>
  <dc:description/>
  <dc:language>en-US</dc:language>
  <cp:lastModifiedBy/>
  <cp:lastPrinted>2017-08-16T11:40:20Z</cp:lastPrinted>
  <dcterms:modified xsi:type="dcterms:W3CDTF">2020-05-15T00:06:29Z</dcterms:modified>
  <cp:revision>788</cp:revision>
  <dc:subject/>
  <dc:title>Strengthen the embankments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1</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