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73" r:id="rId4"/>
    <p:sldId id="274" r:id="rId5"/>
    <p:sldId id="272" r:id="rId6"/>
    <p:sldId id="257" r:id="rId7"/>
    <p:sldId id="258" r:id="rId8"/>
    <p:sldId id="259" r:id="rId9"/>
    <p:sldId id="260" r:id="rId10"/>
    <p:sldId id="261" r:id="rId11"/>
    <p:sldId id="297" r:id="rId12"/>
    <p:sldId id="298" r:id="rId13"/>
    <p:sldId id="299" r:id="rId14"/>
    <p:sldId id="300" r:id="rId15"/>
    <p:sldId id="301" r:id="rId16"/>
    <p:sldId id="266" r:id="rId17"/>
    <p:sldId id="267" r:id="rId18"/>
    <p:sldId id="268" r:id="rId19"/>
    <p:sldId id="302" r:id="rId20"/>
    <p:sldId id="313" r:id="rId21"/>
    <p:sldId id="269" r:id="rId22"/>
    <p:sldId id="270" r:id="rId23"/>
    <p:sldId id="271" r:id="rId24"/>
    <p:sldId id="308" r:id="rId26"/>
    <p:sldId id="27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67" autoAdjust="0"/>
  </p:normalViewPr>
  <p:slideViewPr>
    <p:cSldViewPr>
      <p:cViewPr varScale="1">
        <p:scale>
          <a:sx n="72" d="100"/>
          <a:sy n="72" d="100"/>
        </p:scale>
        <p:origin x="1326" y="54"/>
      </p:cViewPr>
      <p:guideLst>
        <p:guide orient="horz" pos="2112"/>
        <p:guide pos="285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153C1-2883-4F2B-B643-F9C2B5A2F5D8}"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2B5EF-ADB4-4F51-8B5F-5DF504D8450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42B5EF-ADB4-4F51-8B5F-5DF504D8450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AED71-E833-42D6-AE86-97859B28CCF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31AED71-E833-42D6-AE86-97859B28CCF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31AED71-E833-42D6-AE86-97859B28CCF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31AED71-E833-42D6-AE86-97859B28CCF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82184-84EF-4DE5-B444-F7A2331E736F}" type="slidenum">
              <a:rPr lang="en-US" smtClean="0"/>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31AED71-E833-42D6-AE86-97859B28CCF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231AED71-E833-42D6-AE86-97859B28CCF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231AED71-E833-42D6-AE86-97859B28CCF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1AED71-E833-42D6-AE86-97859B28CCF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1AED71-E833-42D6-AE86-97859B28CCF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1AED71-E833-42D6-AE86-97859B28CCF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31AED71-E833-42D6-AE86-97859B28CCF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31AED71-E833-42D6-AE86-97859B28CCF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5346" y="2912232"/>
            <a:ext cx="3830406" cy="287896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912232"/>
            <a:ext cx="3821518" cy="287896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31AED71-E833-42D6-AE86-97859B28CCF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AED71-E833-42D6-AE86-97859B28CCF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AED71-E833-42D6-AE86-97859B28CCF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31AED71-E833-42D6-AE86-97859B28CCF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31AED71-E833-42D6-AE86-97859B28CCF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82184-84EF-4DE5-B444-F7A2331E736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1AED71-E833-42D6-AE86-97859B28CCF3}" type="datetimeFigureOut">
              <a:rPr lang="en-US" smtClean="0"/>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282184-84EF-4DE5-B444-F7A2331E736F}"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hyperlink" Target="https://www.geeksforgeeks.org/java/" TargetMode="External"/><Relationship Id="rId1" Type="http://schemas.openxmlformats.org/officeDocument/2006/relationships/hyperlink" Target="https://developer.android.com/"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192" y="461689"/>
            <a:ext cx="1412491" cy="1240536"/>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7703" y="1994321"/>
            <a:ext cx="1960404" cy="2120904"/>
          </a:xfrm>
          <a:prstGeom prst="rect">
            <a:avLst/>
          </a:prstGeom>
          <a:ln w="228600" cap="sq" cmpd="thickThin">
            <a:solidFill>
              <a:srgbClr val="000000"/>
            </a:solidFill>
            <a:prstDash val="solid"/>
            <a:miter lim="800000"/>
            <a:headEnd/>
            <a:tailEnd/>
          </a:ln>
          <a:effectLst>
            <a:innerShdw blurRad="76200">
              <a:srgbClr val="000000"/>
            </a:innerShdw>
          </a:effectLst>
        </p:spPr>
      </p:pic>
      <p:sp>
        <p:nvSpPr>
          <p:cNvPr id="11" name="TextBox 10"/>
          <p:cNvSpPr txBox="1"/>
          <p:nvPr/>
        </p:nvSpPr>
        <p:spPr>
          <a:xfrm>
            <a:off x="228600" y="4114800"/>
            <a:ext cx="2514600" cy="461665"/>
          </a:xfrm>
          <a:prstGeom prst="rect">
            <a:avLst/>
          </a:prstGeom>
          <a:noFill/>
        </p:spPr>
        <p:txBody>
          <a:bodyPr wrap="square" rtlCol="0">
            <a:spAutoFit/>
          </a:bodyPr>
          <a:lstStyle/>
          <a:p>
            <a:r>
              <a:rPr lang="en-US" sz="2400" dirty="0"/>
              <a:t>Submitted By-</a:t>
            </a:r>
            <a:endParaRPr lang="en-US" sz="2400" dirty="0"/>
          </a:p>
        </p:txBody>
      </p:sp>
      <p:sp>
        <p:nvSpPr>
          <p:cNvPr id="12" name="TextBox 11"/>
          <p:cNvSpPr txBox="1"/>
          <p:nvPr/>
        </p:nvSpPr>
        <p:spPr>
          <a:xfrm>
            <a:off x="240792" y="4708636"/>
            <a:ext cx="2861945" cy="1383665"/>
          </a:xfrm>
          <a:prstGeom prst="rect">
            <a:avLst/>
          </a:prstGeom>
          <a:noFill/>
        </p:spPr>
        <p:txBody>
          <a:bodyPr wrap="none" rtlCol="0">
            <a:spAutoFit/>
          </a:bodyPr>
          <a:lstStyle/>
          <a:p>
            <a:r>
              <a:rPr lang="en-US" sz="2400" dirty="0">
                <a:solidFill>
                  <a:schemeClr val="accent3">
                    <a:lumMod val="75000"/>
                  </a:schemeClr>
                </a:solidFill>
              </a:rPr>
              <a:t>Logic Gupta</a:t>
            </a:r>
            <a:endParaRPr lang="en-US" sz="2400" dirty="0">
              <a:solidFill>
                <a:schemeClr val="accent3">
                  <a:lumMod val="75000"/>
                </a:schemeClr>
              </a:solidFill>
            </a:endParaRPr>
          </a:p>
          <a:p>
            <a:r>
              <a:rPr lang="en-US" dirty="0"/>
              <a:t>161B114 (B4)</a:t>
            </a:r>
            <a:endParaRPr lang="en-US" dirty="0"/>
          </a:p>
          <a:p>
            <a:r>
              <a:rPr lang="en-US" sz="2400" dirty="0">
                <a:solidFill>
                  <a:schemeClr val="accent3">
                    <a:lumMod val="75000"/>
                  </a:schemeClr>
                </a:solidFill>
              </a:rPr>
              <a:t>Lokesh Kr. Gidwani</a:t>
            </a:r>
            <a:endParaRPr lang="en-US" sz="2400" dirty="0">
              <a:solidFill>
                <a:schemeClr val="accent3">
                  <a:lumMod val="75000"/>
                </a:schemeClr>
              </a:solidFill>
            </a:endParaRPr>
          </a:p>
          <a:p>
            <a:r>
              <a:rPr lang="en-US" dirty="0"/>
              <a:t>161B115 (B4)</a:t>
            </a:r>
            <a:endParaRPr lang="en-US" dirty="0"/>
          </a:p>
        </p:txBody>
      </p:sp>
      <p:sp>
        <p:nvSpPr>
          <p:cNvPr id="13" name="Rectangle 12"/>
          <p:cNvSpPr/>
          <p:nvPr/>
        </p:nvSpPr>
        <p:spPr>
          <a:xfrm>
            <a:off x="6477000" y="4114800"/>
            <a:ext cx="2378152" cy="461665"/>
          </a:xfrm>
          <a:prstGeom prst="rect">
            <a:avLst/>
          </a:prstGeom>
        </p:spPr>
        <p:txBody>
          <a:bodyPr wrap="none">
            <a:spAutoFit/>
          </a:bodyPr>
          <a:lstStyle/>
          <a:p>
            <a:r>
              <a:rPr lang="en-US" sz="2400" dirty="0"/>
              <a:t>Submitted To-</a:t>
            </a:r>
            <a:endParaRPr lang="en-US" sz="2400" dirty="0"/>
          </a:p>
        </p:txBody>
      </p:sp>
      <p:sp>
        <p:nvSpPr>
          <p:cNvPr id="14" name="TextBox 13"/>
          <p:cNvSpPr txBox="1"/>
          <p:nvPr/>
        </p:nvSpPr>
        <p:spPr>
          <a:xfrm>
            <a:off x="5581806" y="4683436"/>
            <a:ext cx="3094309" cy="830997"/>
          </a:xfrm>
          <a:prstGeom prst="rect">
            <a:avLst/>
          </a:prstGeom>
          <a:noFill/>
        </p:spPr>
        <p:txBody>
          <a:bodyPr wrap="none" rtlCol="0">
            <a:spAutoFit/>
          </a:bodyPr>
          <a:lstStyle/>
          <a:p>
            <a:r>
              <a:rPr lang="en-US" sz="2400" b="1" dirty="0">
                <a:solidFill>
                  <a:schemeClr val="accent3">
                    <a:lumMod val="75000"/>
                  </a:schemeClr>
                </a:solidFill>
              </a:rPr>
              <a:t>Dr. Prateek Pandey</a:t>
            </a:r>
            <a:endParaRPr lang="en-US" sz="2400" b="1" dirty="0">
              <a:solidFill>
                <a:schemeClr val="accent3">
                  <a:lumMod val="75000"/>
                </a:schemeClr>
              </a:solidFill>
            </a:endParaRPr>
          </a:p>
          <a:p>
            <a:r>
              <a:rPr lang="en-US" sz="2400" dirty="0"/>
              <a:t>    (Project  Guide)</a:t>
            </a:r>
            <a:endParaRPr lang="en-US" sz="2400" dirty="0"/>
          </a:p>
        </p:txBody>
      </p:sp>
      <p:sp>
        <p:nvSpPr>
          <p:cNvPr id="4" name="TextBox 3"/>
          <p:cNvSpPr txBox="1"/>
          <p:nvPr/>
        </p:nvSpPr>
        <p:spPr>
          <a:xfrm>
            <a:off x="6324601" y="5793586"/>
            <a:ext cx="2351514" cy="371702"/>
          </a:xfrm>
          <a:prstGeom prst="rect">
            <a:avLst/>
          </a:prstGeom>
          <a:noFill/>
        </p:spPr>
        <p:txBody>
          <a:bodyPr wrap="square" rtlCol="0">
            <a:spAutoFit/>
          </a:bodyPr>
          <a:lstStyle/>
          <a:p>
            <a:r>
              <a:rPr lang="en-IN" dirty="0"/>
              <a:t>Project No- 74</a:t>
            </a:r>
            <a:endParaRPr lang="en-IN" dirty="0"/>
          </a:p>
        </p:txBody>
      </p:sp>
      <p:sp>
        <p:nvSpPr>
          <p:cNvPr id="3" name="Rectangle 2"/>
          <p:cNvSpPr/>
          <p:nvPr/>
        </p:nvSpPr>
        <p:spPr>
          <a:xfrm>
            <a:off x="2717800" y="368668"/>
            <a:ext cx="334021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OUTPASS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731158" y="71247"/>
            <a:ext cx="1752600" cy="5334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Start</a:t>
            </a:r>
            <a:endParaRPr lang="en-US" dirty="0">
              <a:solidFill>
                <a:schemeClr val="tx2"/>
              </a:solidFill>
            </a:endParaRPr>
          </a:p>
        </p:txBody>
      </p:sp>
      <p:cxnSp>
        <p:nvCxnSpPr>
          <p:cNvPr id="3" name="Straight Arrow Connector 2"/>
          <p:cNvCxnSpPr>
            <a:stCxn id="2" idx="4"/>
            <a:endCxn id="22" idx="0"/>
          </p:cNvCxnSpPr>
          <p:nvPr/>
        </p:nvCxnSpPr>
        <p:spPr>
          <a:xfrm>
            <a:off x="4607458" y="604647"/>
            <a:ext cx="0" cy="614172"/>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4" name="Diamond 3"/>
          <p:cNvSpPr/>
          <p:nvPr/>
        </p:nvSpPr>
        <p:spPr>
          <a:xfrm>
            <a:off x="6645808" y="5097399"/>
            <a:ext cx="1638300" cy="998220"/>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2"/>
                </a:solidFill>
              </a:rPr>
              <a:t>Correct </a:t>
            </a:r>
            <a:r>
              <a:rPr lang="en-US" dirty="0">
                <a:solidFill>
                  <a:schemeClr val="tx2"/>
                </a:solidFill>
              </a:rPr>
              <a:t>OTP</a:t>
            </a:r>
            <a:endParaRPr lang="en-US" dirty="0">
              <a:solidFill>
                <a:schemeClr val="tx2"/>
              </a:solidFill>
            </a:endParaRPr>
          </a:p>
        </p:txBody>
      </p:sp>
      <p:cxnSp>
        <p:nvCxnSpPr>
          <p:cNvPr id="5" name="Straight Arrow Connector 4"/>
          <p:cNvCxnSpPr/>
          <p:nvPr/>
        </p:nvCxnSpPr>
        <p:spPr>
          <a:xfrm flipH="1">
            <a:off x="5636158" y="5587365"/>
            <a:ext cx="1009650" cy="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6" name="Flowchart: Process 5"/>
          <p:cNvSpPr/>
          <p:nvPr/>
        </p:nvSpPr>
        <p:spPr>
          <a:xfrm>
            <a:off x="987958" y="1377315"/>
            <a:ext cx="1981200"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Login</a:t>
            </a:r>
            <a:endParaRPr lang="en-US" dirty="0">
              <a:solidFill>
                <a:schemeClr val="tx2"/>
              </a:solidFill>
            </a:endParaRPr>
          </a:p>
        </p:txBody>
      </p:sp>
      <p:sp>
        <p:nvSpPr>
          <p:cNvPr id="7" name="Flowchart: Process 6"/>
          <p:cNvSpPr/>
          <p:nvPr/>
        </p:nvSpPr>
        <p:spPr>
          <a:xfrm>
            <a:off x="6245758" y="1377315"/>
            <a:ext cx="1981200"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Register</a:t>
            </a:r>
            <a:endParaRPr lang="en-US" dirty="0">
              <a:solidFill>
                <a:schemeClr val="tx2"/>
              </a:solidFill>
            </a:endParaRPr>
          </a:p>
        </p:txBody>
      </p:sp>
      <p:cxnSp>
        <p:nvCxnSpPr>
          <p:cNvPr id="8" name="Elbow Connector 18"/>
          <p:cNvCxnSpPr>
            <a:stCxn id="6" idx="2"/>
          </p:cNvCxnSpPr>
          <p:nvPr/>
        </p:nvCxnSpPr>
        <p:spPr>
          <a:xfrm rot="16200000" flipH="1">
            <a:off x="2021230" y="1947291"/>
            <a:ext cx="1133858" cy="1219202"/>
          </a:xfrm>
          <a:prstGeom prst="bentConnector2">
            <a:avLst/>
          </a:prstGeom>
          <a:ln>
            <a:tailEnd type="arrow"/>
          </a:ln>
        </p:spPr>
        <p:style>
          <a:lnRef idx="3">
            <a:schemeClr val="lt1"/>
          </a:lnRef>
          <a:fillRef idx="1">
            <a:schemeClr val="accent6"/>
          </a:fillRef>
          <a:effectRef idx="1">
            <a:schemeClr val="accent6"/>
          </a:effectRef>
          <a:fontRef idx="minor">
            <a:schemeClr val="lt1"/>
          </a:fontRef>
        </p:style>
      </p:cxnSp>
      <p:cxnSp>
        <p:nvCxnSpPr>
          <p:cNvPr id="9" name="Straight Connector 8"/>
          <p:cNvCxnSpPr>
            <a:stCxn id="7" idx="2"/>
          </p:cNvCxnSpPr>
          <p:nvPr/>
        </p:nvCxnSpPr>
        <p:spPr>
          <a:xfrm>
            <a:off x="7236358" y="1989963"/>
            <a:ext cx="0" cy="1057656"/>
          </a:xfrm>
          <a:prstGeom prst="line">
            <a:avLst/>
          </a:prstGeom>
        </p:spPr>
        <p:style>
          <a:lnRef idx="3">
            <a:schemeClr val="lt1"/>
          </a:lnRef>
          <a:fillRef idx="1">
            <a:schemeClr val="accent6"/>
          </a:fillRef>
          <a:effectRef idx="1">
            <a:schemeClr val="accent6"/>
          </a:effectRef>
          <a:fontRef idx="minor">
            <a:schemeClr val="lt1"/>
          </a:fontRef>
        </p:style>
      </p:cxnSp>
      <p:cxnSp>
        <p:nvCxnSpPr>
          <p:cNvPr id="10" name="Straight Arrow Connector 9"/>
          <p:cNvCxnSpPr/>
          <p:nvPr/>
        </p:nvCxnSpPr>
        <p:spPr>
          <a:xfrm flipH="1">
            <a:off x="6169558" y="3047619"/>
            <a:ext cx="1066800" cy="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11" name="Flowchart: Process 10"/>
          <p:cNvSpPr/>
          <p:nvPr/>
        </p:nvSpPr>
        <p:spPr>
          <a:xfrm>
            <a:off x="3197760" y="2817497"/>
            <a:ext cx="2895598" cy="992122"/>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JUET Webkiosk</a:t>
            </a:r>
            <a:endParaRPr lang="en-US" dirty="0">
              <a:solidFill>
                <a:schemeClr val="tx2"/>
              </a:solidFill>
            </a:endParaRPr>
          </a:p>
          <a:p>
            <a:pPr algn="ctr"/>
            <a:r>
              <a:rPr lang="en-US" dirty="0">
                <a:solidFill>
                  <a:schemeClr val="tx2"/>
                </a:solidFill>
              </a:rPr>
              <a:t>Verification</a:t>
            </a:r>
            <a:endParaRPr lang="en-US" dirty="0">
              <a:solidFill>
                <a:schemeClr val="tx2"/>
              </a:solidFill>
            </a:endParaRPr>
          </a:p>
        </p:txBody>
      </p:sp>
      <p:cxnSp>
        <p:nvCxnSpPr>
          <p:cNvPr id="12" name="Straight Arrow Connector 11"/>
          <p:cNvCxnSpPr/>
          <p:nvPr/>
        </p:nvCxnSpPr>
        <p:spPr>
          <a:xfrm>
            <a:off x="4607458" y="2394205"/>
            <a:ext cx="0" cy="470156"/>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cxnSp>
        <p:nvCxnSpPr>
          <p:cNvPr id="13" name="Straight Connector 12"/>
          <p:cNvCxnSpPr/>
          <p:nvPr/>
        </p:nvCxnSpPr>
        <p:spPr>
          <a:xfrm flipH="1">
            <a:off x="1368958" y="3581019"/>
            <a:ext cx="1828802" cy="0"/>
          </a:xfrm>
          <a:prstGeom prst="line">
            <a:avLst/>
          </a:prstGeom>
        </p:spPr>
        <p:style>
          <a:lnRef idx="3">
            <a:schemeClr val="lt1"/>
          </a:lnRef>
          <a:fillRef idx="1">
            <a:schemeClr val="accent6"/>
          </a:fillRef>
          <a:effectRef idx="1">
            <a:schemeClr val="accent6"/>
          </a:effectRef>
          <a:fontRef idx="minor">
            <a:schemeClr val="lt1"/>
          </a:fontRef>
        </p:style>
      </p:cxnSp>
      <p:cxnSp>
        <p:nvCxnSpPr>
          <p:cNvPr id="14" name="Straight Arrow Connector 13"/>
          <p:cNvCxnSpPr/>
          <p:nvPr/>
        </p:nvCxnSpPr>
        <p:spPr>
          <a:xfrm>
            <a:off x="1368958" y="3581019"/>
            <a:ext cx="0" cy="60960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15" name="Flowchart: Process 14"/>
          <p:cNvSpPr/>
          <p:nvPr/>
        </p:nvSpPr>
        <p:spPr>
          <a:xfrm>
            <a:off x="302159" y="4190619"/>
            <a:ext cx="1981200"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Status of Outpass</a:t>
            </a:r>
            <a:endParaRPr lang="en-US" dirty="0">
              <a:solidFill>
                <a:schemeClr val="tx2"/>
              </a:solidFill>
            </a:endParaRPr>
          </a:p>
        </p:txBody>
      </p:sp>
      <p:cxnSp>
        <p:nvCxnSpPr>
          <p:cNvPr id="16" name="Straight Connector 15"/>
          <p:cNvCxnSpPr/>
          <p:nvPr/>
        </p:nvCxnSpPr>
        <p:spPr>
          <a:xfrm flipH="1">
            <a:off x="6093358" y="3504819"/>
            <a:ext cx="1371600" cy="0"/>
          </a:xfrm>
          <a:prstGeom prst="line">
            <a:avLst/>
          </a:prstGeom>
        </p:spPr>
        <p:style>
          <a:lnRef idx="3">
            <a:schemeClr val="lt1"/>
          </a:lnRef>
          <a:fillRef idx="1">
            <a:schemeClr val="accent6"/>
          </a:fillRef>
          <a:effectRef idx="1">
            <a:schemeClr val="accent6"/>
          </a:effectRef>
          <a:fontRef idx="minor">
            <a:schemeClr val="lt1"/>
          </a:fontRef>
        </p:style>
      </p:cxnSp>
      <p:cxnSp>
        <p:nvCxnSpPr>
          <p:cNvPr id="17" name="Straight Arrow Connector 16"/>
          <p:cNvCxnSpPr/>
          <p:nvPr/>
        </p:nvCxnSpPr>
        <p:spPr>
          <a:xfrm>
            <a:off x="7464958" y="3523107"/>
            <a:ext cx="0" cy="60960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18" name="Flowchart: Process 17"/>
          <p:cNvSpPr/>
          <p:nvPr/>
        </p:nvSpPr>
        <p:spPr>
          <a:xfrm>
            <a:off x="6474358" y="4132707"/>
            <a:ext cx="1981200"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OTP Generate</a:t>
            </a:r>
            <a:endParaRPr lang="en-US" dirty="0">
              <a:solidFill>
                <a:schemeClr val="tx2"/>
              </a:solidFill>
            </a:endParaRPr>
          </a:p>
        </p:txBody>
      </p:sp>
      <p:cxnSp>
        <p:nvCxnSpPr>
          <p:cNvPr id="19" name="Straight Arrow Connector 18"/>
          <p:cNvCxnSpPr>
            <a:endCxn id="20" idx="0"/>
          </p:cNvCxnSpPr>
          <p:nvPr/>
        </p:nvCxnSpPr>
        <p:spPr>
          <a:xfrm flipH="1">
            <a:off x="4431245" y="3827907"/>
            <a:ext cx="10097" cy="352044"/>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20" name="Flowchart: Process 19"/>
          <p:cNvSpPr/>
          <p:nvPr/>
        </p:nvSpPr>
        <p:spPr>
          <a:xfrm>
            <a:off x="3302532" y="4179951"/>
            <a:ext cx="2257425"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Fill Outpass Detail</a:t>
            </a:r>
            <a:endParaRPr lang="en-US" dirty="0">
              <a:solidFill>
                <a:schemeClr val="tx2"/>
              </a:solidFill>
            </a:endParaRPr>
          </a:p>
        </p:txBody>
      </p:sp>
      <p:cxnSp>
        <p:nvCxnSpPr>
          <p:cNvPr id="21" name="Straight Arrow Connector 20"/>
          <p:cNvCxnSpPr/>
          <p:nvPr/>
        </p:nvCxnSpPr>
        <p:spPr>
          <a:xfrm flipH="1">
            <a:off x="7464958" y="4745355"/>
            <a:ext cx="10097" cy="352044"/>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22" name="Diamond 21"/>
          <p:cNvSpPr/>
          <p:nvPr/>
        </p:nvSpPr>
        <p:spPr>
          <a:xfrm>
            <a:off x="3788308" y="1218819"/>
            <a:ext cx="1638300" cy="1234440"/>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New</a:t>
            </a:r>
            <a:endParaRPr lang="en-US" dirty="0">
              <a:solidFill>
                <a:schemeClr val="tx2"/>
              </a:solidFill>
            </a:endParaRPr>
          </a:p>
          <a:p>
            <a:pPr algn="ctr"/>
            <a:r>
              <a:rPr lang="en-US" dirty="0">
                <a:solidFill>
                  <a:schemeClr val="tx2"/>
                </a:solidFill>
              </a:rPr>
              <a:t>User?</a:t>
            </a:r>
            <a:endParaRPr lang="en-US" dirty="0"/>
          </a:p>
        </p:txBody>
      </p:sp>
      <p:cxnSp>
        <p:nvCxnSpPr>
          <p:cNvPr id="23" name="Straight Connector 22"/>
          <p:cNvCxnSpPr/>
          <p:nvPr/>
        </p:nvCxnSpPr>
        <p:spPr>
          <a:xfrm flipH="1">
            <a:off x="8315350" y="5587365"/>
            <a:ext cx="597408" cy="0"/>
          </a:xfrm>
          <a:prstGeom prst="line">
            <a:avLst/>
          </a:prstGeom>
        </p:spPr>
        <p:style>
          <a:lnRef idx="3">
            <a:schemeClr val="lt1"/>
          </a:lnRef>
          <a:fillRef idx="1">
            <a:schemeClr val="accent6"/>
          </a:fillRef>
          <a:effectRef idx="1">
            <a:schemeClr val="accent6"/>
          </a:effectRef>
          <a:fontRef idx="minor">
            <a:schemeClr val="lt1"/>
          </a:fontRef>
        </p:style>
      </p:cxnSp>
      <p:cxnSp>
        <p:nvCxnSpPr>
          <p:cNvPr id="24" name="Straight Connector 23"/>
          <p:cNvCxnSpPr/>
          <p:nvPr/>
        </p:nvCxnSpPr>
        <p:spPr>
          <a:xfrm>
            <a:off x="8912758" y="4486275"/>
            <a:ext cx="0" cy="1101090"/>
          </a:xfrm>
          <a:prstGeom prst="line">
            <a:avLst/>
          </a:prstGeom>
        </p:spPr>
        <p:style>
          <a:lnRef idx="3">
            <a:schemeClr val="lt1"/>
          </a:lnRef>
          <a:fillRef idx="1">
            <a:schemeClr val="accent6"/>
          </a:fillRef>
          <a:effectRef idx="1">
            <a:schemeClr val="accent6"/>
          </a:effectRef>
          <a:fontRef idx="minor">
            <a:schemeClr val="lt1"/>
          </a:fontRef>
        </p:style>
      </p:cxnSp>
      <p:cxnSp>
        <p:nvCxnSpPr>
          <p:cNvPr id="25" name="Straight Arrow Connector 24"/>
          <p:cNvCxnSpPr/>
          <p:nvPr/>
        </p:nvCxnSpPr>
        <p:spPr>
          <a:xfrm flipH="1">
            <a:off x="8455558" y="4503039"/>
            <a:ext cx="457200" cy="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26" name="Flowchart: Process 25"/>
          <p:cNvSpPr/>
          <p:nvPr/>
        </p:nvSpPr>
        <p:spPr>
          <a:xfrm>
            <a:off x="3654959" y="5333619"/>
            <a:ext cx="1981200" cy="306324"/>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Success full</a:t>
            </a:r>
            <a:endParaRPr lang="en-US" dirty="0">
              <a:solidFill>
                <a:schemeClr val="tx2"/>
              </a:solidFill>
            </a:endParaRPr>
          </a:p>
        </p:txBody>
      </p:sp>
      <p:cxnSp>
        <p:nvCxnSpPr>
          <p:cNvPr id="27" name="Straight Arrow Connector 26"/>
          <p:cNvCxnSpPr/>
          <p:nvPr/>
        </p:nvCxnSpPr>
        <p:spPr>
          <a:xfrm>
            <a:off x="4493158" y="5639181"/>
            <a:ext cx="0" cy="614172"/>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28" name="Oval 27"/>
          <p:cNvSpPr/>
          <p:nvPr/>
        </p:nvSpPr>
        <p:spPr>
          <a:xfrm>
            <a:off x="3674008" y="6253353"/>
            <a:ext cx="1752600" cy="5334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End</a:t>
            </a:r>
            <a:endParaRPr lang="en-US" dirty="0">
              <a:solidFill>
                <a:schemeClr val="tx2"/>
              </a:solidFill>
            </a:endParaRPr>
          </a:p>
        </p:txBody>
      </p:sp>
      <p:cxnSp>
        <p:nvCxnSpPr>
          <p:cNvPr id="29" name="Straight Arrow Connector 28"/>
          <p:cNvCxnSpPr>
            <a:stCxn id="22" idx="1"/>
          </p:cNvCxnSpPr>
          <p:nvPr/>
        </p:nvCxnSpPr>
        <p:spPr>
          <a:xfrm flipH="1">
            <a:off x="2969158" y="1836039"/>
            <a:ext cx="819150" cy="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cxnSp>
        <p:nvCxnSpPr>
          <p:cNvPr id="30" name="Straight Arrow Connector 29"/>
          <p:cNvCxnSpPr/>
          <p:nvPr/>
        </p:nvCxnSpPr>
        <p:spPr>
          <a:xfrm>
            <a:off x="5383746" y="1836039"/>
            <a:ext cx="862012" cy="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31" name="TextBox 74"/>
          <p:cNvSpPr txBox="1"/>
          <p:nvPr/>
        </p:nvSpPr>
        <p:spPr>
          <a:xfrm>
            <a:off x="3227578" y="1462135"/>
            <a:ext cx="455574"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No</a:t>
            </a:r>
            <a:endParaRPr lang="en-US" dirty="0">
              <a:solidFill>
                <a:schemeClr val="tx2"/>
              </a:solidFill>
            </a:endParaRPr>
          </a:p>
        </p:txBody>
      </p:sp>
      <p:sp>
        <p:nvSpPr>
          <p:cNvPr id="32" name="TextBox 75"/>
          <p:cNvSpPr txBox="1"/>
          <p:nvPr/>
        </p:nvSpPr>
        <p:spPr>
          <a:xfrm>
            <a:off x="8386267" y="5195673"/>
            <a:ext cx="455574"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No</a:t>
            </a:r>
            <a:endParaRPr lang="en-US" dirty="0">
              <a:solidFill>
                <a:schemeClr val="tx2"/>
              </a:solidFill>
            </a:endParaRPr>
          </a:p>
        </p:txBody>
      </p:sp>
      <p:sp>
        <p:nvSpPr>
          <p:cNvPr id="33" name="TextBox 76"/>
          <p:cNvSpPr txBox="1"/>
          <p:nvPr/>
        </p:nvSpPr>
        <p:spPr>
          <a:xfrm>
            <a:off x="5556908" y="1466707"/>
            <a:ext cx="485518"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Yes</a:t>
            </a:r>
            <a:endParaRPr lang="en-US" dirty="0">
              <a:solidFill>
                <a:schemeClr val="tx2"/>
              </a:solidFill>
            </a:endParaRPr>
          </a:p>
        </p:txBody>
      </p:sp>
      <p:sp>
        <p:nvSpPr>
          <p:cNvPr id="34" name="TextBox 77"/>
          <p:cNvSpPr txBox="1"/>
          <p:nvPr/>
        </p:nvSpPr>
        <p:spPr>
          <a:xfrm>
            <a:off x="6131839" y="5227177"/>
            <a:ext cx="485518"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Yes</a:t>
            </a:r>
            <a:endParaRPr lang="en-US" dirty="0">
              <a:solidFill>
                <a:schemeClr val="tx2"/>
              </a:solidFill>
            </a:endParaRPr>
          </a:p>
        </p:txBody>
      </p:sp>
      <p:sp>
        <p:nvSpPr>
          <p:cNvPr id="35" name="Rectangle 34"/>
          <p:cNvSpPr/>
          <p:nvPr/>
        </p:nvSpPr>
        <p:spPr>
          <a:xfrm>
            <a:off x="123551" y="285672"/>
            <a:ext cx="3607607" cy="646331"/>
          </a:xfrm>
          <a:prstGeom prst="rect">
            <a:avLst/>
          </a:prstGeom>
        </p:spPr>
        <p:txBody>
          <a:bodyPr wrap="square">
            <a:spAutoFit/>
          </a:bodyPr>
          <a:lstStyle/>
          <a:p>
            <a:r>
              <a:rPr lang="en-IN" b="1" u="sng" dirty="0">
                <a:solidFill>
                  <a:srgbClr val="FFFF00"/>
                </a:solidFill>
              </a:rPr>
              <a:t>Figure 1. Conceptual Flow for Student </a:t>
            </a:r>
            <a:endParaRPr lang="en-IN" b="1" u="sng" dirty="0">
              <a:solidFill>
                <a:srgbClr val="FFFF00"/>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4" name="Rectangle 3"/>
          <p:cNvSpPr/>
          <p:nvPr/>
        </p:nvSpPr>
        <p:spPr>
          <a:xfrm>
            <a:off x="685800" y="151537"/>
            <a:ext cx="8077200" cy="1138773"/>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dirty="0"/>
              <a:t>OVERALL DESCRIPTION</a:t>
            </a:r>
            <a:endParaRPr lang="en-US" sz="4400" dirty="0"/>
          </a:p>
          <a:p>
            <a:endParaRPr lang="en-US" sz="2400" b="1" spc="150" dirty="0">
              <a:ln w="11430"/>
              <a:solidFill>
                <a:srgbClr val="F8F8F8"/>
              </a:solidFill>
              <a:effectLst>
                <a:outerShdw blurRad="25400" algn="tl" rotWithShape="0">
                  <a:srgbClr val="000000">
                    <a:alpha val="43000"/>
                  </a:srgbClr>
                </a:outerShdw>
              </a:effectLst>
            </a:endParaRPr>
          </a:p>
        </p:txBody>
      </p:sp>
      <p:sp>
        <p:nvSpPr>
          <p:cNvPr id="2" name="Rectangle 1"/>
          <p:cNvSpPr/>
          <p:nvPr/>
        </p:nvSpPr>
        <p:spPr>
          <a:xfrm>
            <a:off x="267970" y="1272451"/>
            <a:ext cx="5129930" cy="523220"/>
          </a:xfrm>
          <a:prstGeom prst="rect">
            <a:avLst/>
          </a:prstGeom>
        </p:spPr>
        <p:txBody>
          <a:bodyPr wrap="none">
            <a:spAutoFit/>
          </a:bodyPr>
          <a:lstStyle/>
          <a:p>
            <a:r>
              <a:rPr lang="en-US" sz="2800" b="1" u="sng" dirty="0">
                <a:latin typeface="Algerian" panose="04020705040A02060702" pitchFamily="82" charset="0"/>
              </a:rPr>
              <a:t>2.1.2 Software Interfaces</a:t>
            </a:r>
            <a:endParaRPr lang="en-US" sz="2800" u="sng" dirty="0">
              <a:latin typeface="Algerian" panose="04020705040A02060702" pitchFamily="82" charset="0"/>
            </a:endParaRPr>
          </a:p>
        </p:txBody>
      </p:sp>
      <p:sp>
        <p:nvSpPr>
          <p:cNvPr id="5" name="Rectangle 4"/>
          <p:cNvSpPr/>
          <p:nvPr/>
        </p:nvSpPr>
        <p:spPr>
          <a:xfrm>
            <a:off x="6358481" y="6234684"/>
            <a:ext cx="2271776" cy="461665"/>
          </a:xfrm>
          <a:prstGeom prst="rect">
            <a:avLst/>
          </a:prstGeom>
        </p:spPr>
        <p:txBody>
          <a:bodyPr wrap="none">
            <a:spAutoFit/>
          </a:bodyP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p:cNvSpPr/>
          <p:nvPr/>
        </p:nvSpPr>
        <p:spPr>
          <a:xfrm>
            <a:off x="267970" y="2105561"/>
            <a:ext cx="8816340" cy="3170099"/>
          </a:xfrm>
          <a:prstGeom prst="rect">
            <a:avLst/>
          </a:prstGeom>
        </p:spPr>
        <p:txBody>
          <a:bodyPr wrap="square">
            <a:spAutoFit/>
          </a:bodyPr>
          <a:lstStyle/>
          <a:p>
            <a:pPr algn="just"/>
            <a:r>
              <a:rPr lang="en-IN" sz="2000" b="1" u="sng" dirty="0"/>
              <a:t>B. Warden Interface</a:t>
            </a:r>
            <a:endParaRPr lang="en-IN" sz="2000" b="1" u="sng" dirty="0"/>
          </a:p>
          <a:p>
            <a:pPr algn="just"/>
            <a:r>
              <a:rPr lang="en-IN" sz="2000" b="1" u="sng" dirty="0"/>
              <a:t> </a:t>
            </a:r>
            <a:endParaRPr lang="en-IN" sz="2000" b="1" u="sng" dirty="0"/>
          </a:p>
          <a:p>
            <a:pPr algn="just"/>
            <a:r>
              <a:rPr lang="en-IN" sz="2000" dirty="0"/>
              <a:t>The superintendent interface has the accompanying design with the accompanying highlights:  </a:t>
            </a:r>
            <a:endParaRPr lang="en-IN" sz="2000" dirty="0"/>
          </a:p>
          <a:p>
            <a:pPr algn="just"/>
            <a:endParaRPr lang="en-IN" sz="2000" dirty="0"/>
          </a:p>
          <a:p>
            <a:pPr marL="285750" indent="-285750" algn="just">
              <a:buFont typeface="Wingdings" panose="05000000000000000000" pitchFamily="2" charset="2"/>
              <a:buChar char="v"/>
            </a:pPr>
            <a:r>
              <a:rPr lang="en-IN" sz="2000" dirty="0"/>
              <a:t> Sign-up and Login with google.  </a:t>
            </a:r>
            <a:endParaRPr lang="en-IN" sz="2000" dirty="0"/>
          </a:p>
          <a:p>
            <a:pPr marL="285750" indent="-285750" algn="just">
              <a:buFont typeface="Wingdings" panose="05000000000000000000" pitchFamily="2" charset="2"/>
              <a:buChar char="v"/>
            </a:pPr>
            <a:r>
              <a:rPr lang="en-IN" sz="2000" dirty="0"/>
              <a:t>Approved-In this area, it will demonstrate all the affirmed outpasses.  </a:t>
            </a:r>
            <a:endParaRPr lang="en-IN" sz="2000" dirty="0"/>
          </a:p>
          <a:p>
            <a:pPr marL="285750" indent="-285750" algn="just">
              <a:buFont typeface="Wingdings" panose="05000000000000000000" pitchFamily="2" charset="2"/>
              <a:buChar char="v"/>
            </a:pPr>
            <a:r>
              <a:rPr lang="en-IN" sz="2000" dirty="0"/>
              <a:t>Pending-It will demonstrate all pending outpasses.   </a:t>
            </a:r>
            <a:endParaRPr lang="en-IN" sz="2000" dirty="0"/>
          </a:p>
          <a:p>
            <a:pPr marL="285750" indent="-285750" algn="just">
              <a:buFont typeface="Wingdings" panose="05000000000000000000" pitchFamily="2" charset="2"/>
              <a:buChar char="v"/>
            </a:pPr>
            <a:r>
              <a:rPr lang="en-IN" sz="2000" dirty="0"/>
              <a:t>Denied-It will demonstrate all denied outpasses </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924299" y="13335"/>
            <a:ext cx="1752600" cy="5334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Start</a:t>
            </a:r>
            <a:endParaRPr lang="en-US" dirty="0">
              <a:solidFill>
                <a:schemeClr val="tx2"/>
              </a:solidFill>
            </a:endParaRPr>
          </a:p>
        </p:txBody>
      </p:sp>
      <p:cxnSp>
        <p:nvCxnSpPr>
          <p:cNvPr id="3" name="Straight Arrow Connector 2"/>
          <p:cNvCxnSpPr>
            <a:stCxn id="2" idx="4"/>
            <a:endCxn id="21" idx="0"/>
          </p:cNvCxnSpPr>
          <p:nvPr/>
        </p:nvCxnSpPr>
        <p:spPr>
          <a:xfrm>
            <a:off x="4800599" y="546735"/>
            <a:ext cx="0" cy="614172"/>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4" name="Diamond 3"/>
          <p:cNvSpPr/>
          <p:nvPr/>
        </p:nvSpPr>
        <p:spPr>
          <a:xfrm>
            <a:off x="3815333" y="5007983"/>
            <a:ext cx="1638300" cy="998220"/>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2"/>
                </a:solidFill>
              </a:rPr>
              <a:t>Correct Information</a:t>
            </a:r>
            <a:endParaRPr lang="en-US" sz="1200" dirty="0">
              <a:solidFill>
                <a:schemeClr val="tx2"/>
              </a:solidFill>
            </a:endParaRPr>
          </a:p>
        </p:txBody>
      </p:sp>
      <p:cxnSp>
        <p:nvCxnSpPr>
          <p:cNvPr id="5" name="Straight Arrow Connector 4"/>
          <p:cNvCxnSpPr/>
          <p:nvPr/>
        </p:nvCxnSpPr>
        <p:spPr>
          <a:xfrm flipV="1">
            <a:off x="1485900" y="4799957"/>
            <a:ext cx="0" cy="73864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6" name="Flowchart: Process 5"/>
          <p:cNvSpPr/>
          <p:nvPr/>
        </p:nvSpPr>
        <p:spPr>
          <a:xfrm>
            <a:off x="1181099" y="1319403"/>
            <a:ext cx="1981200"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Login</a:t>
            </a:r>
            <a:endParaRPr lang="en-US" dirty="0">
              <a:solidFill>
                <a:schemeClr val="tx2"/>
              </a:solidFill>
            </a:endParaRPr>
          </a:p>
        </p:txBody>
      </p:sp>
      <p:sp>
        <p:nvSpPr>
          <p:cNvPr id="7" name="Flowchart: Process 6"/>
          <p:cNvSpPr/>
          <p:nvPr/>
        </p:nvSpPr>
        <p:spPr>
          <a:xfrm>
            <a:off x="6438899" y="1319403"/>
            <a:ext cx="1981200"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Register</a:t>
            </a:r>
            <a:endParaRPr lang="en-US" dirty="0">
              <a:solidFill>
                <a:schemeClr val="tx2"/>
              </a:solidFill>
            </a:endParaRPr>
          </a:p>
        </p:txBody>
      </p:sp>
      <p:cxnSp>
        <p:nvCxnSpPr>
          <p:cNvPr id="8" name="Elbow Connector 9"/>
          <p:cNvCxnSpPr>
            <a:stCxn id="6" idx="2"/>
          </p:cNvCxnSpPr>
          <p:nvPr/>
        </p:nvCxnSpPr>
        <p:spPr>
          <a:xfrm rot="16200000" flipH="1">
            <a:off x="2214371" y="1889379"/>
            <a:ext cx="1133858" cy="1219202"/>
          </a:xfrm>
          <a:prstGeom prst="bentConnector2">
            <a:avLst/>
          </a:prstGeom>
          <a:ln>
            <a:tailEnd type="arrow"/>
          </a:ln>
        </p:spPr>
        <p:style>
          <a:lnRef idx="3">
            <a:schemeClr val="lt1"/>
          </a:lnRef>
          <a:fillRef idx="1">
            <a:schemeClr val="accent6"/>
          </a:fillRef>
          <a:effectRef idx="1">
            <a:schemeClr val="accent6"/>
          </a:effectRef>
          <a:fontRef idx="minor">
            <a:schemeClr val="lt1"/>
          </a:fontRef>
        </p:style>
      </p:cxnSp>
      <p:cxnSp>
        <p:nvCxnSpPr>
          <p:cNvPr id="9" name="Straight Connector 8"/>
          <p:cNvCxnSpPr>
            <a:stCxn id="7" idx="2"/>
          </p:cNvCxnSpPr>
          <p:nvPr/>
        </p:nvCxnSpPr>
        <p:spPr>
          <a:xfrm>
            <a:off x="7429499" y="1932051"/>
            <a:ext cx="0" cy="1057656"/>
          </a:xfrm>
          <a:prstGeom prst="line">
            <a:avLst/>
          </a:prstGeom>
        </p:spPr>
        <p:style>
          <a:lnRef idx="3">
            <a:schemeClr val="lt1"/>
          </a:lnRef>
          <a:fillRef idx="1">
            <a:schemeClr val="accent6"/>
          </a:fillRef>
          <a:effectRef idx="1">
            <a:schemeClr val="accent6"/>
          </a:effectRef>
          <a:fontRef idx="minor">
            <a:schemeClr val="lt1"/>
          </a:fontRef>
        </p:style>
      </p:cxnSp>
      <p:cxnSp>
        <p:nvCxnSpPr>
          <p:cNvPr id="10" name="Straight Arrow Connector 9"/>
          <p:cNvCxnSpPr/>
          <p:nvPr/>
        </p:nvCxnSpPr>
        <p:spPr>
          <a:xfrm flipH="1">
            <a:off x="6362699" y="2989707"/>
            <a:ext cx="1066800" cy="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11" name="Flowchart: Process 10"/>
          <p:cNvSpPr/>
          <p:nvPr/>
        </p:nvSpPr>
        <p:spPr>
          <a:xfrm>
            <a:off x="3390901" y="2759585"/>
            <a:ext cx="2895598" cy="992122"/>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Landing Page</a:t>
            </a:r>
            <a:endParaRPr lang="en-US" dirty="0">
              <a:solidFill>
                <a:schemeClr val="tx2"/>
              </a:solidFill>
            </a:endParaRPr>
          </a:p>
        </p:txBody>
      </p:sp>
      <p:cxnSp>
        <p:nvCxnSpPr>
          <p:cNvPr id="12" name="Straight Arrow Connector 11"/>
          <p:cNvCxnSpPr/>
          <p:nvPr/>
        </p:nvCxnSpPr>
        <p:spPr>
          <a:xfrm>
            <a:off x="4800599" y="2336293"/>
            <a:ext cx="0" cy="470156"/>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cxnSp>
        <p:nvCxnSpPr>
          <p:cNvPr id="13" name="Straight Connector 12"/>
          <p:cNvCxnSpPr/>
          <p:nvPr/>
        </p:nvCxnSpPr>
        <p:spPr>
          <a:xfrm flipH="1">
            <a:off x="1562099" y="3523107"/>
            <a:ext cx="1828802" cy="0"/>
          </a:xfrm>
          <a:prstGeom prst="line">
            <a:avLst/>
          </a:prstGeom>
        </p:spPr>
        <p:style>
          <a:lnRef idx="3">
            <a:schemeClr val="lt1"/>
          </a:lnRef>
          <a:fillRef idx="1">
            <a:schemeClr val="accent6"/>
          </a:fillRef>
          <a:effectRef idx="1">
            <a:schemeClr val="accent6"/>
          </a:effectRef>
          <a:fontRef idx="minor">
            <a:schemeClr val="lt1"/>
          </a:fontRef>
        </p:style>
      </p:cxnSp>
      <p:cxnSp>
        <p:nvCxnSpPr>
          <p:cNvPr id="14" name="Straight Arrow Connector 13"/>
          <p:cNvCxnSpPr/>
          <p:nvPr/>
        </p:nvCxnSpPr>
        <p:spPr>
          <a:xfrm>
            <a:off x="1562099" y="3523107"/>
            <a:ext cx="0" cy="60960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15" name="Flowchart: Process 14"/>
          <p:cNvSpPr/>
          <p:nvPr/>
        </p:nvSpPr>
        <p:spPr>
          <a:xfrm>
            <a:off x="495300" y="4132707"/>
            <a:ext cx="1981200"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Approved Outpass</a:t>
            </a:r>
            <a:endParaRPr lang="en-US" dirty="0">
              <a:solidFill>
                <a:schemeClr val="tx2"/>
              </a:solidFill>
            </a:endParaRPr>
          </a:p>
        </p:txBody>
      </p:sp>
      <p:cxnSp>
        <p:nvCxnSpPr>
          <p:cNvPr id="16" name="Straight Connector 15"/>
          <p:cNvCxnSpPr/>
          <p:nvPr/>
        </p:nvCxnSpPr>
        <p:spPr>
          <a:xfrm flipH="1">
            <a:off x="6286499" y="3446907"/>
            <a:ext cx="1371600" cy="0"/>
          </a:xfrm>
          <a:prstGeom prst="line">
            <a:avLst/>
          </a:prstGeom>
        </p:spPr>
        <p:style>
          <a:lnRef idx="3">
            <a:schemeClr val="lt1"/>
          </a:lnRef>
          <a:fillRef idx="1">
            <a:schemeClr val="accent6"/>
          </a:fillRef>
          <a:effectRef idx="1">
            <a:schemeClr val="accent6"/>
          </a:effectRef>
          <a:fontRef idx="minor">
            <a:schemeClr val="lt1"/>
          </a:fontRef>
        </p:style>
      </p:cxnSp>
      <p:cxnSp>
        <p:nvCxnSpPr>
          <p:cNvPr id="17" name="Straight Arrow Connector 16"/>
          <p:cNvCxnSpPr/>
          <p:nvPr/>
        </p:nvCxnSpPr>
        <p:spPr>
          <a:xfrm>
            <a:off x="7658099" y="3465195"/>
            <a:ext cx="0" cy="60960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18" name="Flowchart: Process 17"/>
          <p:cNvSpPr/>
          <p:nvPr/>
        </p:nvSpPr>
        <p:spPr>
          <a:xfrm>
            <a:off x="6667499" y="4074795"/>
            <a:ext cx="1981200"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Denied Outpass</a:t>
            </a:r>
            <a:endParaRPr lang="en-US" dirty="0">
              <a:solidFill>
                <a:schemeClr val="tx2"/>
              </a:solidFill>
            </a:endParaRPr>
          </a:p>
        </p:txBody>
      </p:sp>
      <p:cxnSp>
        <p:nvCxnSpPr>
          <p:cNvPr id="19" name="Straight Arrow Connector 18"/>
          <p:cNvCxnSpPr>
            <a:endCxn id="20" idx="0"/>
          </p:cNvCxnSpPr>
          <p:nvPr/>
        </p:nvCxnSpPr>
        <p:spPr>
          <a:xfrm flipH="1">
            <a:off x="4624386" y="3769995"/>
            <a:ext cx="10097" cy="352044"/>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20" name="Flowchart: Process 19"/>
          <p:cNvSpPr/>
          <p:nvPr/>
        </p:nvSpPr>
        <p:spPr>
          <a:xfrm>
            <a:off x="3495673" y="4122039"/>
            <a:ext cx="2257425" cy="612648"/>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Pending Outpass</a:t>
            </a:r>
            <a:endParaRPr lang="en-US" dirty="0">
              <a:solidFill>
                <a:schemeClr val="tx2"/>
              </a:solidFill>
            </a:endParaRPr>
          </a:p>
        </p:txBody>
      </p:sp>
      <p:sp>
        <p:nvSpPr>
          <p:cNvPr id="21" name="Diamond 20"/>
          <p:cNvSpPr/>
          <p:nvPr/>
        </p:nvSpPr>
        <p:spPr>
          <a:xfrm>
            <a:off x="3981449" y="1160907"/>
            <a:ext cx="1638300" cy="1234440"/>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New</a:t>
            </a:r>
            <a:endParaRPr lang="en-US" dirty="0">
              <a:solidFill>
                <a:schemeClr val="tx2"/>
              </a:solidFill>
            </a:endParaRPr>
          </a:p>
          <a:p>
            <a:pPr algn="ctr"/>
            <a:r>
              <a:rPr lang="en-US" dirty="0">
                <a:solidFill>
                  <a:schemeClr val="tx2"/>
                </a:solidFill>
              </a:rPr>
              <a:t>User?</a:t>
            </a:r>
            <a:endParaRPr lang="en-US" dirty="0"/>
          </a:p>
        </p:txBody>
      </p:sp>
      <p:sp>
        <p:nvSpPr>
          <p:cNvPr id="22" name="Oval 21"/>
          <p:cNvSpPr/>
          <p:nvPr/>
        </p:nvSpPr>
        <p:spPr>
          <a:xfrm>
            <a:off x="3748086" y="6311265"/>
            <a:ext cx="1752600" cy="5334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End</a:t>
            </a:r>
            <a:endParaRPr lang="en-US" dirty="0">
              <a:solidFill>
                <a:schemeClr val="tx2"/>
              </a:solidFill>
            </a:endParaRPr>
          </a:p>
        </p:txBody>
      </p:sp>
      <p:cxnSp>
        <p:nvCxnSpPr>
          <p:cNvPr id="23" name="Straight Arrow Connector 22"/>
          <p:cNvCxnSpPr>
            <a:stCxn id="21" idx="1"/>
          </p:cNvCxnSpPr>
          <p:nvPr/>
        </p:nvCxnSpPr>
        <p:spPr>
          <a:xfrm flipH="1">
            <a:off x="3162299" y="1778127"/>
            <a:ext cx="819150" cy="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cxnSp>
        <p:nvCxnSpPr>
          <p:cNvPr id="24" name="Straight Arrow Connector 23"/>
          <p:cNvCxnSpPr/>
          <p:nvPr/>
        </p:nvCxnSpPr>
        <p:spPr>
          <a:xfrm>
            <a:off x="5576887" y="1778127"/>
            <a:ext cx="862012" cy="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sp>
        <p:nvSpPr>
          <p:cNvPr id="25" name="TextBox 32"/>
          <p:cNvSpPr txBox="1"/>
          <p:nvPr/>
        </p:nvSpPr>
        <p:spPr>
          <a:xfrm>
            <a:off x="3420719" y="1404223"/>
            <a:ext cx="455574"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No</a:t>
            </a:r>
            <a:endParaRPr lang="en-US" dirty="0">
              <a:solidFill>
                <a:schemeClr val="tx2"/>
              </a:solidFill>
            </a:endParaRPr>
          </a:p>
        </p:txBody>
      </p:sp>
      <p:sp>
        <p:nvSpPr>
          <p:cNvPr id="26" name="TextBox 33"/>
          <p:cNvSpPr txBox="1"/>
          <p:nvPr/>
        </p:nvSpPr>
        <p:spPr>
          <a:xfrm>
            <a:off x="5525311" y="5103995"/>
            <a:ext cx="455574"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No</a:t>
            </a:r>
            <a:endParaRPr lang="en-US" dirty="0">
              <a:solidFill>
                <a:schemeClr val="tx2"/>
              </a:solidFill>
            </a:endParaRPr>
          </a:p>
        </p:txBody>
      </p:sp>
      <p:sp>
        <p:nvSpPr>
          <p:cNvPr id="27" name="TextBox 34"/>
          <p:cNvSpPr txBox="1"/>
          <p:nvPr/>
        </p:nvSpPr>
        <p:spPr>
          <a:xfrm>
            <a:off x="5750049" y="1408795"/>
            <a:ext cx="485518"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Yes</a:t>
            </a:r>
            <a:endParaRPr lang="en-US" dirty="0">
              <a:solidFill>
                <a:schemeClr val="tx2"/>
              </a:solidFill>
            </a:endParaRPr>
          </a:p>
        </p:txBody>
      </p:sp>
      <p:sp>
        <p:nvSpPr>
          <p:cNvPr id="28" name="TextBox 35"/>
          <p:cNvSpPr txBox="1"/>
          <p:nvPr/>
        </p:nvSpPr>
        <p:spPr>
          <a:xfrm>
            <a:off x="3148142" y="5132689"/>
            <a:ext cx="485518"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Yes</a:t>
            </a:r>
            <a:endParaRPr lang="en-US" dirty="0">
              <a:solidFill>
                <a:schemeClr val="tx2"/>
              </a:solidFill>
            </a:endParaRPr>
          </a:p>
        </p:txBody>
      </p:sp>
      <p:cxnSp>
        <p:nvCxnSpPr>
          <p:cNvPr id="29" name="Straight Connector 28"/>
          <p:cNvCxnSpPr/>
          <p:nvPr/>
        </p:nvCxnSpPr>
        <p:spPr>
          <a:xfrm flipH="1">
            <a:off x="1485900" y="5502021"/>
            <a:ext cx="2329433" cy="0"/>
          </a:xfrm>
          <a:prstGeom prst="line">
            <a:avLst/>
          </a:prstGeom>
        </p:spPr>
        <p:style>
          <a:lnRef idx="3">
            <a:schemeClr val="lt1"/>
          </a:lnRef>
          <a:fillRef idx="1">
            <a:schemeClr val="accent6"/>
          </a:fillRef>
          <a:effectRef idx="1">
            <a:schemeClr val="accent6"/>
          </a:effectRef>
          <a:fontRef idx="minor">
            <a:schemeClr val="lt1"/>
          </a:fontRef>
        </p:style>
      </p:cxnSp>
      <p:cxnSp>
        <p:nvCxnSpPr>
          <p:cNvPr id="30" name="Straight Connector 29"/>
          <p:cNvCxnSpPr/>
          <p:nvPr/>
        </p:nvCxnSpPr>
        <p:spPr>
          <a:xfrm flipH="1">
            <a:off x="5403022" y="5507093"/>
            <a:ext cx="2329433" cy="0"/>
          </a:xfrm>
          <a:prstGeom prst="line">
            <a:avLst/>
          </a:prstGeom>
        </p:spPr>
        <p:style>
          <a:lnRef idx="3">
            <a:schemeClr val="lt1"/>
          </a:lnRef>
          <a:fillRef idx="1">
            <a:schemeClr val="accent6"/>
          </a:fillRef>
          <a:effectRef idx="1">
            <a:schemeClr val="accent6"/>
          </a:effectRef>
          <a:fontRef idx="minor">
            <a:schemeClr val="lt1"/>
          </a:fontRef>
        </p:style>
      </p:cxnSp>
      <p:cxnSp>
        <p:nvCxnSpPr>
          <p:cNvPr id="31" name="Straight Arrow Connector 30"/>
          <p:cNvCxnSpPr/>
          <p:nvPr/>
        </p:nvCxnSpPr>
        <p:spPr>
          <a:xfrm flipV="1">
            <a:off x="7732455" y="4734687"/>
            <a:ext cx="0" cy="738640"/>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cxnSp>
        <p:nvCxnSpPr>
          <p:cNvPr id="32" name="Straight Arrow Connector 31"/>
          <p:cNvCxnSpPr/>
          <p:nvPr/>
        </p:nvCxnSpPr>
        <p:spPr>
          <a:xfrm flipH="1">
            <a:off x="4634483" y="4687443"/>
            <a:ext cx="10097" cy="352044"/>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cxnSp>
        <p:nvCxnSpPr>
          <p:cNvPr id="33" name="Straight Arrow Connector 32"/>
          <p:cNvCxnSpPr>
            <a:endCxn id="22" idx="0"/>
          </p:cNvCxnSpPr>
          <p:nvPr/>
        </p:nvCxnSpPr>
        <p:spPr>
          <a:xfrm>
            <a:off x="4624386" y="6006203"/>
            <a:ext cx="0" cy="305062"/>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34" name="Rectangle 33"/>
          <p:cNvSpPr/>
          <p:nvPr/>
        </p:nvSpPr>
        <p:spPr>
          <a:xfrm>
            <a:off x="0" y="459014"/>
            <a:ext cx="4572000" cy="646331"/>
          </a:xfrm>
          <a:prstGeom prst="rect">
            <a:avLst/>
          </a:prstGeom>
        </p:spPr>
        <p:txBody>
          <a:bodyPr>
            <a:spAutoFit/>
          </a:bodyPr>
          <a:lstStyle/>
          <a:p>
            <a:r>
              <a:rPr lang="en-IN" b="1" u="sng" dirty="0">
                <a:solidFill>
                  <a:srgbClr val="FFFF00"/>
                </a:solidFill>
              </a:rPr>
              <a:t>Figure 2.  Conceptual Flow for Warden/ Superintendent</a:t>
            </a:r>
            <a:endParaRPr lang="en-IN" b="1" u="sng" dirty="0">
              <a:solidFill>
                <a:srgbClr val="FFFF00"/>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4" name="Rectangle 3"/>
          <p:cNvSpPr/>
          <p:nvPr/>
        </p:nvSpPr>
        <p:spPr>
          <a:xfrm>
            <a:off x="685800" y="151537"/>
            <a:ext cx="8077200" cy="1138773"/>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dirty="0"/>
              <a:t>OVERALL DESCRIPTION</a:t>
            </a:r>
            <a:endParaRPr lang="en-US" sz="4400" dirty="0"/>
          </a:p>
          <a:p>
            <a:endParaRPr lang="en-US" sz="2400" b="1" spc="150" dirty="0">
              <a:ln w="11430"/>
              <a:solidFill>
                <a:srgbClr val="F8F8F8"/>
              </a:solidFill>
              <a:effectLst>
                <a:outerShdw blurRad="25400" algn="tl" rotWithShape="0">
                  <a:srgbClr val="000000">
                    <a:alpha val="43000"/>
                  </a:srgbClr>
                </a:outerShdw>
              </a:effectLst>
            </a:endParaRPr>
          </a:p>
        </p:txBody>
      </p:sp>
      <p:sp>
        <p:nvSpPr>
          <p:cNvPr id="2" name="Rectangle 1"/>
          <p:cNvSpPr/>
          <p:nvPr/>
        </p:nvSpPr>
        <p:spPr>
          <a:xfrm>
            <a:off x="267970" y="1272451"/>
            <a:ext cx="5129930" cy="523220"/>
          </a:xfrm>
          <a:prstGeom prst="rect">
            <a:avLst/>
          </a:prstGeom>
        </p:spPr>
        <p:txBody>
          <a:bodyPr wrap="none">
            <a:spAutoFit/>
          </a:bodyPr>
          <a:lstStyle/>
          <a:p>
            <a:r>
              <a:rPr lang="en-US" sz="2800" b="1" u="sng" dirty="0">
                <a:latin typeface="Algerian" panose="04020705040A02060702" pitchFamily="82" charset="0"/>
              </a:rPr>
              <a:t>2.1.2 Software Interfaces</a:t>
            </a:r>
            <a:endParaRPr lang="en-US" sz="2800" u="sng" dirty="0">
              <a:latin typeface="Algerian" panose="04020705040A02060702" pitchFamily="82" charset="0"/>
            </a:endParaRPr>
          </a:p>
        </p:txBody>
      </p:sp>
      <p:sp>
        <p:nvSpPr>
          <p:cNvPr id="5" name="Rectangle 4"/>
          <p:cNvSpPr/>
          <p:nvPr/>
        </p:nvSpPr>
        <p:spPr>
          <a:xfrm>
            <a:off x="6358481" y="6234684"/>
            <a:ext cx="2271776" cy="461665"/>
          </a:xfrm>
          <a:prstGeom prst="rect">
            <a:avLst/>
          </a:prstGeom>
        </p:spPr>
        <p:txBody>
          <a:bodyPr wrap="none">
            <a:spAutoFit/>
          </a:bodyP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ctangle 2"/>
          <p:cNvSpPr/>
          <p:nvPr/>
        </p:nvSpPr>
        <p:spPr>
          <a:xfrm>
            <a:off x="457199" y="2133600"/>
            <a:ext cx="8173057" cy="3170099"/>
          </a:xfrm>
          <a:prstGeom prst="rect">
            <a:avLst/>
          </a:prstGeom>
        </p:spPr>
        <p:txBody>
          <a:bodyPr wrap="square">
            <a:spAutoFit/>
          </a:bodyPr>
          <a:lstStyle/>
          <a:p>
            <a:r>
              <a:rPr lang="en-IN" sz="2000" b="1" u="sng" dirty="0"/>
              <a:t>C. Guard Interface</a:t>
            </a:r>
            <a:endParaRPr lang="en-IN" sz="2000" b="1" u="sng" dirty="0"/>
          </a:p>
          <a:p>
            <a:endParaRPr lang="en-IN" sz="2000" b="1" u="sng" dirty="0"/>
          </a:p>
          <a:p>
            <a:r>
              <a:rPr lang="en-IN" sz="2000" dirty="0"/>
              <a:t>The watch module format has the accompanying highlights and methodology is appeared in Figure 3:  </a:t>
            </a:r>
            <a:endParaRPr lang="en-IN" sz="2000" dirty="0"/>
          </a:p>
          <a:p>
            <a:r>
              <a:rPr lang="en-IN" sz="2000" dirty="0"/>
              <a:t> </a:t>
            </a:r>
            <a:endParaRPr lang="en-IN" sz="2000" dirty="0"/>
          </a:p>
          <a:p>
            <a:pPr marL="285750" indent="-285750">
              <a:buFont typeface="Wingdings" panose="05000000000000000000" pitchFamily="2" charset="2"/>
              <a:buChar char="v"/>
            </a:pPr>
            <a:r>
              <a:rPr lang="en-IN" sz="2000" dirty="0"/>
              <a:t> Thus the students require not bring an out-pass letter as the conventional way.  </a:t>
            </a:r>
            <a:endParaRPr lang="en-IN" sz="2000" dirty="0"/>
          </a:p>
          <a:p>
            <a:r>
              <a:rPr lang="en-IN" sz="2000" dirty="0"/>
              <a:t> </a:t>
            </a:r>
            <a:endParaRPr lang="en-IN" sz="2000" dirty="0"/>
          </a:p>
          <a:p>
            <a:pPr marL="285750" indent="-285750">
              <a:buFont typeface="Wingdings" panose="05000000000000000000" pitchFamily="2" charset="2"/>
              <a:buChar char="v"/>
            </a:pPr>
            <a:r>
              <a:rPr lang="en-IN" sz="2000" dirty="0"/>
              <a:t> Exit and Section time of students are gathered utilizing QR-Code scanner and kept up in the database. </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81400" y="228600"/>
            <a:ext cx="1752600" cy="5334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Start</a:t>
            </a:r>
            <a:endParaRPr lang="en-US" dirty="0">
              <a:solidFill>
                <a:schemeClr val="tx2"/>
              </a:solidFill>
            </a:endParaRPr>
          </a:p>
        </p:txBody>
      </p:sp>
      <p:cxnSp>
        <p:nvCxnSpPr>
          <p:cNvPr id="3" name="Straight Arrow Connector 2"/>
          <p:cNvCxnSpPr>
            <a:stCxn id="2" idx="4"/>
          </p:cNvCxnSpPr>
          <p:nvPr/>
        </p:nvCxnSpPr>
        <p:spPr>
          <a:xfrm>
            <a:off x="4457700" y="762000"/>
            <a:ext cx="13144" cy="307086"/>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4" name="Flowchart: Process 3"/>
          <p:cNvSpPr/>
          <p:nvPr/>
        </p:nvSpPr>
        <p:spPr>
          <a:xfrm>
            <a:off x="3328987" y="2360676"/>
            <a:ext cx="2419541" cy="661416"/>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2"/>
                </a:solidFill>
              </a:rPr>
              <a:t>Display of student details at guard desk</a:t>
            </a:r>
            <a:endParaRPr lang="en-US" sz="1600" dirty="0">
              <a:solidFill>
                <a:schemeClr val="tx2"/>
              </a:solidFill>
            </a:endParaRPr>
          </a:p>
        </p:txBody>
      </p:sp>
      <p:cxnSp>
        <p:nvCxnSpPr>
          <p:cNvPr id="5" name="Straight Arrow Connector 4"/>
          <p:cNvCxnSpPr/>
          <p:nvPr/>
        </p:nvCxnSpPr>
        <p:spPr>
          <a:xfrm>
            <a:off x="4457700" y="1985772"/>
            <a:ext cx="13144" cy="381000"/>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cxnSp>
        <p:nvCxnSpPr>
          <p:cNvPr id="6" name="Straight Arrow Connector 5"/>
          <p:cNvCxnSpPr/>
          <p:nvPr/>
        </p:nvCxnSpPr>
        <p:spPr>
          <a:xfrm>
            <a:off x="4430933" y="3022092"/>
            <a:ext cx="0" cy="228417"/>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7" name="Flowchart: Process 6"/>
          <p:cNvSpPr/>
          <p:nvPr/>
        </p:nvSpPr>
        <p:spPr>
          <a:xfrm>
            <a:off x="3805331" y="3255081"/>
            <a:ext cx="1399795" cy="409956"/>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QR Code</a:t>
            </a:r>
            <a:endParaRPr lang="en-US" dirty="0">
              <a:solidFill>
                <a:schemeClr val="tx2"/>
              </a:solidFill>
            </a:endParaRPr>
          </a:p>
        </p:txBody>
      </p:sp>
      <p:sp>
        <p:nvSpPr>
          <p:cNvPr id="8" name="Diamond 7"/>
          <p:cNvSpPr/>
          <p:nvPr/>
        </p:nvSpPr>
        <p:spPr>
          <a:xfrm>
            <a:off x="3656743" y="1087374"/>
            <a:ext cx="1638300" cy="898398"/>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2"/>
                </a:solidFill>
              </a:rPr>
              <a:t>Outpass Granted</a:t>
            </a:r>
            <a:endParaRPr lang="en-US" sz="1200" dirty="0">
              <a:solidFill>
                <a:schemeClr val="tx2"/>
              </a:solidFill>
            </a:endParaRPr>
          </a:p>
        </p:txBody>
      </p:sp>
      <p:sp>
        <p:nvSpPr>
          <p:cNvPr id="9" name="Oval 8"/>
          <p:cNvSpPr/>
          <p:nvPr/>
        </p:nvSpPr>
        <p:spPr>
          <a:xfrm>
            <a:off x="3579018" y="5096162"/>
            <a:ext cx="1752600" cy="5334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2"/>
                </a:solidFill>
              </a:rPr>
              <a:t>End</a:t>
            </a:r>
            <a:endParaRPr lang="en-US" dirty="0">
              <a:solidFill>
                <a:schemeClr val="tx2"/>
              </a:solidFill>
            </a:endParaRPr>
          </a:p>
        </p:txBody>
      </p:sp>
      <p:cxnSp>
        <p:nvCxnSpPr>
          <p:cNvPr id="10" name="Straight Arrow Connector 9"/>
          <p:cNvCxnSpPr/>
          <p:nvPr/>
        </p:nvCxnSpPr>
        <p:spPr>
          <a:xfrm>
            <a:off x="4430933" y="3585972"/>
            <a:ext cx="6575" cy="391668"/>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cxnSp>
        <p:nvCxnSpPr>
          <p:cNvPr id="11" name="Straight Arrow Connector 10"/>
          <p:cNvCxnSpPr/>
          <p:nvPr/>
        </p:nvCxnSpPr>
        <p:spPr>
          <a:xfrm>
            <a:off x="4473130" y="4791100"/>
            <a:ext cx="0" cy="305062"/>
          </a:xfrm>
          <a:prstGeom prst="straightConnector1">
            <a:avLst/>
          </a:prstGeom>
          <a:ln>
            <a:headEnd type="none" w="med" len="med"/>
            <a:tailEnd type="triangle" w="med" len="med"/>
          </a:ln>
        </p:spPr>
        <p:style>
          <a:lnRef idx="3">
            <a:schemeClr val="lt1"/>
          </a:lnRef>
          <a:fillRef idx="1">
            <a:schemeClr val="accent6"/>
          </a:fillRef>
          <a:effectRef idx="1">
            <a:schemeClr val="accent6"/>
          </a:effectRef>
          <a:fontRef idx="minor">
            <a:schemeClr val="lt1"/>
          </a:fontRef>
        </p:style>
      </p:cxnSp>
      <p:sp>
        <p:nvSpPr>
          <p:cNvPr id="12" name="Flowchart: Process 11"/>
          <p:cNvSpPr/>
          <p:nvPr/>
        </p:nvSpPr>
        <p:spPr>
          <a:xfrm>
            <a:off x="2557557" y="3952900"/>
            <a:ext cx="3962400" cy="838200"/>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r>
              <a:rPr lang="en-US" dirty="0">
                <a:solidFill>
                  <a:schemeClr val="tx2"/>
                </a:solidFill>
              </a:rPr>
              <a:t>Exit time noted &amp; updated </a:t>
            </a:r>
            <a:endParaRPr lang="en-US" dirty="0">
              <a:solidFill>
                <a:schemeClr val="tx2"/>
              </a:solidFill>
            </a:endParaRPr>
          </a:p>
          <a:p>
            <a:pPr marL="285750" indent="-285750" algn="ctr">
              <a:buFont typeface="Arial" panose="020B0604020202020204" pitchFamily="34" charset="0"/>
              <a:buChar char="•"/>
            </a:pPr>
            <a:r>
              <a:rPr lang="en-US" dirty="0">
                <a:solidFill>
                  <a:schemeClr val="tx2"/>
                </a:solidFill>
              </a:rPr>
              <a:t>Parent intimated with exit time</a:t>
            </a:r>
            <a:endParaRPr lang="en-US" dirty="0">
              <a:solidFill>
                <a:schemeClr val="tx2"/>
              </a:solidFill>
            </a:endParaRPr>
          </a:p>
        </p:txBody>
      </p:sp>
      <p:cxnSp>
        <p:nvCxnSpPr>
          <p:cNvPr id="13" name="Straight Connector 12"/>
          <p:cNvCxnSpPr/>
          <p:nvPr/>
        </p:nvCxnSpPr>
        <p:spPr>
          <a:xfrm>
            <a:off x="5301234" y="1543621"/>
            <a:ext cx="2013966" cy="0"/>
          </a:xfrm>
          <a:prstGeom prst="line">
            <a:avLst/>
          </a:prstGeom>
        </p:spPr>
        <p:style>
          <a:lnRef idx="3">
            <a:schemeClr val="lt1"/>
          </a:lnRef>
          <a:fillRef idx="1">
            <a:schemeClr val="accent6"/>
          </a:fillRef>
          <a:effectRef idx="1">
            <a:schemeClr val="accent6"/>
          </a:effectRef>
          <a:fontRef idx="minor">
            <a:schemeClr val="lt1"/>
          </a:fontRef>
        </p:style>
      </p:cxnSp>
      <p:cxnSp>
        <p:nvCxnSpPr>
          <p:cNvPr id="14" name="Straight Connector 13"/>
          <p:cNvCxnSpPr/>
          <p:nvPr/>
        </p:nvCxnSpPr>
        <p:spPr>
          <a:xfrm>
            <a:off x="7315200" y="1536573"/>
            <a:ext cx="0" cy="3427873"/>
          </a:xfrm>
          <a:prstGeom prst="line">
            <a:avLst/>
          </a:prstGeom>
        </p:spPr>
        <p:style>
          <a:lnRef idx="3">
            <a:schemeClr val="lt1"/>
          </a:lnRef>
          <a:fillRef idx="1">
            <a:schemeClr val="accent6"/>
          </a:fillRef>
          <a:effectRef idx="1">
            <a:schemeClr val="accent6"/>
          </a:effectRef>
          <a:fontRef idx="minor">
            <a:schemeClr val="lt1"/>
          </a:fontRef>
        </p:style>
      </p:cxnSp>
      <p:cxnSp>
        <p:nvCxnSpPr>
          <p:cNvPr id="15" name="Straight Arrow Connector 14"/>
          <p:cNvCxnSpPr/>
          <p:nvPr/>
        </p:nvCxnSpPr>
        <p:spPr>
          <a:xfrm flipH="1">
            <a:off x="4581429" y="4925378"/>
            <a:ext cx="2765870" cy="20815"/>
          </a:xfrm>
          <a:prstGeom prst="straightConnector1">
            <a:avLst/>
          </a:prstGeom>
          <a:ln>
            <a:tailEnd type="arrow"/>
          </a:ln>
        </p:spPr>
        <p:style>
          <a:lnRef idx="3">
            <a:schemeClr val="lt1"/>
          </a:lnRef>
          <a:fillRef idx="1">
            <a:schemeClr val="accent6"/>
          </a:fillRef>
          <a:effectRef idx="1">
            <a:schemeClr val="accent6"/>
          </a:effectRef>
          <a:fontRef idx="minor">
            <a:schemeClr val="lt1"/>
          </a:fontRef>
        </p:style>
      </p:cxn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17" name="Rectangle 16"/>
          <p:cNvSpPr/>
          <p:nvPr/>
        </p:nvSpPr>
        <p:spPr>
          <a:xfrm>
            <a:off x="1142999" y="5779531"/>
            <a:ext cx="6629383" cy="369332"/>
          </a:xfrm>
          <a:prstGeom prst="rect">
            <a:avLst/>
          </a:prstGeom>
        </p:spPr>
        <p:txBody>
          <a:bodyPr wrap="square">
            <a:spAutoFit/>
          </a:bodyPr>
          <a:lstStyle/>
          <a:p>
            <a:r>
              <a:rPr lang="en-IN" b="1" u="sng" dirty="0">
                <a:solidFill>
                  <a:srgbClr val="002060"/>
                </a:solidFill>
              </a:rPr>
              <a:t> </a:t>
            </a:r>
            <a:r>
              <a:rPr lang="en-IN" b="1" u="sng" dirty="0">
                <a:solidFill>
                  <a:srgbClr val="FFFF00"/>
                </a:solidFill>
              </a:rPr>
              <a:t>Figure 3. Guard Access Flow of the Proposed System </a:t>
            </a:r>
            <a:endParaRPr lang="en-IN" b="1" u="sng" dirty="0">
              <a:solidFill>
                <a:srgbClr val="FFF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552" y="1363796"/>
            <a:ext cx="3646559" cy="1188720"/>
          </a:xfrm>
          <a:prstGeom prst="rect">
            <a:avLst/>
          </a:prstGeom>
        </p:spPr>
        <p:txBody>
          <a:bodyPr wrap="square">
            <a:spAutoFit/>
          </a:bodyPr>
          <a:lstStyle/>
          <a:p>
            <a:endParaRPr lang="en-US" sz="3600" u="sng" dirty="0">
              <a:latin typeface="Algerian" panose="04020705040A02060702" pitchFamily="82" charset="0"/>
            </a:endParaRPr>
          </a:p>
          <a:p>
            <a:endParaRPr lang="en-US" sz="3600" u="sng" dirty="0">
              <a:latin typeface="Algerian" panose="04020705040A02060702" pitchFamily="82" charset="0"/>
            </a:endParaRPr>
          </a:p>
        </p:txBody>
      </p:sp>
      <p:sp>
        <p:nvSpPr>
          <p:cNvPr id="3" name="Rectangle 2"/>
          <p:cNvSpPr/>
          <p:nvPr/>
        </p:nvSpPr>
        <p:spPr>
          <a:xfrm>
            <a:off x="1295400" y="2971800"/>
            <a:ext cx="7391400" cy="1815882"/>
          </a:xfrm>
          <a:prstGeom prst="rect">
            <a:avLst/>
          </a:prstGeom>
        </p:spPr>
        <p:txBody>
          <a:bodyPr wrap="square">
            <a:spAutoFit/>
          </a:bodyPr>
          <a:lstStyle/>
          <a:p>
            <a:pPr marL="457200" lvl="0" indent="-457200">
              <a:buFont typeface="Wingdings" panose="05000000000000000000" pitchFamily="2" charset="2"/>
              <a:buChar char="v"/>
            </a:pPr>
            <a:r>
              <a:rPr lang="en-US" sz="2800" dirty="0"/>
              <a:t>Performance</a:t>
            </a:r>
            <a:endParaRPr lang="en-US" sz="2800" dirty="0"/>
          </a:p>
          <a:p>
            <a:pPr marL="457200" lvl="0" indent="-457200">
              <a:buFont typeface="Wingdings" panose="05000000000000000000" pitchFamily="2" charset="2"/>
              <a:buChar char="v"/>
            </a:pPr>
            <a:r>
              <a:rPr lang="en-US" sz="2800" dirty="0"/>
              <a:t>Reliability		          </a:t>
            </a:r>
            <a:endParaRPr lang="en-US" sz="2800" dirty="0"/>
          </a:p>
          <a:p>
            <a:pPr marL="457200" lvl="0" indent="-457200">
              <a:buFont typeface="Wingdings" panose="05000000000000000000" pitchFamily="2" charset="2"/>
              <a:buChar char="v"/>
            </a:pPr>
            <a:r>
              <a:rPr lang="en-US" sz="2800" dirty="0"/>
              <a:t>Recoverability</a:t>
            </a:r>
            <a:endParaRPr lang="en-US" sz="2800" dirty="0"/>
          </a:p>
          <a:p>
            <a:pPr marL="457200" lvl="0" indent="-457200">
              <a:buFont typeface="Wingdings" panose="05000000000000000000" pitchFamily="2" charset="2"/>
              <a:buChar char="v"/>
            </a:pPr>
            <a:r>
              <a:rPr lang="en-US" sz="2800" dirty="0"/>
              <a:t>Maintainability	        </a:t>
            </a:r>
            <a:endParaRPr lang="en-US" sz="2800" dirty="0"/>
          </a:p>
        </p:txBody>
      </p:sp>
      <p:sp>
        <p:nvSpPr>
          <p:cNvPr id="5" name="Rectangle 4"/>
          <p:cNvSpPr/>
          <p:nvPr/>
        </p:nvSpPr>
        <p:spPr>
          <a:xfrm>
            <a:off x="499179" y="152400"/>
            <a:ext cx="8031366" cy="923330"/>
          </a:xfrm>
          <a:prstGeom prst="rect">
            <a:avLst/>
          </a:prstGeom>
          <a:noFill/>
        </p:spPr>
        <p:txBody>
          <a:bodyPr wrap="none" lIns="91440" tIns="45720" rIns="91440" bIns="45720">
            <a:spAutoFit/>
          </a:bodyPr>
          <a:lstStyle/>
          <a:p>
            <a:pPr algn="ctr"/>
            <a:r>
              <a:rPr lang="en-US" sz="4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Specific</a:t>
            </a:r>
            <a:r>
              <a:rPr lang="en-US" sz="5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Requirement</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6" name="Rectangle 5"/>
          <p:cNvSpPr/>
          <p:nvPr/>
        </p:nvSpPr>
        <p:spPr>
          <a:xfrm>
            <a:off x="231648" y="2116360"/>
            <a:ext cx="7394448" cy="584775"/>
          </a:xfrm>
          <a:prstGeom prst="rect">
            <a:avLst/>
          </a:prstGeom>
        </p:spPr>
        <p:txBody>
          <a:bodyPr wrap="square">
            <a:spAutoFit/>
          </a:bodyPr>
          <a:lstStyle/>
          <a:p>
            <a:r>
              <a:rPr lang="en-US" sz="3200" b="1" u="sng" dirty="0">
                <a:latin typeface="+mj-lt"/>
              </a:rPr>
              <a:t>Non -Functional Requirement</a:t>
            </a:r>
            <a:endParaRPr lang="en-US" sz="3200" b="1" dirty="0">
              <a:latin typeface="+mj-lt"/>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552" y="1363796"/>
            <a:ext cx="3646559" cy="1188720"/>
          </a:xfrm>
          <a:prstGeom prst="rect">
            <a:avLst/>
          </a:prstGeom>
        </p:spPr>
        <p:txBody>
          <a:bodyPr wrap="square">
            <a:spAutoFit/>
          </a:bodyPr>
          <a:lstStyle/>
          <a:p>
            <a:endParaRPr lang="en-US" sz="3600" u="sng" dirty="0">
              <a:latin typeface="Algerian" panose="04020705040A02060702" pitchFamily="82" charset="0"/>
            </a:endParaRPr>
          </a:p>
          <a:p>
            <a:endParaRPr lang="en-US" sz="3600" u="sng" dirty="0">
              <a:latin typeface="Algerian" panose="04020705040A02060702" pitchFamily="82" charset="0"/>
            </a:endParaRPr>
          </a:p>
        </p:txBody>
      </p:sp>
      <p:sp>
        <p:nvSpPr>
          <p:cNvPr id="3" name="Rectangle 2"/>
          <p:cNvSpPr/>
          <p:nvPr/>
        </p:nvSpPr>
        <p:spPr>
          <a:xfrm>
            <a:off x="1295400" y="2971800"/>
            <a:ext cx="7391400" cy="2862322"/>
          </a:xfrm>
          <a:prstGeom prst="rect">
            <a:avLst/>
          </a:prstGeom>
        </p:spPr>
        <p:txBody>
          <a:bodyPr wrap="square">
            <a:spAutoFit/>
          </a:bodyPr>
          <a:lstStyle/>
          <a:p>
            <a:pPr marL="342900" lvl="0" indent="-342900" fontAlgn="base">
              <a:buFont typeface="Wingdings" panose="05000000000000000000" pitchFamily="2" charset="2"/>
              <a:buChar char="v"/>
            </a:pPr>
            <a:r>
              <a:rPr lang="en-US" sz="2000" dirty="0"/>
              <a:t>Sign-up page for students</a:t>
            </a:r>
            <a:endParaRPr lang="en-US" sz="2000" dirty="0"/>
          </a:p>
          <a:p>
            <a:pPr marL="342900" lvl="0" indent="-342900" fontAlgn="base">
              <a:buFont typeface="Wingdings" panose="05000000000000000000" pitchFamily="2" charset="2"/>
              <a:buChar char="v"/>
            </a:pPr>
            <a:r>
              <a:rPr lang="en-US" sz="2000" dirty="0"/>
              <a:t>Sign-up page for Warden and Hostel Suprintendent</a:t>
            </a:r>
            <a:endParaRPr lang="en-US" sz="2000" dirty="0"/>
          </a:p>
          <a:p>
            <a:pPr marL="342900" lvl="0" indent="-342900" fontAlgn="base">
              <a:buFont typeface="Wingdings" panose="05000000000000000000" pitchFamily="2" charset="2"/>
              <a:buChar char="v"/>
            </a:pPr>
            <a:r>
              <a:rPr lang="en-US" sz="2000" dirty="0"/>
              <a:t>login page for Student </a:t>
            </a:r>
            <a:endParaRPr lang="en-US" sz="2000" dirty="0"/>
          </a:p>
          <a:p>
            <a:pPr marL="342900" lvl="0" indent="-342900" fontAlgn="base">
              <a:buFont typeface="Wingdings" panose="05000000000000000000" pitchFamily="2" charset="2"/>
              <a:buChar char="v"/>
            </a:pPr>
            <a:r>
              <a:rPr lang="en-US" sz="2000" dirty="0"/>
              <a:t>login page for Warden and Hostel Suprintendent</a:t>
            </a:r>
            <a:endParaRPr lang="en-US" sz="2000" dirty="0"/>
          </a:p>
          <a:p>
            <a:pPr marL="342900" lvl="0" indent="-342900" fontAlgn="base">
              <a:buFont typeface="Wingdings" panose="05000000000000000000" pitchFamily="2" charset="2"/>
              <a:buChar char="v"/>
            </a:pPr>
            <a:r>
              <a:rPr lang="en-US" sz="2000" dirty="0"/>
              <a:t>Webkoisk verification of student</a:t>
            </a:r>
            <a:endParaRPr lang="en-US" sz="2000" dirty="0"/>
          </a:p>
          <a:p>
            <a:pPr marL="342900" lvl="0" indent="-342900" fontAlgn="base">
              <a:buFont typeface="Wingdings" panose="05000000000000000000" pitchFamily="2" charset="2"/>
              <a:buChar char="v"/>
            </a:pPr>
            <a:r>
              <a:rPr lang="en-US" sz="2000" dirty="0"/>
              <a:t>Generate, Approved, Denied, pending outpass screen for Student</a:t>
            </a:r>
            <a:endParaRPr lang="en-US" sz="2000" dirty="0"/>
          </a:p>
          <a:p>
            <a:pPr marL="342900" lvl="0" indent="-342900" fontAlgn="base">
              <a:buFont typeface="Wingdings" panose="05000000000000000000" pitchFamily="2" charset="2"/>
              <a:buChar char="v"/>
            </a:pPr>
            <a:r>
              <a:rPr lang="en-US" sz="2000" dirty="0"/>
              <a:t>Approved,Denied,pending Screen for warden.</a:t>
            </a:r>
            <a:endParaRPr lang="en-US" sz="2000" dirty="0"/>
          </a:p>
          <a:p>
            <a:pPr marL="342900" lvl="0" indent="-342900" fontAlgn="base">
              <a:buFont typeface="Wingdings" panose="05000000000000000000" pitchFamily="2" charset="2"/>
              <a:buChar char="v"/>
            </a:pPr>
            <a:r>
              <a:rPr lang="en-US" sz="2000" dirty="0"/>
              <a:t>Outpass information screen for student.</a:t>
            </a:r>
            <a:endParaRPr lang="en-US" sz="2000" dirty="0"/>
          </a:p>
        </p:txBody>
      </p:sp>
      <p:sp>
        <p:nvSpPr>
          <p:cNvPr id="5" name="Rectangle 4"/>
          <p:cNvSpPr/>
          <p:nvPr/>
        </p:nvSpPr>
        <p:spPr>
          <a:xfrm>
            <a:off x="499179" y="152400"/>
            <a:ext cx="8031366" cy="923330"/>
          </a:xfrm>
          <a:prstGeom prst="rect">
            <a:avLst/>
          </a:prstGeom>
          <a:noFill/>
        </p:spPr>
        <p:txBody>
          <a:bodyPr wrap="none" lIns="91440" tIns="45720" rIns="91440" bIns="45720">
            <a:spAutoFit/>
          </a:bodyPr>
          <a:lstStyle/>
          <a:p>
            <a:pPr algn="ctr"/>
            <a:r>
              <a:rPr lang="en-US" sz="4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Specific</a:t>
            </a:r>
            <a:r>
              <a:rPr lang="en-US" sz="5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Requirement</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6" name="Rectangle 5"/>
          <p:cNvSpPr/>
          <p:nvPr/>
        </p:nvSpPr>
        <p:spPr>
          <a:xfrm>
            <a:off x="231648" y="2116360"/>
            <a:ext cx="7394448" cy="584775"/>
          </a:xfrm>
          <a:prstGeom prst="rect">
            <a:avLst/>
          </a:prstGeom>
        </p:spPr>
        <p:txBody>
          <a:bodyPr wrap="square">
            <a:spAutoFit/>
          </a:bodyPr>
          <a:lstStyle/>
          <a:p>
            <a:r>
              <a:rPr lang="en-US" sz="3200" b="1" u="sng" dirty="0">
                <a:latin typeface="+mj-lt"/>
              </a:rPr>
              <a:t>Functional Requirement</a:t>
            </a:r>
            <a:endParaRPr lang="en-US" sz="3200" b="1" dirty="0">
              <a:latin typeface="+mj-lt"/>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552" y="1625406"/>
            <a:ext cx="6937248" cy="523220"/>
          </a:xfrm>
          <a:prstGeom prst="rect">
            <a:avLst/>
          </a:prstGeom>
        </p:spPr>
        <p:txBody>
          <a:bodyPr wrap="square">
            <a:spAutoFit/>
          </a:bodyPr>
          <a:lstStyle/>
          <a:p>
            <a:r>
              <a:rPr lang="en-US" sz="2800" u="sng" dirty="0">
                <a:latin typeface="Algerian" panose="04020705040A02060702" pitchFamily="82" charset="0"/>
              </a:rPr>
              <a:t>Logical database requirements</a:t>
            </a:r>
            <a:endParaRPr lang="en-US" sz="2800" u="sng" dirty="0">
              <a:latin typeface="Algerian" panose="04020705040A02060702" pitchFamily="82" charset="0"/>
            </a:endParaRPr>
          </a:p>
        </p:txBody>
      </p:sp>
      <p:sp>
        <p:nvSpPr>
          <p:cNvPr id="3" name="Rectangle 2"/>
          <p:cNvSpPr/>
          <p:nvPr/>
        </p:nvSpPr>
        <p:spPr>
          <a:xfrm>
            <a:off x="1120857" y="2819400"/>
            <a:ext cx="7391400" cy="1384995"/>
          </a:xfrm>
          <a:prstGeom prst="rect">
            <a:avLst/>
          </a:prstGeom>
        </p:spPr>
        <p:txBody>
          <a:bodyPr wrap="square">
            <a:spAutoFit/>
          </a:bodyPr>
          <a:lstStyle/>
          <a:p>
            <a:pPr marL="457200" lvl="0" indent="-457200" fontAlgn="base">
              <a:buFont typeface="Wingdings" panose="05000000000000000000" pitchFamily="2" charset="2"/>
              <a:buChar char="v"/>
            </a:pPr>
            <a:r>
              <a:rPr lang="en-US" sz="2800" dirty="0"/>
              <a:t>Firebase</a:t>
            </a:r>
            <a:endParaRPr lang="en-US" sz="2800" dirty="0"/>
          </a:p>
          <a:p>
            <a:pPr marL="457200" lvl="0" indent="-457200" fontAlgn="base">
              <a:buFont typeface="Wingdings" panose="05000000000000000000" pitchFamily="2" charset="2"/>
              <a:buChar char="v"/>
            </a:pPr>
            <a:endParaRPr lang="en-US" sz="2800" dirty="0"/>
          </a:p>
          <a:p>
            <a:pPr marL="457200" lvl="0" indent="-457200" fontAlgn="base">
              <a:buFont typeface="Wingdings" panose="05000000000000000000" pitchFamily="2" charset="2"/>
              <a:buChar char="v"/>
            </a:pPr>
            <a:r>
              <a:rPr lang="en-US" sz="2800" dirty="0"/>
              <a:t>000WebHost.com</a:t>
            </a:r>
            <a:endParaRPr lang="en-US" sz="2800" dirty="0"/>
          </a:p>
        </p:txBody>
      </p:sp>
      <p:sp>
        <p:nvSpPr>
          <p:cNvPr id="5" name="Rectangle 4"/>
          <p:cNvSpPr/>
          <p:nvPr/>
        </p:nvSpPr>
        <p:spPr>
          <a:xfrm>
            <a:off x="499179" y="152400"/>
            <a:ext cx="8031366" cy="923330"/>
          </a:xfrm>
          <a:prstGeom prst="rect">
            <a:avLst/>
          </a:prstGeom>
          <a:noFill/>
        </p:spPr>
        <p:txBody>
          <a:bodyPr wrap="none" lIns="91440" tIns="45720" rIns="91440" bIns="45720">
            <a:spAutoFit/>
          </a:bodyPr>
          <a:lstStyle/>
          <a:p>
            <a:pPr algn="ctr"/>
            <a:r>
              <a:rPr lang="en-US" sz="4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Specific</a:t>
            </a:r>
            <a:r>
              <a:rPr lang="en-US" sz="5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Requirement</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42432"/>
            <a:ext cx="1196340" cy="963168"/>
          </a:xfrm>
          <a:prstGeom prst="rect">
            <a:avLst/>
          </a:prstGeom>
          <a:ln>
            <a:noFill/>
          </a:ln>
          <a:effectLst>
            <a:outerShdw blurRad="190500" algn="tl" rotWithShape="0">
              <a:srgbClr val="000000">
                <a:alpha val="70000"/>
              </a:srgbClr>
            </a:outerShdw>
          </a:effectLst>
        </p:spPr>
      </p:pic>
      <p:sp>
        <p:nvSpPr>
          <p:cNvPr id="4" name="Rectangle 3"/>
          <p:cNvSpPr/>
          <p:nvPr/>
        </p:nvSpPr>
        <p:spPr>
          <a:xfrm>
            <a:off x="6539237" y="6196584"/>
            <a:ext cx="2271777" cy="461665"/>
          </a:xfrm>
          <a:prstGeom prst="rect">
            <a:avLst/>
          </a:prstGeom>
        </p:spPr>
        <p:txBody>
          <a:bodyPr wrap="none">
            <a:spAutoFit/>
          </a:bodyP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44901"/>
            <a:ext cx="8686800" cy="3170099"/>
          </a:xfrm>
          <a:prstGeom prst="rect">
            <a:avLst/>
          </a:prstGeom>
        </p:spPr>
        <p:txBody>
          <a:bodyPr wrap="square">
            <a:spAutoFit/>
          </a:bodyPr>
          <a:lstStyle/>
          <a:p>
            <a:r>
              <a:rPr lang="en-IN" sz="2800" b="1" u="sng" dirty="0"/>
              <a:t>Database Creation</a:t>
            </a:r>
            <a:endParaRPr lang="en-IN" sz="2800" b="1" u="sng" dirty="0"/>
          </a:p>
          <a:p>
            <a:endParaRPr lang="en-IN" sz="2800" b="1" u="sng" dirty="0"/>
          </a:p>
          <a:p>
            <a:r>
              <a:rPr lang="en-IN" dirty="0"/>
              <a:t>The database  (Firebase, Firebase cloud console) . Each user is given the following fields : adate (arrival date), ddate (departure date), enrol , name, femailid  (faculty email id), message, photo, qrcode ,sregid (student Firebase registration id), status, wemailid (warden email id), wregid (warden Firebase registration id), Request status (granted/not granted). </a:t>
            </a:r>
            <a:endParaRPr lang="en-IN" dirty="0"/>
          </a:p>
          <a:p>
            <a:r>
              <a:rPr lang="en-IN" dirty="0"/>
              <a:t> </a:t>
            </a:r>
            <a:endParaRPr lang="en-IN" dirty="0"/>
          </a:p>
          <a:p>
            <a:r>
              <a:rPr lang="en-IN" dirty="0"/>
              <a:t> </a:t>
            </a:r>
            <a:endParaRPr lang="en-IN" dirty="0"/>
          </a:p>
        </p:txBody>
      </p:sp>
      <p:sp>
        <p:nvSpPr>
          <p:cNvPr id="3" name="Rectangle 2"/>
          <p:cNvSpPr/>
          <p:nvPr/>
        </p:nvSpPr>
        <p:spPr>
          <a:xfrm>
            <a:off x="284018" y="1752600"/>
            <a:ext cx="7488382" cy="584775"/>
          </a:xfrm>
          <a:prstGeom prst="rect">
            <a:avLst/>
          </a:prstGeom>
        </p:spPr>
        <p:txBody>
          <a:bodyPr wrap="square">
            <a:spAutoFit/>
          </a:bodyPr>
          <a:lstStyle/>
          <a:p>
            <a:r>
              <a:rPr lang="en-US" sz="3200" u="sng" dirty="0">
                <a:latin typeface="Algerian" panose="04020705040A02060702" pitchFamily="82" charset="0"/>
              </a:rPr>
              <a:t>Logical database requirements</a:t>
            </a:r>
            <a:endParaRPr lang="en-US" sz="3200" u="sng" dirty="0">
              <a:latin typeface="Algerian" panose="04020705040A02060702" pitchFamily="82"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5" name="Rectangle 4"/>
          <p:cNvSpPr/>
          <p:nvPr/>
        </p:nvSpPr>
        <p:spPr>
          <a:xfrm>
            <a:off x="168333" y="360981"/>
            <a:ext cx="8594667" cy="923330"/>
          </a:xfrm>
          <a:prstGeom prst="rect">
            <a:avLst/>
          </a:prstGeom>
        </p:spPr>
        <p:txBody>
          <a:bodyPr wrap="square">
            <a:spAutoFit/>
          </a:bodyPr>
          <a:lstStyle/>
          <a:p>
            <a:pPr algn="ctr"/>
            <a:r>
              <a:rPr lang="en-US" sz="5400" b="1" u="sng"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Specific Requirement</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6769" y="2202473"/>
            <a:ext cx="1274885" cy="492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Student</a:t>
            </a:r>
            <a:endParaRPr lang="en-IN" sz="1350" dirty="0"/>
          </a:p>
        </p:txBody>
      </p:sp>
      <p:cxnSp>
        <p:nvCxnSpPr>
          <p:cNvPr id="6" name="Straight Connector 5"/>
          <p:cNvCxnSpPr/>
          <p:nvPr/>
        </p:nvCxnSpPr>
        <p:spPr>
          <a:xfrm>
            <a:off x="990600" y="1905001"/>
            <a:ext cx="416169" cy="29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666875" y="1474727"/>
            <a:ext cx="142875" cy="72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162175" y="1562101"/>
            <a:ext cx="519479" cy="640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696673" y="1981201"/>
            <a:ext cx="456103" cy="364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84384" y="2453054"/>
            <a:ext cx="3223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245577" y="2694843"/>
            <a:ext cx="161192" cy="372208"/>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04425" y="1037126"/>
            <a:ext cx="1340091" cy="8533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8" name="Oval 17"/>
          <p:cNvSpPr/>
          <p:nvPr/>
        </p:nvSpPr>
        <p:spPr>
          <a:xfrm>
            <a:off x="153688" y="1115240"/>
            <a:ext cx="1235682" cy="707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Phone Number</a:t>
            </a:r>
            <a:endParaRPr lang="en-IN" sz="1350" dirty="0"/>
          </a:p>
        </p:txBody>
      </p:sp>
      <p:sp>
        <p:nvSpPr>
          <p:cNvPr id="19" name="Oval 18"/>
          <p:cNvSpPr/>
          <p:nvPr/>
        </p:nvSpPr>
        <p:spPr>
          <a:xfrm>
            <a:off x="6595" y="2135068"/>
            <a:ext cx="1152524" cy="6429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Enroll</a:t>
            </a:r>
            <a:endParaRPr lang="en-IN" sz="1350" dirty="0"/>
          </a:p>
          <a:p>
            <a:pPr algn="ctr"/>
            <a:r>
              <a:rPr lang="en-IN" sz="1350" dirty="0"/>
              <a:t>----------</a:t>
            </a:r>
            <a:endParaRPr lang="en-IN" sz="1350" dirty="0"/>
          </a:p>
        </p:txBody>
      </p:sp>
      <p:sp>
        <p:nvSpPr>
          <p:cNvPr id="20" name="Oval 19"/>
          <p:cNvSpPr/>
          <p:nvPr/>
        </p:nvSpPr>
        <p:spPr>
          <a:xfrm>
            <a:off x="1394682" y="898464"/>
            <a:ext cx="967518"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Name</a:t>
            </a:r>
            <a:endParaRPr lang="en-IN" sz="1350" dirty="0"/>
          </a:p>
        </p:txBody>
      </p:sp>
      <p:sp>
        <p:nvSpPr>
          <p:cNvPr id="23" name="Oval 22"/>
          <p:cNvSpPr/>
          <p:nvPr/>
        </p:nvSpPr>
        <p:spPr>
          <a:xfrm>
            <a:off x="2472103" y="1037126"/>
            <a:ext cx="967518"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DOB</a:t>
            </a:r>
            <a:endParaRPr lang="en-IN" sz="1350" dirty="0"/>
          </a:p>
        </p:txBody>
      </p:sp>
      <p:sp>
        <p:nvSpPr>
          <p:cNvPr id="25" name="Oval 24"/>
          <p:cNvSpPr/>
          <p:nvPr/>
        </p:nvSpPr>
        <p:spPr>
          <a:xfrm>
            <a:off x="3065765" y="1562100"/>
            <a:ext cx="967518"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Course</a:t>
            </a:r>
            <a:endParaRPr lang="en-IN" sz="1350" dirty="0"/>
          </a:p>
        </p:txBody>
      </p:sp>
      <p:sp>
        <p:nvSpPr>
          <p:cNvPr id="26" name="Oval 25"/>
          <p:cNvSpPr/>
          <p:nvPr/>
        </p:nvSpPr>
        <p:spPr>
          <a:xfrm>
            <a:off x="332646" y="2892487"/>
            <a:ext cx="1334229"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Father’s</a:t>
            </a:r>
            <a:endParaRPr lang="en-IN" sz="1350" dirty="0"/>
          </a:p>
          <a:p>
            <a:pPr algn="ctr"/>
            <a:r>
              <a:rPr lang="en-IN" sz="1350" dirty="0"/>
              <a:t>Name</a:t>
            </a:r>
            <a:endParaRPr lang="en-IN" sz="1350" dirty="0"/>
          </a:p>
        </p:txBody>
      </p:sp>
      <p:cxnSp>
        <p:nvCxnSpPr>
          <p:cNvPr id="28" name="Straight Arrow Connector 27"/>
          <p:cNvCxnSpPr/>
          <p:nvPr/>
        </p:nvCxnSpPr>
        <p:spPr>
          <a:xfrm>
            <a:off x="2162176" y="2694843"/>
            <a:ext cx="206627"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2234729" y="2862663"/>
            <a:ext cx="2003897" cy="121749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Request</a:t>
            </a:r>
            <a:endParaRPr lang="en-IN" sz="1200" dirty="0"/>
          </a:p>
          <a:p>
            <a:pPr algn="ctr"/>
            <a:r>
              <a:rPr lang="en-IN" sz="1200" dirty="0"/>
              <a:t>verification</a:t>
            </a:r>
            <a:endParaRPr lang="en-IN" sz="1200" dirty="0"/>
          </a:p>
        </p:txBody>
      </p:sp>
      <p:cxnSp>
        <p:nvCxnSpPr>
          <p:cNvPr id="31" name="Straight Arrow Connector 30"/>
          <p:cNvCxnSpPr/>
          <p:nvPr/>
        </p:nvCxnSpPr>
        <p:spPr>
          <a:xfrm>
            <a:off x="4238626" y="3468750"/>
            <a:ext cx="635054" cy="727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873679" y="4184957"/>
            <a:ext cx="1274885" cy="492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Faculty</a:t>
            </a:r>
            <a:endParaRPr lang="en-IN" sz="1350" dirty="0"/>
          </a:p>
        </p:txBody>
      </p:sp>
      <p:cxnSp>
        <p:nvCxnSpPr>
          <p:cNvPr id="33" name="Straight Connector 32"/>
          <p:cNvCxnSpPr/>
          <p:nvPr/>
        </p:nvCxnSpPr>
        <p:spPr>
          <a:xfrm flipH="1">
            <a:off x="4270321" y="4334792"/>
            <a:ext cx="603359" cy="244354"/>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216883" y="4512652"/>
            <a:ext cx="1274885"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E-Mail</a:t>
            </a:r>
            <a:endParaRPr lang="en-IN" sz="1350" dirty="0"/>
          </a:p>
        </p:txBody>
      </p:sp>
      <p:cxnSp>
        <p:nvCxnSpPr>
          <p:cNvPr id="36" name="Straight Connector 35"/>
          <p:cNvCxnSpPr/>
          <p:nvPr/>
        </p:nvCxnSpPr>
        <p:spPr>
          <a:xfrm flipH="1">
            <a:off x="4873679" y="4687856"/>
            <a:ext cx="285831" cy="401059"/>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491768" y="5045592"/>
            <a:ext cx="967518"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Name</a:t>
            </a:r>
            <a:endParaRPr lang="en-IN" sz="1350" dirty="0"/>
          </a:p>
        </p:txBody>
      </p:sp>
      <p:cxnSp>
        <p:nvCxnSpPr>
          <p:cNvPr id="39" name="Straight Connector 38"/>
          <p:cNvCxnSpPr/>
          <p:nvPr/>
        </p:nvCxnSpPr>
        <p:spPr>
          <a:xfrm>
            <a:off x="5841197" y="4687856"/>
            <a:ext cx="271326" cy="38732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749068" y="4981509"/>
            <a:ext cx="967518" cy="6972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F_id</a:t>
            </a:r>
            <a:endParaRPr lang="en-IN" sz="1350" dirty="0"/>
          </a:p>
          <a:p>
            <a:pPr algn="ctr"/>
            <a:r>
              <a:rPr lang="en-IN" sz="1350" dirty="0"/>
              <a:t>_____</a:t>
            </a:r>
            <a:endParaRPr lang="en-IN" sz="1350" dirty="0"/>
          </a:p>
        </p:txBody>
      </p:sp>
      <p:cxnSp>
        <p:nvCxnSpPr>
          <p:cNvPr id="42" name="Straight Arrow Connector 41"/>
          <p:cNvCxnSpPr>
            <a:endCxn id="44" idx="1"/>
          </p:cNvCxnSpPr>
          <p:nvPr/>
        </p:nvCxnSpPr>
        <p:spPr>
          <a:xfrm>
            <a:off x="2694300" y="2452872"/>
            <a:ext cx="824219" cy="2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Diamond 43"/>
          <p:cNvSpPr/>
          <p:nvPr/>
        </p:nvSpPr>
        <p:spPr>
          <a:xfrm>
            <a:off x="3518519" y="2135068"/>
            <a:ext cx="1673944" cy="6858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Request</a:t>
            </a:r>
            <a:endParaRPr lang="en-IN" sz="1350" dirty="0"/>
          </a:p>
        </p:txBody>
      </p:sp>
      <p:cxnSp>
        <p:nvCxnSpPr>
          <p:cNvPr id="46" name="Straight Arrow Connector 45"/>
          <p:cNvCxnSpPr/>
          <p:nvPr/>
        </p:nvCxnSpPr>
        <p:spPr>
          <a:xfrm>
            <a:off x="5210268" y="2480074"/>
            <a:ext cx="1077601" cy="2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297485" y="2335730"/>
            <a:ext cx="1274885" cy="492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Outpass</a:t>
            </a:r>
            <a:endParaRPr lang="en-IN" sz="1350" dirty="0"/>
          </a:p>
        </p:txBody>
      </p:sp>
      <p:cxnSp>
        <p:nvCxnSpPr>
          <p:cNvPr id="48" name="Straight Arrow Connector 47"/>
          <p:cNvCxnSpPr/>
          <p:nvPr/>
        </p:nvCxnSpPr>
        <p:spPr>
          <a:xfrm flipV="1">
            <a:off x="5646447" y="3816691"/>
            <a:ext cx="586381" cy="352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Diamond 50"/>
          <p:cNvSpPr/>
          <p:nvPr/>
        </p:nvSpPr>
        <p:spPr>
          <a:xfrm>
            <a:off x="5433411" y="3120360"/>
            <a:ext cx="1598832" cy="6858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50" dirty="0"/>
              <a:t>Approved/</a:t>
            </a:r>
            <a:endParaRPr lang="en-IN" sz="1050" dirty="0"/>
          </a:p>
          <a:p>
            <a:pPr algn="ctr"/>
            <a:r>
              <a:rPr lang="en-IN" sz="1050" dirty="0"/>
              <a:t>Deny</a:t>
            </a:r>
            <a:endParaRPr lang="en-IN" sz="1050" dirty="0"/>
          </a:p>
        </p:txBody>
      </p:sp>
      <p:cxnSp>
        <p:nvCxnSpPr>
          <p:cNvPr id="53" name="Straight Arrow Connector 52"/>
          <p:cNvCxnSpPr/>
          <p:nvPr/>
        </p:nvCxnSpPr>
        <p:spPr>
          <a:xfrm flipV="1">
            <a:off x="6395445" y="2841157"/>
            <a:ext cx="586381" cy="352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155562" y="2067422"/>
            <a:ext cx="213380" cy="254663"/>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442701" y="892593"/>
            <a:ext cx="1179083"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f-email id</a:t>
            </a:r>
            <a:endParaRPr lang="en-IN" sz="1350" dirty="0"/>
          </a:p>
        </p:txBody>
      </p:sp>
      <p:sp>
        <p:nvSpPr>
          <p:cNvPr id="68" name="Oval 67"/>
          <p:cNvSpPr/>
          <p:nvPr/>
        </p:nvSpPr>
        <p:spPr>
          <a:xfrm>
            <a:off x="7810964" y="755028"/>
            <a:ext cx="1002562" cy="8389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S.No</a:t>
            </a:r>
            <a:endParaRPr lang="en-IN" sz="1350" dirty="0"/>
          </a:p>
          <a:p>
            <a:pPr algn="ctr"/>
            <a:r>
              <a:rPr lang="en-IN" sz="1350" dirty="0"/>
              <a:t>-------</a:t>
            </a:r>
            <a:endParaRPr lang="en-IN" sz="1350" dirty="0"/>
          </a:p>
        </p:txBody>
      </p:sp>
      <p:sp>
        <p:nvSpPr>
          <p:cNvPr id="69" name="Oval 68"/>
          <p:cNvSpPr/>
          <p:nvPr/>
        </p:nvSpPr>
        <p:spPr>
          <a:xfrm>
            <a:off x="8153400" y="2005651"/>
            <a:ext cx="967518"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Enroll</a:t>
            </a:r>
            <a:endParaRPr lang="en-IN" sz="1350" dirty="0"/>
          </a:p>
        </p:txBody>
      </p:sp>
      <p:sp>
        <p:nvSpPr>
          <p:cNvPr id="70" name="Oval 69"/>
          <p:cNvSpPr/>
          <p:nvPr/>
        </p:nvSpPr>
        <p:spPr>
          <a:xfrm>
            <a:off x="5411276" y="1560453"/>
            <a:ext cx="1248807"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message</a:t>
            </a:r>
            <a:endParaRPr lang="en-IN" sz="1350" dirty="0"/>
          </a:p>
        </p:txBody>
      </p:sp>
      <p:sp>
        <p:nvSpPr>
          <p:cNvPr id="71" name="Oval 70"/>
          <p:cNvSpPr/>
          <p:nvPr/>
        </p:nvSpPr>
        <p:spPr>
          <a:xfrm>
            <a:off x="7600097" y="3017576"/>
            <a:ext cx="967518" cy="576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t>Status</a:t>
            </a:r>
            <a:endParaRPr lang="en-IN" sz="1350" dirty="0"/>
          </a:p>
        </p:txBody>
      </p:sp>
      <p:cxnSp>
        <p:nvCxnSpPr>
          <p:cNvPr id="74" name="Straight Connector 73"/>
          <p:cNvCxnSpPr/>
          <p:nvPr/>
        </p:nvCxnSpPr>
        <p:spPr>
          <a:xfrm flipH="1">
            <a:off x="6910144" y="1517131"/>
            <a:ext cx="5570" cy="792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7194860" y="1441148"/>
            <a:ext cx="728212" cy="894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567921" y="2293782"/>
            <a:ext cx="722345" cy="277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7549680" y="2834101"/>
            <a:ext cx="308045" cy="25199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28599"/>
            <a:ext cx="6120384" cy="769441"/>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spc="150" dirty="0">
                <a:ln w="11430"/>
                <a:solidFill>
                  <a:srgbClr val="F8F8F8"/>
                </a:solidFill>
                <a:effectLst>
                  <a:outerShdw blurRad="25400" algn="tl" rotWithShape="0">
                    <a:srgbClr val="000000">
                      <a:alpha val="43000"/>
                    </a:srgbClr>
                  </a:outerShdw>
                </a:effectLst>
              </a:rPr>
              <a:t>NARRATIVE</a:t>
            </a:r>
            <a:endParaRPr lang="en-US" sz="4400" b="1" spc="150" dirty="0">
              <a:ln w="11430"/>
              <a:solidFill>
                <a:srgbClr val="F8F8F8"/>
              </a:solidFill>
              <a:effectLst>
                <a:outerShdw blurRad="25400" algn="tl" rotWithShape="0">
                  <a:srgbClr val="000000">
                    <a:alpha val="43000"/>
                  </a:srgbClr>
                </a:outerShdw>
              </a:effectLst>
            </a:endParaRPr>
          </a:p>
        </p:txBody>
      </p:sp>
      <p:sp>
        <p:nvSpPr>
          <p:cNvPr id="8" name="Rectangle 7"/>
          <p:cNvSpPr/>
          <p:nvPr/>
        </p:nvSpPr>
        <p:spPr>
          <a:xfrm>
            <a:off x="609600" y="1828800"/>
            <a:ext cx="8121396" cy="2862322"/>
          </a:xfrm>
          <a:prstGeom prst="rect">
            <a:avLst/>
          </a:prstGeom>
        </p:spPr>
        <p:txBody>
          <a:bodyPr wrap="square">
            <a:spAutoFit/>
          </a:bodyPr>
          <a:lstStyle/>
          <a:p>
            <a:r>
              <a:rPr lang="en-US" sz="2000" dirty="0"/>
              <a:t>This is an Android project that offers a unified platform to manage all the outpass activities.</a:t>
            </a:r>
            <a:endParaRPr lang="en-US" sz="2000" dirty="0"/>
          </a:p>
          <a:p>
            <a:endParaRPr lang="en-US" sz="2000" dirty="0"/>
          </a:p>
          <a:p>
            <a:r>
              <a:rPr lang="en-US" sz="2000" dirty="0"/>
              <a:t>There are mainly two modules of this project:</a:t>
            </a:r>
            <a:endParaRPr lang="en-US" sz="2000" dirty="0"/>
          </a:p>
          <a:p>
            <a:r>
              <a:rPr lang="en-US" sz="2000" dirty="0"/>
              <a:t>       1.Student Application</a:t>
            </a:r>
            <a:endParaRPr lang="en-US" sz="2000" dirty="0"/>
          </a:p>
          <a:p>
            <a:r>
              <a:rPr lang="en-US" sz="2000" dirty="0"/>
              <a:t>       2.Warden/Superintendent Application</a:t>
            </a:r>
            <a:endParaRPr lang="en-US" sz="2000" dirty="0"/>
          </a:p>
          <a:p>
            <a:r>
              <a:rPr lang="en-US" sz="2000" dirty="0"/>
              <a:t>       3.Guard</a:t>
            </a:r>
            <a:endParaRPr lang="en-US" sz="2000" dirty="0"/>
          </a:p>
          <a:p>
            <a:endParaRPr lang="en-US" sz="2000" dirty="0"/>
          </a:p>
          <a:p>
            <a:endParaRPr lang="en-US" sz="2000"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2" name="Rectangle 1"/>
          <p:cNvSpPr/>
          <p:nvPr/>
        </p:nvSpPr>
        <p:spPr>
          <a:xfrm>
            <a:off x="5932375" y="6096000"/>
            <a:ext cx="2798621" cy="461665"/>
          </a:xfrm>
          <a:prstGeom prst="rect">
            <a:avLst/>
          </a:prstGeom>
          <a:noFill/>
        </p:spPr>
        <p:txBody>
          <a:bodyPr wrap="square" lIns="91440" tIns="45720" rIns="91440" bIns="45720">
            <a:spAutoFit/>
          </a:bodyPr>
          <a:lstStyle/>
          <a:p>
            <a:pPr algn="ctr"/>
            <a:r>
              <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a:t>
            </a:r>
            <a:endPar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9436" y="152400"/>
            <a:ext cx="7330853" cy="923330"/>
          </a:xfrm>
          <a:prstGeom prst="rect">
            <a:avLst/>
          </a:prstGeom>
          <a:noFill/>
        </p:spPr>
        <p:txBody>
          <a:bodyPr wrap="none" lIns="91440" tIns="45720" rIns="91440" bIns="45720">
            <a:spAutoFit/>
          </a:bodyPr>
          <a:lstStyle/>
          <a:p>
            <a:pPr algn="ctr"/>
            <a:r>
              <a:rPr lang="en-US" sz="5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Use Case Diagram</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6" name="TextBox 5"/>
          <p:cNvSpPr txBox="1"/>
          <p:nvPr/>
        </p:nvSpPr>
        <p:spPr>
          <a:xfrm>
            <a:off x="609600" y="1644134"/>
            <a:ext cx="1676400" cy="646331"/>
          </a:xfrm>
          <a:prstGeom prst="rect">
            <a:avLst/>
          </a:prstGeom>
          <a:noFill/>
        </p:spPr>
        <p:txBody>
          <a:bodyPr wrap="square" rtlCol="0">
            <a:spAutoFit/>
          </a:bodyPr>
          <a:lstStyle/>
          <a:p>
            <a:r>
              <a:rPr lang="en-US" sz="3600" u="sng" dirty="0">
                <a:latin typeface="Algerian" panose="04020705040A02060702" pitchFamily="82" charset="0"/>
              </a:rPr>
              <a:t>Actor</a:t>
            </a:r>
            <a:endParaRPr lang="en-US" sz="3600" u="sng" dirty="0">
              <a:latin typeface="Algerian" panose="04020705040A02060702" pitchFamily="82" charset="0"/>
            </a:endParaRPr>
          </a:p>
        </p:txBody>
      </p:sp>
      <p:sp>
        <p:nvSpPr>
          <p:cNvPr id="7" name="TextBox 6"/>
          <p:cNvSpPr txBox="1"/>
          <p:nvPr/>
        </p:nvSpPr>
        <p:spPr>
          <a:xfrm>
            <a:off x="1355434" y="2514600"/>
            <a:ext cx="6416966" cy="1815882"/>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Student</a:t>
            </a:r>
            <a:endParaRPr lang="en-US" sz="2800" dirty="0"/>
          </a:p>
          <a:p>
            <a:pPr marL="457200" indent="-457200">
              <a:buFont typeface="Wingdings" panose="05000000000000000000" pitchFamily="2" charset="2"/>
              <a:buChar char="v"/>
            </a:pPr>
            <a:r>
              <a:rPr lang="en-US" sz="2800" dirty="0"/>
              <a:t>Warden/Hostel Superintendent</a:t>
            </a:r>
            <a:endParaRPr lang="en-US" sz="2800" dirty="0"/>
          </a:p>
          <a:p>
            <a:pPr marL="457200" indent="-457200">
              <a:buFont typeface="Wingdings" panose="05000000000000000000" pitchFamily="2" charset="2"/>
              <a:buChar char="v"/>
            </a:pPr>
            <a:r>
              <a:rPr lang="en-US" sz="2800" dirty="0"/>
              <a:t>Guard</a:t>
            </a:r>
            <a:endParaRPr lang="en-US" sz="2800" dirty="0"/>
          </a:p>
          <a:p>
            <a:pPr marL="457200" indent="-457200">
              <a:buFont typeface="Wingdings" panose="05000000000000000000" pitchFamily="2" charset="2"/>
              <a:buChar char="v"/>
            </a:pPr>
            <a:r>
              <a:rPr lang="en-US" sz="2800" dirty="0"/>
              <a:t>Maintenance operator</a:t>
            </a:r>
            <a:endParaRPr lang="en-US" sz="2800"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9436" y="152400"/>
            <a:ext cx="7330853" cy="923330"/>
          </a:xfrm>
          <a:prstGeom prst="rect">
            <a:avLst/>
          </a:prstGeom>
          <a:noFill/>
        </p:spPr>
        <p:txBody>
          <a:bodyPr wrap="none" lIns="91440" tIns="45720" rIns="91440" bIns="45720">
            <a:spAutoFit/>
          </a:bodyPr>
          <a:lstStyle/>
          <a:p>
            <a:pPr algn="ctr"/>
            <a:r>
              <a:rPr lang="en-US" sz="5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Use Case Diagram</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9" name="TextBox 8"/>
          <p:cNvSpPr txBox="1"/>
          <p:nvPr/>
        </p:nvSpPr>
        <p:spPr>
          <a:xfrm>
            <a:off x="609600" y="1447800"/>
            <a:ext cx="2503364" cy="646331"/>
          </a:xfrm>
          <a:prstGeom prst="rect">
            <a:avLst/>
          </a:prstGeom>
          <a:noFill/>
        </p:spPr>
        <p:txBody>
          <a:bodyPr wrap="square" rtlCol="0">
            <a:spAutoFit/>
          </a:bodyPr>
          <a:lstStyle/>
          <a:p>
            <a:r>
              <a:rPr lang="en-US" sz="3600" u="sng" dirty="0">
                <a:latin typeface="Algerian" panose="04020705040A02060702" pitchFamily="82" charset="0"/>
              </a:rPr>
              <a:t>Use case</a:t>
            </a:r>
            <a:endParaRPr lang="en-US" sz="3600" u="sng" dirty="0">
              <a:latin typeface="Algerian" panose="04020705040A02060702" pitchFamily="82" charset="0"/>
            </a:endParaRPr>
          </a:p>
        </p:txBody>
      </p:sp>
      <p:sp>
        <p:nvSpPr>
          <p:cNvPr id="2" name="TextBox 1"/>
          <p:cNvSpPr txBox="1"/>
          <p:nvPr/>
        </p:nvSpPr>
        <p:spPr>
          <a:xfrm>
            <a:off x="1219200" y="2514600"/>
            <a:ext cx="4876800" cy="4093428"/>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t>Student</a:t>
            </a:r>
            <a:endParaRPr lang="en-US" sz="2000" b="1" dirty="0"/>
          </a:p>
          <a:p>
            <a:pPr algn="just"/>
            <a:r>
              <a:rPr lang="en-US" sz="2000" dirty="0"/>
              <a:t>    Generate Outpass</a:t>
            </a:r>
            <a:endParaRPr lang="en-US" sz="2000" dirty="0"/>
          </a:p>
          <a:p>
            <a:pPr algn="just"/>
            <a:r>
              <a:rPr lang="en-US" sz="2000" dirty="0"/>
              <a:t>    Check the status of outpass</a:t>
            </a:r>
            <a:endParaRPr lang="en-US" sz="2000" dirty="0"/>
          </a:p>
          <a:p>
            <a:pPr marL="285750" indent="-285750" algn="just">
              <a:buFont typeface="Wingdings" panose="05000000000000000000" pitchFamily="2" charset="2"/>
              <a:buChar char="v"/>
            </a:pPr>
            <a:r>
              <a:rPr lang="en-US" sz="2000" b="1" dirty="0"/>
              <a:t>Warden/Hostel Superintendent</a:t>
            </a:r>
            <a:endParaRPr lang="en-US" sz="2000" b="1" dirty="0"/>
          </a:p>
          <a:p>
            <a:pPr algn="just"/>
            <a:r>
              <a:rPr lang="en-US" sz="2000" dirty="0"/>
              <a:t>     Approve the outpass</a:t>
            </a:r>
            <a:endParaRPr lang="en-US" sz="2000" dirty="0"/>
          </a:p>
          <a:p>
            <a:pPr algn="just"/>
            <a:r>
              <a:rPr lang="en-US" sz="2000" dirty="0"/>
              <a:t>     Deny the outpass</a:t>
            </a:r>
            <a:endParaRPr lang="en-US" sz="2000" dirty="0"/>
          </a:p>
          <a:p>
            <a:pPr marL="285750" indent="-285750" algn="just">
              <a:buFont typeface="Wingdings" panose="05000000000000000000" pitchFamily="2" charset="2"/>
              <a:buChar char="v"/>
            </a:pPr>
            <a:r>
              <a:rPr lang="en-US" sz="2000" b="1" dirty="0"/>
              <a:t>Guard</a:t>
            </a:r>
            <a:endParaRPr lang="en-US" sz="2000" b="1" dirty="0"/>
          </a:p>
          <a:p>
            <a:pPr algn="just"/>
            <a:r>
              <a:rPr lang="en-US" sz="2000" b="1" dirty="0"/>
              <a:t>     </a:t>
            </a:r>
            <a:r>
              <a:rPr lang="en-US" sz="2000" dirty="0"/>
              <a:t>Verify QR-Code</a:t>
            </a:r>
            <a:endParaRPr lang="en-US" sz="2000" b="1" dirty="0"/>
          </a:p>
          <a:p>
            <a:pPr marL="285750" indent="-285750" algn="just">
              <a:buFont typeface="Wingdings" panose="05000000000000000000" pitchFamily="2" charset="2"/>
              <a:buChar char="v"/>
            </a:pPr>
            <a:r>
              <a:rPr lang="en-US" sz="2000" b="1" dirty="0"/>
              <a:t>Maintenance operator</a:t>
            </a:r>
            <a:endParaRPr lang="en-US" sz="2000" b="1" dirty="0"/>
          </a:p>
          <a:p>
            <a:pPr algn="just"/>
            <a:r>
              <a:rPr lang="en-US" sz="2000" b="1" dirty="0"/>
              <a:t>      </a:t>
            </a:r>
            <a:r>
              <a:rPr lang="en-US" sz="2000" dirty="0"/>
              <a:t>Database Update</a:t>
            </a:r>
            <a:endParaRPr lang="en-US" sz="2000" dirty="0"/>
          </a:p>
          <a:p>
            <a:pPr algn="just"/>
            <a:r>
              <a:rPr lang="en-US" sz="2000" b="1" dirty="0"/>
              <a:t>      </a:t>
            </a:r>
            <a:r>
              <a:rPr lang="en-US" sz="2000" dirty="0"/>
              <a:t>Database Deletion</a:t>
            </a:r>
            <a:endParaRPr lang="en-US" sz="2000" dirty="0"/>
          </a:p>
          <a:p>
            <a:pPr algn="just"/>
            <a:endParaRPr lang="en-US" sz="2000"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5" name="Rectangle 4"/>
          <p:cNvSpPr/>
          <p:nvPr/>
        </p:nvSpPr>
        <p:spPr>
          <a:xfrm>
            <a:off x="849436" y="152400"/>
            <a:ext cx="7330853" cy="923330"/>
          </a:xfrm>
          <a:prstGeom prst="rect">
            <a:avLst/>
          </a:prstGeom>
          <a:noFill/>
        </p:spPr>
        <p:txBody>
          <a:bodyPr wrap="none" lIns="91440" tIns="45720" rIns="91440" bIns="45720">
            <a:spAutoFit/>
          </a:bodyPr>
          <a:lstStyle/>
          <a:p>
            <a:pPr algn="ctr"/>
            <a:r>
              <a:rPr lang="en-US" sz="5400" b="1" u="sng"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Use Case Diagram</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3" name="Rounded Rectangle 2"/>
          <p:cNvSpPr/>
          <p:nvPr/>
        </p:nvSpPr>
        <p:spPr>
          <a:xfrm>
            <a:off x="1771662" y="1371600"/>
            <a:ext cx="5486400" cy="4953000"/>
          </a:xfrm>
          <a:prstGeom prst="roundRect">
            <a:avLst/>
          </a:prstGeom>
          <a:solidFill>
            <a:srgbClr val="A5002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OUTPASS</a:t>
            </a:r>
            <a:endParaRPr lang="en-US" sz="2400" b="1" dirty="0"/>
          </a:p>
        </p:txBody>
      </p:sp>
      <p:sp>
        <p:nvSpPr>
          <p:cNvPr id="4" name="Oval 3"/>
          <p:cNvSpPr/>
          <p:nvPr/>
        </p:nvSpPr>
        <p:spPr>
          <a:xfrm>
            <a:off x="1972047" y="20574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950711" y="2215944"/>
            <a:ext cx="1246623" cy="369332"/>
          </a:xfrm>
          <a:prstGeom prst="rect">
            <a:avLst/>
          </a:prstGeom>
          <a:noFill/>
        </p:spPr>
        <p:txBody>
          <a:bodyPr wrap="none" rtlCol="0">
            <a:spAutoFit/>
          </a:bodyPr>
          <a:lstStyle/>
          <a:p>
            <a:r>
              <a:rPr lang="en-US" dirty="0"/>
              <a:t>Generate</a:t>
            </a:r>
            <a:endParaRPr lang="en-US" dirty="0"/>
          </a:p>
        </p:txBody>
      </p:sp>
      <p:sp>
        <p:nvSpPr>
          <p:cNvPr id="8" name="Oval 7"/>
          <p:cNvSpPr/>
          <p:nvPr/>
        </p:nvSpPr>
        <p:spPr>
          <a:xfrm>
            <a:off x="2036577" y="4516505"/>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102277" y="4692134"/>
            <a:ext cx="1137940" cy="369332"/>
          </a:xfrm>
          <a:prstGeom prst="rect">
            <a:avLst/>
          </a:prstGeom>
          <a:noFill/>
        </p:spPr>
        <p:txBody>
          <a:bodyPr wrap="none" rtlCol="0">
            <a:spAutoFit/>
          </a:bodyPr>
          <a:lstStyle/>
          <a:p>
            <a:r>
              <a:rPr lang="en-US" dirty="0"/>
              <a:t>Approve</a:t>
            </a:r>
            <a:endParaRPr lang="en-US" dirty="0"/>
          </a:p>
        </p:txBody>
      </p:sp>
      <p:sp>
        <p:nvSpPr>
          <p:cNvPr id="12" name="Oval 11"/>
          <p:cNvSpPr/>
          <p:nvPr/>
        </p:nvSpPr>
        <p:spPr>
          <a:xfrm>
            <a:off x="1995908" y="5372993"/>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5410200" y="205771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02098" y="5560183"/>
            <a:ext cx="943848" cy="369332"/>
          </a:xfrm>
          <a:prstGeom prst="rect">
            <a:avLst/>
          </a:prstGeom>
          <a:noFill/>
        </p:spPr>
        <p:txBody>
          <a:bodyPr wrap="none" rtlCol="0">
            <a:spAutoFit/>
          </a:bodyPr>
          <a:lstStyle/>
          <a:p>
            <a:r>
              <a:rPr lang="en-US" dirty="0"/>
              <a:t>  Deny</a:t>
            </a:r>
            <a:endParaRPr lang="en-US" dirty="0"/>
          </a:p>
        </p:txBody>
      </p:sp>
      <p:sp>
        <p:nvSpPr>
          <p:cNvPr id="16" name="TextBox 15"/>
          <p:cNvSpPr txBox="1"/>
          <p:nvPr/>
        </p:nvSpPr>
        <p:spPr>
          <a:xfrm>
            <a:off x="5435701" y="2215634"/>
            <a:ext cx="1269899" cy="369332"/>
          </a:xfrm>
          <a:prstGeom prst="rect">
            <a:avLst/>
          </a:prstGeom>
          <a:noFill/>
        </p:spPr>
        <p:txBody>
          <a:bodyPr wrap="none" rtlCol="0">
            <a:spAutoFit/>
          </a:bodyPr>
          <a:lstStyle/>
          <a:p>
            <a:r>
              <a:rPr lang="en-US" dirty="0"/>
              <a:t>Database</a:t>
            </a:r>
            <a:endParaRPr lang="en-US" dirty="0"/>
          </a:p>
        </p:txBody>
      </p:sp>
      <p:sp>
        <p:nvSpPr>
          <p:cNvPr id="7" name="Oval 6"/>
          <p:cNvSpPr/>
          <p:nvPr/>
        </p:nvSpPr>
        <p:spPr>
          <a:xfrm>
            <a:off x="457200" y="16764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a:stCxn id="7" idx="4"/>
          </p:cNvCxnSpPr>
          <p:nvPr/>
        </p:nvCxnSpPr>
        <p:spPr>
          <a:xfrm>
            <a:off x="914400" y="2514600"/>
            <a:ext cx="0" cy="535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4"/>
          </p:cNvCxnSpPr>
          <p:nvPr/>
        </p:nvCxnSpPr>
        <p:spPr>
          <a:xfrm>
            <a:off x="914400" y="2514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4"/>
          </p:cNvCxnSpPr>
          <p:nvPr/>
        </p:nvCxnSpPr>
        <p:spPr>
          <a:xfrm flipH="1">
            <a:off x="457200" y="2514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09600" y="3049786"/>
            <a:ext cx="304800" cy="379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14400" y="3086993"/>
            <a:ext cx="304800" cy="37921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Oval 45"/>
          <p:cNvSpPr/>
          <p:nvPr/>
        </p:nvSpPr>
        <p:spPr>
          <a:xfrm>
            <a:off x="457200" y="4516505"/>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p:cNvCxnSpPr/>
          <p:nvPr/>
        </p:nvCxnSpPr>
        <p:spPr>
          <a:xfrm flipH="1">
            <a:off x="457200" y="5372993"/>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914400" y="5372993"/>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14400" y="5372993"/>
            <a:ext cx="0" cy="535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609600" y="5908179"/>
            <a:ext cx="304800" cy="379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32688" y="5908179"/>
            <a:ext cx="304800" cy="37921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2" name="Oval 51"/>
          <p:cNvSpPr/>
          <p:nvPr/>
        </p:nvSpPr>
        <p:spPr>
          <a:xfrm>
            <a:off x="7543800" y="1676400"/>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flipH="1">
            <a:off x="8001000" y="2514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7543800" y="2514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001000" y="2497146"/>
            <a:ext cx="0" cy="535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696200" y="3012579"/>
            <a:ext cx="304800" cy="379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001000" y="3004697"/>
            <a:ext cx="304800" cy="37921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9" name="Rectangle 58"/>
          <p:cNvSpPr/>
          <p:nvPr/>
        </p:nvSpPr>
        <p:spPr>
          <a:xfrm>
            <a:off x="273221" y="3663434"/>
            <a:ext cx="1205779" cy="369332"/>
          </a:xfrm>
          <a:prstGeom prst="rect">
            <a:avLst/>
          </a:prstGeom>
        </p:spPr>
        <p:txBody>
          <a:bodyPr wrap="none">
            <a:spAutoFit/>
          </a:bodyPr>
          <a:lstStyle/>
          <a:p>
            <a:r>
              <a:rPr lang="en-US" b="1" i="1" dirty="0"/>
              <a:t>Student</a:t>
            </a:r>
            <a:endParaRPr lang="en-US" b="1" i="1" dirty="0"/>
          </a:p>
        </p:txBody>
      </p:sp>
      <p:sp>
        <p:nvSpPr>
          <p:cNvPr id="60" name="Rectangle 59"/>
          <p:cNvSpPr/>
          <p:nvPr/>
        </p:nvSpPr>
        <p:spPr>
          <a:xfrm>
            <a:off x="-1158" y="6327017"/>
            <a:ext cx="4273927" cy="646331"/>
          </a:xfrm>
          <a:prstGeom prst="rect">
            <a:avLst/>
          </a:prstGeom>
        </p:spPr>
        <p:txBody>
          <a:bodyPr wrap="none">
            <a:spAutoFit/>
          </a:bodyPr>
          <a:lstStyle/>
          <a:p>
            <a:r>
              <a:rPr lang="en-US" b="1" i="1" dirty="0"/>
              <a:t>Warden/Hostel Superintendent</a:t>
            </a:r>
            <a:endParaRPr lang="en-US" b="1" i="1" dirty="0"/>
          </a:p>
          <a:p>
            <a:endParaRPr lang="en-US" dirty="0"/>
          </a:p>
        </p:txBody>
      </p:sp>
      <p:sp>
        <p:nvSpPr>
          <p:cNvPr id="61" name="Rectangle 60"/>
          <p:cNvSpPr/>
          <p:nvPr/>
        </p:nvSpPr>
        <p:spPr>
          <a:xfrm>
            <a:off x="7317713" y="3487067"/>
            <a:ext cx="1912703" cy="646331"/>
          </a:xfrm>
          <a:prstGeom prst="rect">
            <a:avLst/>
          </a:prstGeom>
        </p:spPr>
        <p:txBody>
          <a:bodyPr wrap="none">
            <a:spAutoFit/>
          </a:bodyPr>
          <a:lstStyle/>
          <a:p>
            <a:r>
              <a:rPr lang="en-US" b="1" i="1" dirty="0"/>
              <a:t>Maintenance </a:t>
            </a:r>
            <a:endParaRPr lang="en-US" b="1" i="1" dirty="0"/>
          </a:p>
          <a:p>
            <a:r>
              <a:rPr lang="en-US" b="1" i="1" dirty="0"/>
              <a:t>operator</a:t>
            </a:r>
            <a:endParaRPr lang="en-US" b="1" i="1" dirty="0"/>
          </a:p>
        </p:txBody>
      </p:sp>
      <p:cxnSp>
        <p:nvCxnSpPr>
          <p:cNvPr id="63" name="Straight Arrow Connector 62"/>
          <p:cNvCxnSpPr/>
          <p:nvPr/>
        </p:nvCxnSpPr>
        <p:spPr>
          <a:xfrm flipV="1">
            <a:off x="1143000" y="2514600"/>
            <a:ext cx="804658" cy="2675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1411412" y="4829604"/>
            <a:ext cx="557577" cy="6916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1387195" y="5521238"/>
            <a:ext cx="493047"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flipV="1">
            <a:off x="6705600" y="2497146"/>
            <a:ext cx="990600" cy="28504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529962" y="6308376"/>
            <a:ext cx="590538" cy="22207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257800" y="6196584"/>
            <a:ext cx="1276311" cy="646331"/>
          </a:xfrm>
          <a:prstGeom prst="rect">
            <a:avLst/>
          </a:prstGeom>
          <a:noFill/>
        </p:spPr>
        <p:txBody>
          <a:bodyPr wrap="none" rtlCol="0">
            <a:spAutoFit/>
          </a:bodyPr>
          <a:lstStyle/>
          <a:p>
            <a:r>
              <a:rPr lang="en-US" dirty="0"/>
              <a:t>System </a:t>
            </a:r>
            <a:endParaRPr lang="en-US" dirty="0"/>
          </a:p>
          <a:p>
            <a:r>
              <a:rPr lang="en-US" dirty="0"/>
              <a:t>boundary</a:t>
            </a:r>
            <a:endParaRPr lang="en-US" dirty="0"/>
          </a:p>
        </p:txBody>
      </p:sp>
      <p:sp>
        <p:nvSpPr>
          <p:cNvPr id="78" name="Oval 77"/>
          <p:cNvSpPr/>
          <p:nvPr/>
        </p:nvSpPr>
        <p:spPr>
          <a:xfrm>
            <a:off x="1924780" y="2874098"/>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1919210" y="3689866"/>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p:cNvSpPr txBox="1"/>
          <p:nvPr/>
        </p:nvSpPr>
        <p:spPr>
          <a:xfrm>
            <a:off x="2135805" y="3014579"/>
            <a:ext cx="806631" cy="369332"/>
          </a:xfrm>
          <a:prstGeom prst="rect">
            <a:avLst/>
          </a:prstGeom>
          <a:noFill/>
        </p:spPr>
        <p:txBody>
          <a:bodyPr wrap="none" rtlCol="0">
            <a:spAutoFit/>
          </a:bodyPr>
          <a:lstStyle/>
          <a:p>
            <a:r>
              <a:rPr lang="en-US" dirty="0"/>
              <a:t>Login</a:t>
            </a:r>
            <a:endParaRPr lang="en-US" dirty="0"/>
          </a:p>
        </p:txBody>
      </p:sp>
      <p:sp>
        <p:nvSpPr>
          <p:cNvPr id="82" name="TextBox 81"/>
          <p:cNvSpPr txBox="1"/>
          <p:nvPr/>
        </p:nvSpPr>
        <p:spPr>
          <a:xfrm>
            <a:off x="2015190" y="3849886"/>
            <a:ext cx="1132811" cy="369332"/>
          </a:xfrm>
          <a:prstGeom prst="rect">
            <a:avLst/>
          </a:prstGeom>
          <a:noFill/>
        </p:spPr>
        <p:txBody>
          <a:bodyPr wrap="none" rtlCol="0">
            <a:spAutoFit/>
          </a:bodyPr>
          <a:lstStyle/>
          <a:p>
            <a:r>
              <a:rPr lang="en-US" dirty="0"/>
              <a:t>Register</a:t>
            </a:r>
            <a:endParaRPr lang="en-US" dirty="0"/>
          </a:p>
        </p:txBody>
      </p:sp>
      <p:cxnSp>
        <p:nvCxnSpPr>
          <p:cNvPr id="83" name="Straight Arrow Connector 82"/>
          <p:cNvCxnSpPr/>
          <p:nvPr/>
        </p:nvCxnSpPr>
        <p:spPr>
          <a:xfrm flipV="1">
            <a:off x="1210525" y="3032332"/>
            <a:ext cx="804658" cy="2675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a:xfrm>
            <a:off x="1219200" y="3313807"/>
            <a:ext cx="493047"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flipV="1">
            <a:off x="1266540" y="3695962"/>
            <a:ext cx="557577" cy="6916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flipV="1">
            <a:off x="1268859" y="4253799"/>
            <a:ext cx="804658" cy="2675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Oval 57"/>
          <p:cNvSpPr/>
          <p:nvPr/>
        </p:nvSpPr>
        <p:spPr>
          <a:xfrm>
            <a:off x="7553491" y="4203609"/>
            <a:ext cx="914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Connector 61"/>
          <p:cNvCxnSpPr/>
          <p:nvPr/>
        </p:nvCxnSpPr>
        <p:spPr>
          <a:xfrm>
            <a:off x="8010691" y="5041809"/>
            <a:ext cx="0" cy="535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53491" y="506146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696200" y="5576995"/>
            <a:ext cx="304800" cy="35252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8001000" y="5563648"/>
            <a:ext cx="304800" cy="37921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6" name="Oval 65"/>
          <p:cNvSpPr/>
          <p:nvPr/>
        </p:nvSpPr>
        <p:spPr>
          <a:xfrm>
            <a:off x="5257800" y="4486704"/>
            <a:ext cx="1643146" cy="999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QR-Code Scan</a:t>
            </a:r>
            <a:endParaRPr lang="en-US" dirty="0"/>
          </a:p>
        </p:txBody>
      </p:sp>
      <p:cxnSp>
        <p:nvCxnSpPr>
          <p:cNvPr id="67" name="Straight Arrow Connector 66"/>
          <p:cNvCxnSpPr/>
          <p:nvPr/>
        </p:nvCxnSpPr>
        <p:spPr>
          <a:xfrm flipH="1" flipV="1">
            <a:off x="6829601" y="5236191"/>
            <a:ext cx="990600" cy="28504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06636" y="6005657"/>
            <a:ext cx="1055097" cy="400110"/>
          </a:xfrm>
          <a:prstGeom prst="rect">
            <a:avLst/>
          </a:prstGeom>
          <a:noFill/>
        </p:spPr>
        <p:txBody>
          <a:bodyPr wrap="none" rtlCol="0">
            <a:spAutoFit/>
          </a:bodyPr>
          <a:lstStyle/>
          <a:p>
            <a:r>
              <a:rPr lang="en-IN" sz="2000" b="1" i="1" dirty="0"/>
              <a:t>Guard</a:t>
            </a:r>
            <a:endParaRPr lang="en-IN" sz="2000" b="1" i="1" dirty="0"/>
          </a:p>
        </p:txBody>
      </p:sp>
      <p:sp>
        <p:nvSpPr>
          <p:cNvPr id="2" name="AutoShape 4"/>
          <p:cNvSpPr>
            <a:spLocks noChangeArrowheads="1"/>
          </p:cNvSpPr>
          <p:nvPr/>
        </p:nvSpPr>
        <p:spPr bwMode="auto">
          <a:xfrm>
            <a:off x="443750" y="1619429"/>
            <a:ext cx="914400" cy="914400"/>
          </a:xfrm>
          <a:prstGeom prst="smileyFace">
            <a:avLst>
              <a:gd name="adj" fmla="val 4653"/>
            </a:avLst>
          </a:prstGeom>
          <a:solidFill>
            <a:srgbClr val="FFFFFF"/>
          </a:solidFill>
          <a:ln w="9525">
            <a:solidFill>
              <a:srgbClr val="000000"/>
            </a:solidFill>
            <a:round/>
          </a:ln>
        </p:spPr>
        <p:txBody>
          <a:bodyPr vert="horz" wrap="square" lIns="91440" tIns="45720" rIns="91440" bIns="45720" numCol="1" anchor="t" anchorCtr="0" compatLnSpc="1"/>
          <a:lstStyle/>
          <a:p>
            <a:endParaRPr lang="en-IN" dirty="0"/>
          </a:p>
        </p:txBody>
      </p:sp>
      <p:sp>
        <p:nvSpPr>
          <p:cNvPr id="10" name="AutoShape 5"/>
          <p:cNvSpPr>
            <a:spLocks noChangeArrowheads="1"/>
          </p:cNvSpPr>
          <p:nvPr/>
        </p:nvSpPr>
        <p:spPr bwMode="auto">
          <a:xfrm>
            <a:off x="463218" y="4479840"/>
            <a:ext cx="914400" cy="914400"/>
          </a:xfrm>
          <a:prstGeom prst="smileyFace">
            <a:avLst>
              <a:gd name="adj" fmla="val 4653"/>
            </a:avLst>
          </a:prstGeom>
          <a:solidFill>
            <a:srgbClr val="FFFFFF"/>
          </a:solidFill>
          <a:ln w="9525">
            <a:solidFill>
              <a:srgbClr val="000000"/>
            </a:solidFill>
            <a:round/>
          </a:ln>
        </p:spPr>
        <p:txBody>
          <a:bodyPr vert="horz" wrap="square" lIns="91440" tIns="45720" rIns="91440" bIns="45720" numCol="1" anchor="t" anchorCtr="0" compatLnSpc="1"/>
          <a:lstStyle/>
          <a:p>
            <a:endParaRPr lang="en-IN"/>
          </a:p>
        </p:txBody>
      </p:sp>
      <p:sp>
        <p:nvSpPr>
          <p:cNvPr id="19" name="AutoShape 6"/>
          <p:cNvSpPr>
            <a:spLocks noChangeArrowheads="1"/>
          </p:cNvSpPr>
          <p:nvPr/>
        </p:nvSpPr>
        <p:spPr bwMode="auto">
          <a:xfrm>
            <a:off x="7536453" y="1619429"/>
            <a:ext cx="914400" cy="914400"/>
          </a:xfrm>
          <a:prstGeom prst="smileyFace">
            <a:avLst>
              <a:gd name="adj" fmla="val 4653"/>
            </a:avLst>
          </a:prstGeom>
          <a:solidFill>
            <a:srgbClr val="FFFFFF"/>
          </a:solidFill>
          <a:ln w="9525">
            <a:solidFill>
              <a:srgbClr val="000000"/>
            </a:solidFill>
            <a:round/>
          </a:ln>
        </p:spPr>
        <p:txBody>
          <a:bodyPr vert="horz" wrap="square" lIns="91440" tIns="45720" rIns="91440" bIns="45720" numCol="1" anchor="t" anchorCtr="0" compatLnSpc="1"/>
          <a:lstStyle/>
          <a:p>
            <a:endParaRPr lang="en-IN"/>
          </a:p>
        </p:txBody>
      </p:sp>
      <p:sp>
        <p:nvSpPr>
          <p:cNvPr id="20" name="AutoShape 7"/>
          <p:cNvSpPr>
            <a:spLocks noChangeArrowheads="1"/>
          </p:cNvSpPr>
          <p:nvPr/>
        </p:nvSpPr>
        <p:spPr bwMode="auto">
          <a:xfrm>
            <a:off x="7543800" y="4140002"/>
            <a:ext cx="914400" cy="914400"/>
          </a:xfrm>
          <a:prstGeom prst="smileyFace">
            <a:avLst>
              <a:gd name="adj" fmla="val 4653"/>
            </a:avLst>
          </a:prstGeom>
          <a:solidFill>
            <a:srgbClr val="FFFFFF"/>
          </a:solidFill>
          <a:ln w="9525">
            <a:solidFill>
              <a:srgbClr val="000000"/>
            </a:solidFill>
            <a:round/>
          </a:ln>
        </p:spPr>
        <p:txBody>
          <a:bodyPr vert="horz" wrap="square" lIns="91440" tIns="45720" rIns="91440" bIns="45720" numCol="1" anchor="t" anchorCtr="0" compatLnSpc="1"/>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382000" cy="4093428"/>
          </a:xfrm>
          <a:prstGeom prst="rect">
            <a:avLst/>
          </a:prstGeom>
        </p:spPr>
        <p:txBody>
          <a:bodyPr wrap="square">
            <a:spAutoFit/>
          </a:bodyPr>
          <a:lstStyle/>
          <a:p>
            <a:pPr algn="just"/>
            <a:r>
              <a:rPr lang="en-IN" sz="2000" dirty="0"/>
              <a:t> </a:t>
            </a:r>
            <a:endParaRPr lang="en-IN" sz="2000" dirty="0"/>
          </a:p>
          <a:p>
            <a:pPr marL="342900" indent="-342900" algn="just">
              <a:buFont typeface="Wingdings" panose="05000000000000000000" pitchFamily="2" charset="2"/>
              <a:buChar char="v"/>
            </a:pPr>
            <a:r>
              <a:rPr lang="en-IN" sz="2000" dirty="0"/>
              <a:t>This portable application in this manner guarantees the greatest security and evacuates all the manual work associated with the checking of students development remaining in lodging. </a:t>
            </a:r>
            <a:endParaRPr lang="en-IN" sz="2000" dirty="0"/>
          </a:p>
          <a:p>
            <a:pPr marL="342900" indent="-342900" algn="just">
              <a:buFont typeface="Wingdings" panose="05000000000000000000" pitchFamily="2" charset="2"/>
              <a:buChar char="v"/>
            </a:pPr>
            <a:r>
              <a:rPr lang="en-IN" sz="2000" dirty="0"/>
              <a:t>This versatile application  can likewise be additionally altered to use in various conditions.</a:t>
            </a:r>
            <a:endParaRPr lang="en-IN" sz="2000" dirty="0"/>
          </a:p>
          <a:p>
            <a:pPr marL="342900" indent="-342900" algn="just">
              <a:buFont typeface="Wingdings" panose="05000000000000000000" pitchFamily="2" charset="2"/>
              <a:buChar char="v"/>
            </a:pPr>
            <a:r>
              <a:rPr lang="en-IN" sz="2000" dirty="0"/>
              <a:t>Example, corporate enterprises to choose the number of days a representative can take off from work without misfortune in pay.</a:t>
            </a:r>
            <a:endParaRPr lang="en-IN" sz="2000" dirty="0"/>
          </a:p>
          <a:p>
            <a:pPr marL="342900" indent="-342900" algn="just">
              <a:buFont typeface="Wingdings" panose="05000000000000000000" pitchFamily="2" charset="2"/>
              <a:buChar char="v"/>
            </a:pPr>
            <a:r>
              <a:rPr lang="en-IN" sz="2000" dirty="0"/>
              <a:t>Innovation that makes things less demanding are the advances which are broadly glanced around for. "My Outpass" is certainly one among them. </a:t>
            </a:r>
            <a:endParaRPr lang="en-IN" sz="2000" dirty="0"/>
          </a:p>
        </p:txBody>
      </p:sp>
      <p:sp>
        <p:nvSpPr>
          <p:cNvPr id="3" name="TextBox 2"/>
          <p:cNvSpPr txBox="1"/>
          <p:nvPr/>
        </p:nvSpPr>
        <p:spPr>
          <a:xfrm>
            <a:off x="2590800" y="204273"/>
            <a:ext cx="5029200" cy="830997"/>
          </a:xfrm>
          <a:prstGeom prst="rect">
            <a:avLst/>
          </a:prstGeom>
          <a:noFill/>
        </p:spPr>
        <p:txBody>
          <a:bodyPr wrap="square" rtlCol="0">
            <a:spAutoFit/>
          </a:bodyPr>
          <a:lstStyle/>
          <a:p>
            <a:r>
              <a:rPr lang="en-IN" sz="4800" b="1" u="sng" dirty="0"/>
              <a:t>Conclusion</a:t>
            </a:r>
            <a:endParaRPr lang="en-IN" sz="4800" b="1" u="sng"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5" name="Rectangle 4"/>
          <p:cNvSpPr/>
          <p:nvPr/>
        </p:nvSpPr>
        <p:spPr>
          <a:xfrm>
            <a:off x="2133600" y="2953726"/>
            <a:ext cx="4791697"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28599"/>
            <a:ext cx="6120384" cy="769441"/>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spc="150" dirty="0">
                <a:ln w="11430"/>
                <a:solidFill>
                  <a:srgbClr val="F8F8F8"/>
                </a:solidFill>
                <a:effectLst>
                  <a:outerShdw blurRad="25400" algn="tl" rotWithShape="0">
                    <a:srgbClr val="000000">
                      <a:alpha val="43000"/>
                    </a:srgbClr>
                  </a:outerShdw>
                </a:effectLst>
              </a:rPr>
              <a:t>NARRATIVE</a:t>
            </a:r>
            <a:endParaRPr lang="en-US" sz="4400" b="1" spc="150" dirty="0">
              <a:ln w="11430"/>
              <a:solidFill>
                <a:srgbClr val="F8F8F8"/>
              </a:solidFill>
              <a:effectLst>
                <a:outerShdw blurRad="25400" algn="tl" rotWithShape="0">
                  <a:srgbClr val="000000">
                    <a:alpha val="43000"/>
                  </a:srgbClr>
                </a:outerShdw>
              </a:effectLst>
            </a:endParaRPr>
          </a:p>
        </p:txBody>
      </p:sp>
      <p:sp>
        <p:nvSpPr>
          <p:cNvPr id="8" name="Rectangle 7"/>
          <p:cNvSpPr/>
          <p:nvPr/>
        </p:nvSpPr>
        <p:spPr>
          <a:xfrm>
            <a:off x="137160" y="3881734"/>
            <a:ext cx="7635240" cy="461665"/>
          </a:xfrm>
          <a:prstGeom prst="rect">
            <a:avLst/>
          </a:prstGeom>
        </p:spPr>
        <p:txBody>
          <a:bodyPr wrap="square">
            <a:spAutoFit/>
          </a:bodyPr>
          <a:lstStyle/>
          <a:p>
            <a:r>
              <a:rPr lang="en-US" sz="2400" b="1" u="sng" dirty="0">
                <a:latin typeface="+mj-lt"/>
              </a:rPr>
              <a:t>Warden/Superintendent Application</a:t>
            </a:r>
            <a:endParaRPr lang="en-US" sz="2400" b="1" u="sng" dirty="0">
              <a:latin typeface="+mj-lt"/>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2" name="TextBox 1"/>
          <p:cNvSpPr txBox="1"/>
          <p:nvPr/>
        </p:nvSpPr>
        <p:spPr>
          <a:xfrm>
            <a:off x="384493" y="2362200"/>
            <a:ext cx="8744267" cy="1631216"/>
          </a:xfrm>
          <a:prstGeom prst="rect">
            <a:avLst/>
          </a:prstGeom>
          <a:noFill/>
        </p:spPr>
        <p:txBody>
          <a:bodyPr wrap="square" rtlCol="0">
            <a:spAutoFit/>
          </a:bodyPr>
          <a:lstStyle/>
          <a:p>
            <a:pPr algn="just"/>
            <a:r>
              <a:rPr lang="en-US" sz="2000" dirty="0"/>
              <a:t>In this module, Student can register themselves and verified through their webkiosk for further uses. They will use this application for generating his/her outpass and they can also check the status of their outpass.</a:t>
            </a:r>
            <a:endParaRPr lang="en-US" sz="2000" dirty="0"/>
          </a:p>
          <a:p>
            <a:endParaRPr lang="en-US" sz="2000" dirty="0"/>
          </a:p>
        </p:txBody>
      </p:sp>
      <p:sp>
        <p:nvSpPr>
          <p:cNvPr id="6" name="Rectangle 5"/>
          <p:cNvSpPr/>
          <p:nvPr/>
        </p:nvSpPr>
        <p:spPr>
          <a:xfrm>
            <a:off x="137160" y="1669134"/>
            <a:ext cx="7635240" cy="461665"/>
          </a:xfrm>
          <a:prstGeom prst="rect">
            <a:avLst/>
          </a:prstGeom>
        </p:spPr>
        <p:txBody>
          <a:bodyPr wrap="square">
            <a:spAutoFit/>
          </a:bodyPr>
          <a:lstStyle/>
          <a:p>
            <a:r>
              <a:rPr lang="en-US" sz="2400" b="1" u="sng" dirty="0">
                <a:latin typeface="+mj-lt"/>
              </a:rPr>
              <a:t>Student Application</a:t>
            </a:r>
            <a:endParaRPr lang="en-US" sz="2400" b="1" u="sng" dirty="0">
              <a:latin typeface="+mj-lt"/>
            </a:endParaRPr>
          </a:p>
        </p:txBody>
      </p:sp>
      <p:sp>
        <p:nvSpPr>
          <p:cNvPr id="10" name="TextBox 9"/>
          <p:cNvSpPr txBox="1"/>
          <p:nvPr/>
        </p:nvSpPr>
        <p:spPr>
          <a:xfrm>
            <a:off x="384492" y="4712204"/>
            <a:ext cx="8744267" cy="1323439"/>
          </a:xfrm>
          <a:prstGeom prst="rect">
            <a:avLst/>
          </a:prstGeom>
          <a:noFill/>
        </p:spPr>
        <p:txBody>
          <a:bodyPr wrap="square" rtlCol="0">
            <a:spAutoFit/>
          </a:bodyPr>
          <a:lstStyle/>
          <a:p>
            <a:pPr algn="just"/>
            <a:r>
              <a:rPr lang="en-US" sz="2000" dirty="0"/>
              <a:t>In this module, Warden/Superintendent will login with their username and password. They can view all the outpass requests. And also approve and deny them.</a:t>
            </a:r>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4376" y="228599"/>
            <a:ext cx="6120384" cy="769441"/>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spc="150" dirty="0">
                <a:ln w="11430"/>
                <a:solidFill>
                  <a:srgbClr val="F8F8F8"/>
                </a:solidFill>
                <a:effectLst>
                  <a:outerShdw blurRad="25400" algn="tl" rotWithShape="0">
                    <a:srgbClr val="000000">
                      <a:alpha val="43000"/>
                    </a:srgbClr>
                  </a:outerShdw>
                </a:effectLst>
              </a:rPr>
              <a:t>INTRODUCTION</a:t>
            </a:r>
            <a:endParaRPr lang="en-US" sz="4400" b="1" spc="150" dirty="0">
              <a:ln w="11430"/>
              <a:solidFill>
                <a:srgbClr val="F8F8F8"/>
              </a:solidFill>
              <a:effectLst>
                <a:outerShdw blurRad="25400" algn="tl" rotWithShape="0">
                  <a:srgbClr val="000000">
                    <a:alpha val="43000"/>
                  </a:srgbClr>
                </a:outerShdw>
              </a:effectLst>
            </a:endParaRPr>
          </a:p>
        </p:txBody>
      </p:sp>
      <p:sp>
        <p:nvSpPr>
          <p:cNvPr id="5" name="Rectangle 4"/>
          <p:cNvSpPr/>
          <p:nvPr/>
        </p:nvSpPr>
        <p:spPr>
          <a:xfrm>
            <a:off x="533400" y="1295400"/>
            <a:ext cx="2514600" cy="646331"/>
          </a:xfrm>
          <a:prstGeom prst="rect">
            <a:avLst/>
          </a:prstGeom>
        </p:spPr>
        <p:txBody>
          <a:bodyPr wrap="square">
            <a:spAutoFit/>
          </a:bodyPr>
          <a:lstStyle/>
          <a:p>
            <a:r>
              <a:rPr lang="en-US" sz="3600" u="sng" dirty="0">
                <a:latin typeface="Algerian" panose="04020705040A02060702" pitchFamily="82" charset="0"/>
              </a:rPr>
              <a:t>Purpose</a:t>
            </a:r>
            <a:endParaRPr lang="en-US" sz="3600" dirty="0">
              <a:latin typeface="Algerian" panose="04020705040A02060702" pitchFamily="82" charset="0"/>
            </a:endParaRPr>
          </a:p>
        </p:txBody>
      </p:sp>
      <p:sp>
        <p:nvSpPr>
          <p:cNvPr id="8" name="Rectangle 7"/>
          <p:cNvSpPr/>
          <p:nvPr/>
        </p:nvSpPr>
        <p:spPr>
          <a:xfrm>
            <a:off x="841248" y="2667000"/>
            <a:ext cx="7492746" cy="2862322"/>
          </a:xfrm>
          <a:prstGeom prst="rect">
            <a:avLst/>
          </a:prstGeom>
        </p:spPr>
        <p:txBody>
          <a:bodyPr wrap="square">
            <a:spAutoFit/>
          </a:bodyPr>
          <a:lstStyle/>
          <a:p>
            <a:pPr marL="342900" indent="-342900">
              <a:buFont typeface="Wingdings" panose="05000000000000000000" pitchFamily="2" charset="2"/>
              <a:buChar char="v"/>
            </a:pPr>
            <a:r>
              <a:rPr lang="en-US" sz="2000" dirty="0"/>
              <a:t>The purpose is to make an automated system to fill the outpass application.</a:t>
            </a:r>
            <a:endParaRPr lang="en-US" sz="2000" dirty="0"/>
          </a:p>
          <a:p>
            <a:pPr marL="342900" indent="-342900">
              <a:buFont typeface="Wingdings" panose="05000000000000000000" pitchFamily="2" charset="2"/>
              <a:buChar char="v"/>
            </a:pPr>
            <a:r>
              <a:rPr lang="en-US" sz="2000" dirty="0"/>
              <a:t>The system will provide the ease of use to the students and the staff by performing all the work on the smartphone through this application rather than following pen and paper approach. </a:t>
            </a:r>
            <a:endParaRPr lang="en-US" sz="2000" dirty="0"/>
          </a:p>
          <a:p>
            <a:pPr marL="342900" indent="-342900">
              <a:buFont typeface="Wingdings" panose="05000000000000000000" pitchFamily="2" charset="2"/>
              <a:buChar char="v"/>
            </a:pPr>
            <a:r>
              <a:rPr lang="en-US" sz="2000" dirty="0"/>
              <a:t>This approach helps to improve the reliability of the data maintained and provides a fast and efficient interface for the users of the application. </a:t>
            </a:r>
            <a:endParaRPr lang="en-US" sz="2000"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4376" y="228599"/>
            <a:ext cx="6120384" cy="769441"/>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spc="150" dirty="0">
                <a:ln w="11430"/>
                <a:solidFill>
                  <a:srgbClr val="F8F8F8"/>
                </a:solidFill>
                <a:effectLst>
                  <a:outerShdw blurRad="25400" algn="tl" rotWithShape="0">
                    <a:srgbClr val="000000">
                      <a:alpha val="43000"/>
                    </a:srgbClr>
                  </a:outerShdw>
                </a:effectLst>
              </a:rPr>
              <a:t>INTRODUCTION</a:t>
            </a:r>
            <a:endParaRPr lang="en-US" sz="4400" b="1" spc="150" dirty="0">
              <a:ln w="11430"/>
              <a:solidFill>
                <a:srgbClr val="F8F8F8"/>
              </a:solidFill>
              <a:effectLst>
                <a:outerShdw blurRad="25400" algn="tl" rotWithShape="0">
                  <a:srgbClr val="000000">
                    <a:alpha val="43000"/>
                  </a:srgbClr>
                </a:outerShdw>
              </a:effectLst>
            </a:endParaRPr>
          </a:p>
        </p:txBody>
      </p:sp>
      <p:sp>
        <p:nvSpPr>
          <p:cNvPr id="5" name="Rectangle 4"/>
          <p:cNvSpPr/>
          <p:nvPr/>
        </p:nvSpPr>
        <p:spPr>
          <a:xfrm>
            <a:off x="524256" y="1524000"/>
            <a:ext cx="3773424" cy="646331"/>
          </a:xfrm>
          <a:prstGeom prst="rect">
            <a:avLst/>
          </a:prstGeom>
        </p:spPr>
        <p:txBody>
          <a:bodyPr wrap="square">
            <a:spAutoFit/>
          </a:bodyPr>
          <a:lstStyle/>
          <a:p>
            <a:r>
              <a:rPr lang="en-US" sz="3600" u="sng" dirty="0">
                <a:latin typeface="Algerian" panose="04020705040A02060702" pitchFamily="82" charset="0"/>
              </a:rPr>
              <a:t>Scope</a:t>
            </a:r>
            <a:endParaRPr lang="en-US" sz="3600" dirty="0">
              <a:latin typeface="Algerian" panose="04020705040A02060702" pitchFamily="82"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2" name="TextBox 1"/>
          <p:cNvSpPr txBox="1"/>
          <p:nvPr/>
        </p:nvSpPr>
        <p:spPr>
          <a:xfrm>
            <a:off x="1295400" y="2482334"/>
            <a:ext cx="7162800" cy="2246769"/>
          </a:xfrm>
          <a:prstGeom prst="rect">
            <a:avLst/>
          </a:prstGeom>
          <a:noFill/>
        </p:spPr>
        <p:txBody>
          <a:bodyPr wrap="square" rtlCol="0">
            <a:spAutoFit/>
          </a:bodyPr>
          <a:lstStyle/>
          <a:p>
            <a:pPr marL="285750" indent="-285750">
              <a:buFont typeface="Wingdings" panose="05000000000000000000" pitchFamily="2" charset="2"/>
              <a:buChar char="v"/>
            </a:pPr>
            <a:r>
              <a:rPr lang="en-IN" sz="2000" dirty="0"/>
              <a:t>The Student can not generate </a:t>
            </a:r>
            <a:r>
              <a:rPr lang="en-IN" sz="2000" dirty="0" err="1"/>
              <a:t>outpass</a:t>
            </a:r>
            <a:r>
              <a:rPr lang="en-IN" sz="2000" dirty="0"/>
              <a:t> if he/she is not present in the college.</a:t>
            </a:r>
            <a:endParaRPr lang="en-IN" sz="2000" dirty="0"/>
          </a:p>
          <a:p>
            <a:pPr marL="285750" indent="-285750">
              <a:buFont typeface="Wingdings" panose="05000000000000000000" pitchFamily="2" charset="2"/>
              <a:buChar char="v"/>
            </a:pPr>
            <a:r>
              <a:rPr lang="en-IN" sz="2000" dirty="0"/>
              <a:t> Student can not change their personal details like Name, Enrollment Number, Parents Number.</a:t>
            </a:r>
            <a:endParaRPr lang="en-IN" sz="2000" dirty="0"/>
          </a:p>
          <a:p>
            <a:pPr marL="285750" indent="-285750">
              <a:buFont typeface="Wingdings" panose="05000000000000000000" pitchFamily="2" charset="2"/>
              <a:buChar char="v"/>
            </a:pPr>
            <a:r>
              <a:rPr lang="en-IN" sz="2000" dirty="0"/>
              <a:t>Faculty must be registered in the faculty app and then students see their name respected warden and superintendent name.</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4376" y="228599"/>
            <a:ext cx="6120384" cy="769441"/>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spc="150" dirty="0">
                <a:ln w="11430"/>
                <a:solidFill>
                  <a:srgbClr val="F8F8F8"/>
                </a:solidFill>
                <a:effectLst>
                  <a:outerShdw blurRad="25400" algn="tl" rotWithShape="0">
                    <a:srgbClr val="000000">
                      <a:alpha val="43000"/>
                    </a:srgbClr>
                  </a:outerShdw>
                </a:effectLst>
              </a:rPr>
              <a:t>INTRODUCTION</a:t>
            </a:r>
            <a:endParaRPr lang="en-US" sz="4400" b="1" spc="150" dirty="0">
              <a:ln w="11430"/>
              <a:solidFill>
                <a:srgbClr val="F8F8F8"/>
              </a:solidFill>
              <a:effectLst>
                <a:outerShdw blurRad="25400" algn="tl" rotWithShape="0">
                  <a:srgbClr val="000000">
                    <a:alpha val="43000"/>
                  </a:srgbClr>
                </a:outerShdw>
              </a:effectLst>
            </a:endParaRPr>
          </a:p>
        </p:txBody>
      </p:sp>
      <p:sp>
        <p:nvSpPr>
          <p:cNvPr id="5" name="Rectangle 4"/>
          <p:cNvSpPr/>
          <p:nvPr/>
        </p:nvSpPr>
        <p:spPr>
          <a:xfrm>
            <a:off x="524256" y="1676400"/>
            <a:ext cx="3773424" cy="646331"/>
          </a:xfrm>
          <a:prstGeom prst="rect">
            <a:avLst/>
          </a:prstGeom>
        </p:spPr>
        <p:txBody>
          <a:bodyPr wrap="square">
            <a:spAutoFit/>
          </a:bodyPr>
          <a:lstStyle/>
          <a:p>
            <a:r>
              <a:rPr lang="en-US" sz="3600" u="sng" dirty="0">
                <a:latin typeface="Algerian" panose="04020705040A02060702" pitchFamily="82" charset="0"/>
              </a:rPr>
              <a:t>References</a:t>
            </a:r>
            <a:endParaRPr lang="en-US" sz="3600" u="sng" dirty="0">
              <a:latin typeface="Algerian" panose="04020705040A02060702" pitchFamily="82" charset="0"/>
            </a:endParaRPr>
          </a:p>
        </p:txBody>
      </p:sp>
      <p:sp>
        <p:nvSpPr>
          <p:cNvPr id="8" name="Rectangle 7"/>
          <p:cNvSpPr/>
          <p:nvPr/>
        </p:nvSpPr>
        <p:spPr>
          <a:xfrm>
            <a:off x="859536" y="2895600"/>
            <a:ext cx="6858000" cy="2246769"/>
          </a:xfrm>
          <a:prstGeom prst="rect">
            <a:avLst/>
          </a:prstGeom>
        </p:spPr>
        <p:txBody>
          <a:bodyPr wrap="square">
            <a:spAutoFit/>
          </a:bodyPr>
          <a:lstStyle/>
          <a:p>
            <a:pPr marL="342900" lvl="0" indent="-342900">
              <a:buFont typeface="Wingdings" panose="05000000000000000000" pitchFamily="2" charset="2"/>
              <a:buChar char="v"/>
            </a:pPr>
            <a:r>
              <a:rPr lang="en-US" sz="2000" dirty="0"/>
              <a:t>Android developers(Android)- </a:t>
            </a:r>
            <a:r>
              <a:rPr lang="en-US" sz="2000" u="sng" dirty="0">
                <a:hlinkClick r:id="rId1"/>
              </a:rPr>
              <a:t>https://developer.android.com/</a:t>
            </a:r>
            <a:endParaRPr lang="en-US" sz="2000" dirty="0"/>
          </a:p>
          <a:p>
            <a:pPr marL="342900" lvl="0" indent="-342900" fontAlgn="base">
              <a:buFont typeface="Wingdings" panose="05000000000000000000" pitchFamily="2" charset="2"/>
              <a:buChar char="v"/>
            </a:pPr>
            <a:r>
              <a:rPr lang="en-US" sz="2000" dirty="0"/>
              <a:t>Geeks for Geeks(JAVA) - </a:t>
            </a:r>
            <a:r>
              <a:rPr lang="en-US" sz="2000" dirty="0">
                <a:hlinkClick r:id="rId2"/>
              </a:rPr>
              <a:t>https://www.geeksforgeeks.org/java/</a:t>
            </a:r>
            <a:endParaRPr lang="en-US" sz="2000" dirty="0"/>
          </a:p>
          <a:p>
            <a:pPr marL="342900" lvl="0" indent="-342900" fontAlgn="base">
              <a:buFont typeface="Wingdings" panose="05000000000000000000" pitchFamily="2" charset="2"/>
              <a:buChar char="v"/>
            </a:pPr>
            <a:r>
              <a:rPr lang="en-US" sz="2000" dirty="0"/>
              <a:t>Androidhive  - https://www.androidhive.info/</a:t>
            </a:r>
            <a:endParaRPr lang="en-US" sz="2000" dirty="0"/>
          </a:p>
          <a:p>
            <a:pPr marL="342900" lvl="0" indent="-342900" fontAlgn="base">
              <a:buFont typeface="Wingdings" panose="05000000000000000000" pitchFamily="2" charset="2"/>
              <a:buChar char="v"/>
            </a:pPr>
            <a:r>
              <a:rPr lang="en-US" sz="2000" dirty="0"/>
              <a:t>InduceSmile - https://inducesmile.com/</a:t>
            </a:r>
            <a:endParaRPr lang="en-US" sz="2000" dirty="0"/>
          </a:p>
          <a:p>
            <a:pPr marL="342900" indent="-342900">
              <a:buFont typeface="Wingdings" panose="05000000000000000000" pitchFamily="2" charset="2"/>
              <a:buChar char="v"/>
            </a:pP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4" name="Rectangle 3"/>
          <p:cNvSpPr/>
          <p:nvPr/>
        </p:nvSpPr>
        <p:spPr>
          <a:xfrm>
            <a:off x="1484376" y="228599"/>
            <a:ext cx="6120384" cy="769441"/>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spc="150" dirty="0">
                <a:ln w="11430"/>
                <a:solidFill>
                  <a:srgbClr val="F8F8F8"/>
                </a:solidFill>
                <a:effectLst>
                  <a:outerShdw blurRad="25400" algn="tl" rotWithShape="0">
                    <a:srgbClr val="000000">
                      <a:alpha val="43000"/>
                    </a:srgbClr>
                  </a:outerShdw>
                </a:effectLst>
              </a:rPr>
              <a:t>INTRODUCTION</a:t>
            </a:r>
            <a:endParaRPr lang="en-US" sz="4400" b="1" spc="150" dirty="0">
              <a:ln w="11430"/>
              <a:solidFill>
                <a:srgbClr val="F8F8F8"/>
              </a:solidFill>
              <a:effectLst>
                <a:outerShdw blurRad="25400" algn="tl" rotWithShape="0">
                  <a:srgbClr val="000000">
                    <a:alpha val="43000"/>
                  </a:srgbClr>
                </a:outerShdw>
              </a:effectLst>
            </a:endParaRPr>
          </a:p>
        </p:txBody>
      </p:sp>
      <p:sp>
        <p:nvSpPr>
          <p:cNvPr id="5" name="Rectangle 4"/>
          <p:cNvSpPr/>
          <p:nvPr/>
        </p:nvSpPr>
        <p:spPr>
          <a:xfrm>
            <a:off x="457200" y="1219200"/>
            <a:ext cx="3773424" cy="646331"/>
          </a:xfrm>
          <a:prstGeom prst="rect">
            <a:avLst/>
          </a:prstGeom>
        </p:spPr>
        <p:txBody>
          <a:bodyPr wrap="square">
            <a:spAutoFit/>
          </a:bodyPr>
          <a:lstStyle/>
          <a:p>
            <a:r>
              <a:rPr lang="en-US" sz="3600" u="sng" dirty="0">
                <a:latin typeface="Algerian" panose="04020705040A02060702" pitchFamily="82" charset="0"/>
              </a:rPr>
              <a:t>Overview</a:t>
            </a:r>
            <a:endParaRPr lang="en-US" sz="3600" u="sng" dirty="0">
              <a:latin typeface="Algerian" panose="04020705040A02060702" pitchFamily="82" charset="0"/>
            </a:endParaRPr>
          </a:p>
        </p:txBody>
      </p:sp>
      <p:sp>
        <p:nvSpPr>
          <p:cNvPr id="8" name="Rectangle 7"/>
          <p:cNvSpPr/>
          <p:nvPr/>
        </p:nvSpPr>
        <p:spPr>
          <a:xfrm>
            <a:off x="783336" y="1937103"/>
            <a:ext cx="7522464" cy="3170099"/>
          </a:xfrm>
          <a:prstGeom prst="rect">
            <a:avLst/>
          </a:prstGeom>
        </p:spPr>
        <p:txBody>
          <a:bodyPr wrap="square">
            <a:spAutoFit/>
          </a:bodyPr>
          <a:lstStyle/>
          <a:p>
            <a:pPr marL="342900" indent="-342900" algn="just">
              <a:buFont typeface="Wingdings" panose="05000000000000000000" pitchFamily="2" charset="2"/>
              <a:buChar char="v"/>
            </a:pPr>
            <a:r>
              <a:rPr lang="en-US" sz="2000" dirty="0"/>
              <a:t>The prime objective of “Hostel outpass application” is to create a full-fledged Android application which could help the students to fill an outpass form and get approval from the consent staff and coordinators at one click. </a:t>
            </a:r>
            <a:endParaRPr lang="en-US" sz="2000" dirty="0"/>
          </a:p>
          <a:p>
            <a:pPr marL="342900" indent="-342900" algn="just">
              <a:buFont typeface="Wingdings" panose="05000000000000000000" pitchFamily="2" charset="2"/>
              <a:buChar char="v"/>
            </a:pPr>
            <a:r>
              <a:rPr lang="en-US" sz="2000" dirty="0"/>
              <a:t>The form will be approved finally by the parent also thus making sure that the student’s activity is brought to parents notice. </a:t>
            </a:r>
            <a:endParaRPr lang="en-US" sz="2000" dirty="0"/>
          </a:p>
          <a:p>
            <a:pPr marL="342900" indent="-342900" algn="just">
              <a:buFont typeface="Wingdings" panose="05000000000000000000" pitchFamily="2" charset="2"/>
              <a:buChar char="v"/>
            </a:pPr>
            <a:r>
              <a:rPr lang="en-US" sz="2000" dirty="0"/>
              <a:t>This helps in avoiding the problems which occur when carried out manually. It improves the efficiency of the system.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10302"/>
            <a:ext cx="8077200" cy="1138773"/>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dirty="0"/>
              <a:t>OVERALL DESCRIPTION</a:t>
            </a:r>
            <a:endParaRPr lang="en-US" sz="4400" dirty="0"/>
          </a:p>
          <a:p>
            <a:endParaRPr lang="en-US" sz="2400" b="1" spc="150" dirty="0">
              <a:ln w="11430"/>
              <a:solidFill>
                <a:srgbClr val="F8F8F8"/>
              </a:solidFill>
              <a:effectLst>
                <a:outerShdw blurRad="25400" algn="tl" rotWithShape="0">
                  <a:srgbClr val="000000">
                    <a:alpha val="43000"/>
                  </a:srgbClr>
                </a:outerShdw>
              </a:effectLst>
            </a:endParaRPr>
          </a:p>
        </p:txBody>
      </p:sp>
      <p:sp>
        <p:nvSpPr>
          <p:cNvPr id="8" name="Rectangle 7"/>
          <p:cNvSpPr/>
          <p:nvPr/>
        </p:nvSpPr>
        <p:spPr>
          <a:xfrm>
            <a:off x="457200" y="2130391"/>
            <a:ext cx="3048000" cy="707886"/>
          </a:xfrm>
          <a:prstGeom prst="rect">
            <a:avLst/>
          </a:prstGeom>
        </p:spPr>
        <p:txBody>
          <a:bodyPr wrap="square">
            <a:spAutoFit/>
          </a:bodyPr>
          <a:lstStyle/>
          <a:p>
            <a:r>
              <a:rPr lang="en-US" sz="2000" b="1" u="sng" dirty="0"/>
              <a:t>2.1.1  Interfaces</a:t>
            </a:r>
            <a:endParaRPr lang="en-US" sz="2000" u="sng" dirty="0"/>
          </a:p>
          <a:p>
            <a:endParaRPr lang="en-US" sz="2000" u="sng" dirty="0"/>
          </a:p>
        </p:txBody>
      </p:sp>
      <p:sp>
        <p:nvSpPr>
          <p:cNvPr id="2" name="Rectangle 1"/>
          <p:cNvSpPr/>
          <p:nvPr/>
        </p:nvSpPr>
        <p:spPr>
          <a:xfrm>
            <a:off x="382872" y="1374721"/>
            <a:ext cx="4062331" cy="523220"/>
          </a:xfrm>
          <a:prstGeom prst="rect">
            <a:avLst/>
          </a:prstGeom>
        </p:spPr>
        <p:txBody>
          <a:bodyPr wrap="none">
            <a:spAutoFit/>
          </a:bodyPr>
          <a:lstStyle/>
          <a:p>
            <a:r>
              <a:rPr lang="en-US" sz="2800" b="1" u="sng" dirty="0">
                <a:latin typeface="Algerian" panose="04020705040A02060702" pitchFamily="82" charset="0"/>
              </a:rPr>
              <a:t>Product Perspective</a:t>
            </a:r>
            <a:endParaRPr lang="en-US" sz="2800" u="sng" dirty="0">
              <a:latin typeface="Algerian" panose="04020705040A02060702" pitchFamily="82" charset="0"/>
            </a:endParaRPr>
          </a:p>
        </p:txBody>
      </p:sp>
      <p:sp>
        <p:nvSpPr>
          <p:cNvPr id="3" name="Rectangle 2"/>
          <p:cNvSpPr/>
          <p:nvPr/>
        </p:nvSpPr>
        <p:spPr>
          <a:xfrm>
            <a:off x="1371600" y="2838277"/>
            <a:ext cx="5943600" cy="1200329"/>
          </a:xfrm>
          <a:prstGeom prst="rect">
            <a:avLst/>
          </a:prstGeom>
        </p:spPr>
        <p:txBody>
          <a:bodyPr wrap="square">
            <a:spAutoFit/>
          </a:bodyPr>
          <a:lstStyle/>
          <a:p>
            <a:pPr marL="342900" indent="-342900">
              <a:buFont typeface="Wingdings" panose="05000000000000000000" pitchFamily="2" charset="2"/>
              <a:buChar char="v"/>
            </a:pPr>
            <a:r>
              <a:rPr lang="en-US" sz="2400" dirty="0"/>
              <a:t>Student</a:t>
            </a:r>
            <a:endParaRPr lang="en-US" sz="2400" dirty="0"/>
          </a:p>
          <a:p>
            <a:pPr marL="342900" indent="-342900">
              <a:buFont typeface="Wingdings" panose="05000000000000000000" pitchFamily="2" charset="2"/>
              <a:buChar char="v"/>
            </a:pPr>
            <a:r>
              <a:rPr lang="en-US" sz="2400" dirty="0"/>
              <a:t>Warden/ Hostel Superintendent</a:t>
            </a:r>
            <a:endParaRPr lang="en-US" sz="2400" dirty="0"/>
          </a:p>
          <a:p>
            <a:pPr marL="342900" indent="-342900">
              <a:buFont typeface="Wingdings" panose="05000000000000000000" pitchFamily="2" charset="2"/>
              <a:buChar char="v"/>
            </a:pPr>
            <a:r>
              <a:rPr lang="en-US" sz="2400" dirty="0"/>
              <a:t>Guard</a:t>
            </a:r>
            <a:endParaRPr lang="en-US" sz="2400"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400" y="5715000"/>
            <a:ext cx="1196340" cy="963168"/>
          </a:xfrm>
          <a:prstGeom prst="rect">
            <a:avLst/>
          </a:prstGeom>
          <a:ln>
            <a:noFill/>
          </a:ln>
          <a:effectLst>
            <a:outerShdw blurRad="190500" algn="tl" rotWithShape="0">
              <a:srgbClr val="000000">
                <a:alpha val="70000"/>
              </a:srgbClr>
            </a:outerShdw>
          </a:effectLst>
        </p:spPr>
      </p:pic>
      <p:sp>
        <p:nvSpPr>
          <p:cNvPr id="4" name="Rectangle 3"/>
          <p:cNvSpPr/>
          <p:nvPr/>
        </p:nvSpPr>
        <p:spPr>
          <a:xfrm>
            <a:off x="685800" y="151537"/>
            <a:ext cx="8077200" cy="1138773"/>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r>
              <a:rPr lang="en-US" sz="4400" b="1" u="sng" dirty="0"/>
              <a:t>OVERALL DESCRIPTION</a:t>
            </a:r>
            <a:endParaRPr lang="en-US" sz="4400" dirty="0"/>
          </a:p>
          <a:p>
            <a:endParaRPr lang="en-US" sz="2400" b="1" spc="150" dirty="0">
              <a:ln w="11430"/>
              <a:solidFill>
                <a:srgbClr val="F8F8F8"/>
              </a:solidFill>
              <a:effectLst>
                <a:outerShdw blurRad="25400" algn="tl" rotWithShape="0">
                  <a:srgbClr val="000000">
                    <a:alpha val="43000"/>
                  </a:srgbClr>
                </a:outerShdw>
              </a:effectLst>
            </a:endParaRPr>
          </a:p>
        </p:txBody>
      </p:sp>
      <p:sp>
        <p:nvSpPr>
          <p:cNvPr id="2" name="Rectangle 1"/>
          <p:cNvSpPr/>
          <p:nvPr/>
        </p:nvSpPr>
        <p:spPr>
          <a:xfrm>
            <a:off x="267970" y="1272451"/>
            <a:ext cx="5129930" cy="523220"/>
          </a:xfrm>
          <a:prstGeom prst="rect">
            <a:avLst/>
          </a:prstGeom>
        </p:spPr>
        <p:txBody>
          <a:bodyPr wrap="none">
            <a:spAutoFit/>
          </a:bodyPr>
          <a:lstStyle/>
          <a:p>
            <a:r>
              <a:rPr lang="en-US" sz="2800" b="1" u="sng" dirty="0">
                <a:latin typeface="Algerian" panose="04020705040A02060702" pitchFamily="82" charset="0"/>
              </a:rPr>
              <a:t>2.1.2 Software Interfaces</a:t>
            </a:r>
            <a:endParaRPr lang="en-US" sz="2800" u="sng" dirty="0">
              <a:latin typeface="Algerian" panose="04020705040A02060702" pitchFamily="82" charset="0"/>
            </a:endParaRPr>
          </a:p>
        </p:txBody>
      </p:sp>
      <p:sp>
        <p:nvSpPr>
          <p:cNvPr id="3" name="Rectangle 2"/>
          <p:cNvSpPr/>
          <p:nvPr/>
        </p:nvSpPr>
        <p:spPr>
          <a:xfrm>
            <a:off x="293370" y="2057400"/>
            <a:ext cx="8077200" cy="3477875"/>
          </a:xfrm>
          <a:prstGeom prst="rect">
            <a:avLst/>
          </a:prstGeom>
        </p:spPr>
        <p:txBody>
          <a:bodyPr wrap="square">
            <a:spAutoFit/>
          </a:bodyPr>
          <a:lstStyle/>
          <a:p>
            <a:pPr lvl="0" algn="just" fontAlgn="base"/>
            <a:r>
              <a:rPr lang="en-US" sz="2000" b="1" u="sng" dirty="0"/>
              <a:t>A. Student Interface</a:t>
            </a:r>
            <a:r>
              <a:rPr lang="en-US" sz="2000" dirty="0"/>
              <a:t> </a:t>
            </a:r>
            <a:endParaRPr lang="en-US" sz="2000" dirty="0"/>
          </a:p>
          <a:p>
            <a:pPr lvl="0" algn="just" fontAlgn="base"/>
            <a:endParaRPr lang="en-US" sz="2000" dirty="0"/>
          </a:p>
          <a:p>
            <a:pPr lvl="0" algn="just" fontAlgn="base"/>
            <a:r>
              <a:rPr lang="en-US" sz="2000" dirty="0"/>
              <a:t>The student interface has the accompanying format with the accompanying highlights: </a:t>
            </a:r>
            <a:endParaRPr lang="en-US" sz="2000" dirty="0"/>
          </a:p>
          <a:p>
            <a:pPr lvl="0" algn="just" fontAlgn="base"/>
            <a:r>
              <a:rPr lang="en-US" sz="2000" dirty="0"/>
              <a:t>  </a:t>
            </a:r>
            <a:endParaRPr lang="en-US" sz="2000" dirty="0"/>
          </a:p>
          <a:p>
            <a:pPr marL="342900" lvl="0" indent="-342900" algn="just" fontAlgn="base">
              <a:buFont typeface="Wingdings" panose="05000000000000000000" pitchFamily="2" charset="2"/>
              <a:buChar char="v"/>
            </a:pPr>
            <a:r>
              <a:rPr lang="en-US" sz="2000" dirty="0"/>
              <a:t>1.Sign-up with google. </a:t>
            </a:r>
            <a:endParaRPr lang="en-US" sz="2000" dirty="0"/>
          </a:p>
          <a:p>
            <a:pPr marL="342900" lvl="0" indent="-342900" algn="just" fontAlgn="base">
              <a:buFont typeface="Wingdings" panose="05000000000000000000" pitchFamily="2" charset="2"/>
              <a:buChar char="v"/>
            </a:pPr>
            <a:r>
              <a:rPr lang="en-US" sz="2000" dirty="0"/>
              <a:t>2.Login page for student.  </a:t>
            </a:r>
            <a:endParaRPr lang="en-US" sz="2000" dirty="0"/>
          </a:p>
          <a:p>
            <a:pPr marL="342900" lvl="0" indent="-342900" algn="just" fontAlgn="base">
              <a:buFont typeface="Wingdings" panose="05000000000000000000" pitchFamily="2" charset="2"/>
              <a:buChar char="v"/>
            </a:pPr>
            <a:r>
              <a:rPr lang="en-US" sz="2000" dirty="0"/>
              <a:t>3.Webkoisk (student Entryway) confirmation of student. </a:t>
            </a:r>
            <a:endParaRPr lang="en-US" sz="2000" dirty="0"/>
          </a:p>
          <a:p>
            <a:pPr marL="342900" lvl="0" indent="-342900" algn="just" fontAlgn="base">
              <a:buFont typeface="Wingdings" panose="05000000000000000000" pitchFamily="2" charset="2"/>
              <a:buChar char="v"/>
            </a:pPr>
            <a:r>
              <a:rPr lang="en-US" sz="2000" dirty="0"/>
              <a:t>4. My Record will demonstrate student's data.   </a:t>
            </a:r>
            <a:endParaRPr lang="en-US" sz="2000" dirty="0"/>
          </a:p>
          <a:p>
            <a:pPr marL="342900" lvl="0" indent="-342900" algn="just" fontAlgn="base">
              <a:buFont typeface="Wingdings" panose="05000000000000000000" pitchFamily="2" charset="2"/>
              <a:buChar char="v"/>
            </a:pPr>
            <a:r>
              <a:rPr lang="en-US" sz="2000" dirty="0"/>
              <a:t>4. Generate outpass.  </a:t>
            </a:r>
            <a:endParaRPr lang="en-US" sz="2000" dirty="0"/>
          </a:p>
          <a:p>
            <a:pPr marL="342900" lvl="0" indent="-342900" algn="just" fontAlgn="base">
              <a:buFont typeface="Wingdings" panose="05000000000000000000" pitchFamily="2" charset="2"/>
              <a:buChar char="v"/>
            </a:pPr>
            <a:r>
              <a:rPr lang="en-US" sz="2000" dirty="0"/>
              <a:t>5. Check to outpass status like Affirmed, Pending, Denied</a:t>
            </a:r>
            <a:endParaRPr lang="en-US" sz="2000" dirty="0"/>
          </a:p>
        </p:txBody>
      </p:sp>
      <p:sp>
        <p:nvSpPr>
          <p:cNvPr id="5" name="Rectangle 4"/>
          <p:cNvSpPr/>
          <p:nvPr/>
        </p:nvSpPr>
        <p:spPr>
          <a:xfrm>
            <a:off x="6358481" y="6234684"/>
            <a:ext cx="2271776" cy="461665"/>
          </a:xfrm>
          <a:prstGeom prst="rect">
            <a:avLst/>
          </a:prstGeom>
        </p:spPr>
        <p:txBody>
          <a:bodyPr wrap="none">
            <a:spAutoFit/>
          </a:bodyP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6208</Words>
  <Application>WPS Presentation</Application>
  <PresentationFormat>On-screen Show (4:3)</PresentationFormat>
  <Paragraphs>375</Paragraphs>
  <Slides>24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Algerian</vt:lpstr>
      <vt:lpstr>Rockwell</vt:lpstr>
      <vt:lpstr>Microsoft YaHei</vt:lpstr>
      <vt:lpstr>Arial Unicode MS</vt:lpstr>
      <vt:lpstr>Bookman Old Style</vt:lpstr>
      <vt:lpstr>Calibri</vt:lpstr>
      <vt:lpstr>Damask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logic</cp:lastModifiedBy>
  <cp:revision>74</cp:revision>
  <dcterms:created xsi:type="dcterms:W3CDTF">2018-09-21T15:57:00Z</dcterms:created>
  <dcterms:modified xsi:type="dcterms:W3CDTF">2019-08-14T14:24:33Z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