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302" r:id="rId6"/>
    <p:sldId id="259" r:id="rId7"/>
    <p:sldId id="260" r:id="rId8"/>
    <p:sldId id="304" r:id="rId9"/>
    <p:sldId id="305" r:id="rId10"/>
    <p:sldId id="306" r:id="rId11"/>
    <p:sldId id="307" r:id="rId12"/>
    <p:sldId id="262" r:id="rId13"/>
    <p:sldId id="263" r:id="rId14"/>
    <p:sldId id="265" r:id="rId15"/>
    <p:sldId id="272" r:id="rId16"/>
    <p:sldId id="273" r:id="rId17"/>
    <p:sldId id="313" r:id="rId18"/>
    <p:sldId id="274" r:id="rId19"/>
    <p:sldId id="275" r:id="rId20"/>
    <p:sldId id="276" r:id="rId21"/>
    <p:sldId id="277" r:id="rId22"/>
    <p:sldId id="314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308" r:id="rId36"/>
    <p:sldId id="309" r:id="rId37"/>
    <p:sldId id="310" r:id="rId38"/>
    <p:sldId id="311" r:id="rId39"/>
    <p:sldId id="336" r:id="rId40"/>
    <p:sldId id="337" r:id="rId4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8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8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8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8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8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6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lvl="0"/>
            <a:endParaRPr lang="zh-CN" alt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1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kumimoji="0" lang="zh-CN" altLang="en-US" dirty="0" smtClean="0"/>
              <a:t>一元的</a:t>
            </a:r>
            <a:endParaRPr kumimoji="0"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065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kumimoji="0" lang="zh-CN" altLang="en-US" dirty="0" smtClean="0"/>
              <a:t>代数学上</a:t>
            </a:r>
            <a:endParaRPr kumimoji="0"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89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294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499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60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704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806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909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246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451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656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37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pPr>
              <a:buFont typeface="Times New Roman" panose="02020603050405020304" pitchFamily="18" charset="0"/>
              <a:buNone/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42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03643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42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03643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21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622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3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3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3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21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622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3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3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3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1341438"/>
            <a:ext cx="8207375" cy="2287587"/>
          </a:xfrm>
        </p:spPr>
        <p:txBody>
          <a:bodyPr lIns="90000" tIns="46800" rIns="90000" bIns="46800" anchorCtr="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sz="6600" b="1" dirty="0" smtClean="0">
                <a:latin typeface="Times New Roman" panose="02020603050405020304" pitchFamily="18" charset="0"/>
              </a:rPr>
              <a:t>Chapter4  Logic Gates</a:t>
            </a:r>
            <a:endParaRPr kumimoji="0" lang="en-US" altLang="zh-CN" sz="66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777875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OR Gate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31188" cy="2305050"/>
          </a:xfrm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An OR gate is a gate that has two or more inputs and whose output is equal to the OR combination of the inputs.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9144000" cy="3622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31188" cy="792162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Example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31187" cy="677863"/>
          </a:xfrm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Timing diagram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2750"/>
            <a:ext cx="9144000" cy="516096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31188" cy="792162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NOT Operation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2592387"/>
          </a:xfrm>
        </p:spPr>
        <p:txBody>
          <a:bodyPr lIns="90000" tIns="46800" rIns="90000" bIns="46800"/>
          <a:lstStyle/>
          <a:p>
            <a:pPr>
              <a:lnSpc>
                <a:spcPct val="8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sz="2800" b="1" dirty="0" smtClean="0">
                <a:latin typeface="Times New Roman" panose="02020603050405020304" pitchFamily="18" charset="0"/>
              </a:rPr>
              <a:t>The NOT operation is an unary operation, taking only one input variable.</a:t>
            </a:r>
            <a:endParaRPr kumimoji="0"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sz="2800" b="1" dirty="0" smtClean="0">
                <a:latin typeface="Times New Roman" panose="02020603050405020304" pitchFamily="18" charset="0"/>
              </a:rPr>
              <a:t>Boolean expression for the NOT operation: </a:t>
            </a:r>
            <a:r>
              <a:rPr kumimoji="0"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x = A</a:t>
            </a:r>
            <a:endParaRPr kumimoji="0" lang="en-US" altLang="zh-CN" sz="2800" b="1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sz="2800" b="1" dirty="0" smtClean="0">
                <a:latin typeface="Times New Roman" panose="02020603050405020304" pitchFamily="18" charset="0"/>
              </a:rPr>
              <a:t>read as </a:t>
            </a:r>
            <a:r>
              <a:rPr kumimoji="0" lang="en-US" altLang="en-US" sz="2800" b="1" dirty="0" smtClean="0">
                <a:latin typeface="Times New Roman" panose="02020603050405020304" pitchFamily="18" charset="0"/>
              </a:rPr>
              <a:t>“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x equals the inverse of A</a:t>
            </a:r>
            <a:r>
              <a:rPr kumimoji="0" lang="en-US" altLang="en-US" sz="2800" b="1" dirty="0" smtClean="0">
                <a:latin typeface="Times New Roman" panose="02020603050405020304" pitchFamily="18" charset="0"/>
              </a:rPr>
              <a:t>”</a:t>
            </a:r>
            <a:endParaRPr kumimoji="0"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sz="2800" b="1" dirty="0" smtClean="0">
                <a:latin typeface="Times New Roman" panose="02020603050405020304" pitchFamily="18" charset="0"/>
              </a:rPr>
              <a:t>Also known as inversion or complementation</a:t>
            </a:r>
            <a:r>
              <a:rPr kumimoji="0" lang="zh-CN" altLang="en-US" sz="2800" b="1" dirty="0" smtClean="0">
                <a:latin typeface="Times New Roman" panose="02020603050405020304" pitchFamily="18" charset="0"/>
              </a:rPr>
              <a:t>互补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.</a:t>
            </a:r>
            <a:endParaRPr kumimoji="0"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sz="2800" b="1" dirty="0" smtClean="0">
                <a:latin typeface="Times New Roman" panose="02020603050405020304" pitchFamily="18" charset="0"/>
              </a:rPr>
              <a:t>Can also be expressed as: A</a:t>
            </a:r>
            <a:r>
              <a:rPr kumimoji="0" lang="en-US" altLang="en-US" sz="2800" b="1" dirty="0" smtClean="0">
                <a:latin typeface="Times New Roman" panose="02020603050405020304" pitchFamily="18" charset="0"/>
              </a:rPr>
              <a:t>’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 </a:t>
            </a:r>
            <a:endParaRPr kumimoji="0" lang="en-US" altLang="zh-CN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943600" y="6019800"/>
            <a:ext cx="45720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>
                <a:solidFill>
                  <a:srgbClr val="000000"/>
                </a:solidFill>
              </a:rPr>
              <a:t>A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7885113" y="1844675"/>
            <a:ext cx="215900" cy="1588"/>
          </a:xfrm>
          <a:prstGeom prst="line">
            <a:avLst/>
          </a:prstGeom>
          <a:noFill/>
          <a:ln w="28575">
            <a:solidFill>
              <a:srgbClr val="FFFF00"/>
            </a:solidFill>
            <a:miter lim="800000"/>
          </a:ln>
          <a:effectLst/>
        </p:spPr>
        <p:txBody>
          <a:bodyPr/>
          <a:lstStyle/>
          <a:p>
            <a:pPr>
              <a:buFont typeface="Times New Roman" panose="02020603050405020304" pitchFamily="18" charset="0"/>
              <a:buNone/>
              <a:defRPr/>
            </a:pPr>
            <a:endParaRPr lang="zh-CN" altLang="en-US"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2838"/>
            <a:ext cx="9144000" cy="320516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70643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NOT Circuit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03350" y="981075"/>
            <a:ext cx="7285038" cy="1943100"/>
          </a:xfrm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Also known as inverter.</a:t>
            </a:r>
            <a:endParaRPr kumimoji="0" lang="en-US" altLang="zh-CN" b="1" smtClean="0">
              <a:latin typeface="Times New Roman" panose="02020603050405020304" pitchFamily="18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Always take a single input</a:t>
            </a:r>
            <a:endParaRPr kumimoji="0" lang="en-US" altLang="zh-CN" b="1" smtClean="0">
              <a:latin typeface="Times New Roman" panose="02020603050405020304" pitchFamily="18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Application: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81300"/>
            <a:ext cx="7056437" cy="3984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Exercise 1</a:t>
            </a:r>
            <a:endParaRPr lang="zh-CN" altLang="en-US" dirty="0"/>
          </a:p>
        </p:txBody>
      </p:sp>
      <p:pic>
        <p:nvPicPr>
          <p:cNvPr id="4" name="内容占位符 3" descr="QQ截图20151021114452.png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971600" y="1417638"/>
            <a:ext cx="7560840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31187" cy="135413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Describing Logic Circuits Algebraically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31188" cy="4506913"/>
          </a:xfrm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Any logic circuits can be built from the three basic building blocks: OR, AND, NOT</a:t>
            </a:r>
            <a:endParaRPr kumimoji="0" lang="en-US" altLang="zh-CN" b="1" smtClean="0">
              <a:latin typeface="Times New Roman" panose="02020603050405020304" pitchFamily="18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Example 1: x = A B + C</a:t>
            </a:r>
            <a:endParaRPr kumimoji="0" lang="en-US" altLang="zh-CN" b="1" smtClean="0">
              <a:latin typeface="Times New Roman" panose="02020603050405020304" pitchFamily="18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Example 2: x = (A+B)C</a:t>
            </a:r>
            <a:endParaRPr kumimoji="0" lang="en-US" altLang="zh-CN" b="1" smtClean="0">
              <a:latin typeface="Times New Roman" panose="02020603050405020304" pitchFamily="18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Example 3: x = (A+B)</a:t>
            </a:r>
            <a:endParaRPr kumimoji="0" lang="en-US" altLang="zh-CN" b="1" smtClean="0">
              <a:latin typeface="Times New Roman" panose="02020603050405020304" pitchFamily="18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Example 4: x = ABC(A+D)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708400" y="3789363"/>
            <a:ext cx="762000" cy="15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buFont typeface="Times New Roman" panose="02020603050405020304" pitchFamily="18" charset="0"/>
              <a:buNone/>
              <a:defRPr/>
            </a:pPr>
            <a:endParaRPr lang="zh-CN" altLang="en-US"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632200" y="4322763"/>
            <a:ext cx="228600" cy="15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buFont typeface="Times New Roman" panose="02020603050405020304" pitchFamily="18" charset="0"/>
              <a:buNone/>
              <a:defRPr/>
            </a:pPr>
            <a:endParaRPr lang="zh-CN" altLang="en-US"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622800" y="4322763"/>
            <a:ext cx="609600" cy="15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buFont typeface="Times New Roman" panose="02020603050405020304" pitchFamily="18" charset="0"/>
              <a:buNone/>
              <a:defRPr/>
            </a:pPr>
            <a:endParaRPr lang="zh-CN" altLang="en-US"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993775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Examples 1,2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229600" cy="2425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356100"/>
            <a:ext cx="8688388" cy="25019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Examples 3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3" r="1962"/>
          <a:stretch>
            <a:fillRect/>
          </a:stretch>
        </p:blipFill>
        <p:spPr bwMode="auto">
          <a:xfrm>
            <a:off x="2483768" y="2204864"/>
            <a:ext cx="4644008" cy="262096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76" r="2027" b="64343"/>
          <a:stretch>
            <a:fillRect/>
          </a:stretch>
        </p:blipFill>
        <p:spPr bwMode="auto">
          <a:xfrm>
            <a:off x="0" y="260648"/>
            <a:ext cx="9144000" cy="237122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5219700" y="0"/>
            <a:ext cx="3683000" cy="981075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Example 4</a:t>
            </a:r>
            <a:endParaRPr kumimoji="0" lang="en-US" altLang="zh-CN" b="1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Exercise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 </a:t>
            </a:r>
            <a:r>
              <a:rPr lang="en-US" altLang="zh-CN" dirty="0" smtClean="0">
                <a:effectLst/>
              </a:rPr>
              <a:t>A </a:t>
            </a:r>
            <a:r>
              <a:rPr lang="en-US" altLang="zh-CN" dirty="0">
                <a:effectLst/>
              </a:rPr>
              <a:t>car alarm is set off </a:t>
            </a:r>
            <a:r>
              <a:rPr lang="zh-CN" altLang="en-US" dirty="0">
                <a:effectLst/>
              </a:rPr>
              <a:t>触发</a:t>
            </a:r>
            <a:r>
              <a:rPr lang="en-US" altLang="zh-CN" dirty="0">
                <a:effectLst/>
              </a:rPr>
              <a:t> if a window is broken or if it senses something moving inside car, and the car is not being </a:t>
            </a:r>
            <a:r>
              <a:rPr lang="en-US" altLang="zh-CN" dirty="0" smtClean="0">
                <a:effectLst/>
              </a:rPr>
              <a:t>towed</a:t>
            </a:r>
            <a:r>
              <a:rPr lang="zh-CN" altLang="en-US" dirty="0" smtClean="0">
                <a:effectLst/>
              </a:rPr>
              <a:t>拖拽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ffectLst/>
              </a:rPr>
              <a:t>or the engine is not on.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Where:</a:t>
            </a:r>
            <a:endParaRPr lang="zh-CN" altLang="zh-CN" dirty="0">
              <a:effectLst/>
            </a:endParaRPr>
          </a:p>
          <a:p>
            <a:pPr lvl="0"/>
            <a:r>
              <a:rPr lang="en-US" altLang="zh-CN" dirty="0">
                <a:effectLst/>
              </a:rPr>
              <a:t>A = being towed,</a:t>
            </a:r>
            <a:endParaRPr lang="zh-CN" altLang="zh-CN" dirty="0">
              <a:effectLst/>
            </a:endParaRPr>
          </a:p>
          <a:p>
            <a:pPr lvl="0"/>
            <a:r>
              <a:rPr lang="en-US" altLang="zh-CN" dirty="0">
                <a:effectLst/>
              </a:rPr>
              <a:t>B = window broken,</a:t>
            </a:r>
            <a:endParaRPr lang="zh-CN" altLang="zh-CN" dirty="0">
              <a:effectLst/>
            </a:endParaRPr>
          </a:p>
          <a:p>
            <a:pPr lvl="0"/>
            <a:r>
              <a:rPr lang="en-US" altLang="zh-CN" dirty="0">
                <a:effectLst/>
              </a:rPr>
              <a:t>C = engine on,</a:t>
            </a:r>
            <a:endParaRPr lang="zh-CN" altLang="zh-CN" dirty="0">
              <a:effectLst/>
            </a:endParaRPr>
          </a:p>
          <a:p>
            <a:pPr lvl="0"/>
            <a:r>
              <a:rPr lang="en-US" altLang="zh-CN" dirty="0">
                <a:effectLst/>
              </a:rPr>
              <a:t>D = senses movement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414908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(B+D)·(A’+C’)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863600"/>
          </a:xfrm>
        </p:spPr>
        <p:txBody>
          <a:bodyPr/>
          <a:lstStyle/>
          <a:p>
            <a:r>
              <a:rPr lang="en-US" altLang="zh-CN" smtClean="0"/>
              <a:t>Objective 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8569325" cy="5472112"/>
          </a:xfrm>
        </p:spPr>
        <p:txBody>
          <a:bodyPr/>
          <a:lstStyle/>
          <a:p>
            <a:r>
              <a:rPr lang="en-US" altLang="zh-CN" sz="1800" dirty="0" smtClean="0"/>
              <a:t>use </a:t>
            </a:r>
            <a:r>
              <a:rPr lang="en-US" altLang="zh-CN" sz="1800" dirty="0"/>
              <a:t>the following logic gate symbols: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NOT </a:t>
            </a:r>
            <a:r>
              <a:rPr lang="en-US" altLang="zh-CN" sz="1800" dirty="0"/>
              <a:t>AND OR NAND NOR XOR</a:t>
            </a:r>
            <a:endParaRPr lang="en-US" altLang="zh-CN" sz="1800" dirty="0"/>
          </a:p>
          <a:p>
            <a:r>
              <a:rPr lang="en-US" altLang="zh-CN" sz="1800" dirty="0" smtClean="0"/>
              <a:t>understand </a:t>
            </a:r>
            <a:r>
              <a:rPr lang="en-US" altLang="zh-CN" sz="1800" dirty="0"/>
              <a:t>and </a:t>
            </a:r>
            <a:r>
              <a:rPr lang="en-US" altLang="zh-CN" sz="1800" dirty="0" smtClean="0"/>
              <a:t>define </a:t>
            </a:r>
            <a:r>
              <a:rPr lang="en-US" altLang="zh-CN" sz="1800" dirty="0"/>
              <a:t>the functions of NOT, AND, OR, NAND, NOR and XOR (EOR) </a:t>
            </a:r>
            <a:r>
              <a:rPr lang="en-US" altLang="zh-CN" sz="1800" dirty="0" smtClean="0"/>
              <a:t>gates, including </a:t>
            </a:r>
            <a:r>
              <a:rPr lang="en-US" altLang="zh-CN" sz="1800" dirty="0"/>
              <a:t>the binary output produced from all the possible binary inputs (all gates, except the </a:t>
            </a:r>
            <a:r>
              <a:rPr lang="en-US" altLang="zh-CN" sz="1800" dirty="0" smtClean="0"/>
              <a:t>NOT gate</a:t>
            </a:r>
            <a:r>
              <a:rPr lang="en-US" altLang="zh-CN" sz="1800" dirty="0"/>
              <a:t>, will have two inputs only)</a:t>
            </a:r>
            <a:endParaRPr lang="en-US" altLang="zh-CN" sz="1800" dirty="0"/>
          </a:p>
          <a:p>
            <a:r>
              <a:rPr lang="en-US" altLang="zh-CN" sz="1800" dirty="0" smtClean="0"/>
              <a:t>construct </a:t>
            </a:r>
            <a:r>
              <a:rPr lang="en-US" altLang="zh-CN" sz="1800" dirty="0"/>
              <a:t>the truth table for each of the logic gates above</a:t>
            </a:r>
            <a:endParaRPr lang="en-US" altLang="zh-CN" sz="1800" dirty="0"/>
          </a:p>
          <a:p>
            <a:r>
              <a:rPr lang="en-US" altLang="zh-CN" sz="1800" dirty="0" smtClean="0"/>
              <a:t>construct </a:t>
            </a:r>
            <a:r>
              <a:rPr lang="en-US" altLang="zh-CN" sz="1800" dirty="0"/>
              <a:t>a logic circuit from either: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– </a:t>
            </a:r>
            <a:r>
              <a:rPr lang="en-US" altLang="zh-CN" sz="1800" dirty="0"/>
              <a:t>a problem statement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– </a:t>
            </a:r>
            <a:r>
              <a:rPr lang="en-US" altLang="zh-CN" sz="1800" dirty="0"/>
              <a:t>a logic expression</a:t>
            </a:r>
            <a:endParaRPr lang="en-US" altLang="zh-CN" sz="1800" dirty="0"/>
          </a:p>
          <a:p>
            <a:r>
              <a:rPr lang="en-US" altLang="zh-CN" sz="1800" dirty="0" smtClean="0"/>
              <a:t>construct </a:t>
            </a:r>
            <a:r>
              <a:rPr lang="en-US" altLang="zh-CN" sz="1800" dirty="0"/>
              <a:t>a truth table from either: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– </a:t>
            </a:r>
            <a:r>
              <a:rPr lang="en-US" altLang="zh-CN" sz="1800" dirty="0"/>
              <a:t>a logic circuit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– </a:t>
            </a:r>
            <a:r>
              <a:rPr lang="en-US" altLang="zh-CN" sz="1800" dirty="0"/>
              <a:t>a logic expression</a:t>
            </a:r>
            <a:endParaRPr lang="en-US" altLang="zh-CN" sz="1800" dirty="0"/>
          </a:p>
          <a:p>
            <a:r>
              <a:rPr lang="en-US" altLang="zh-CN" sz="1800" dirty="0" smtClean="0"/>
              <a:t>show </a:t>
            </a:r>
            <a:r>
              <a:rPr lang="en-US" altLang="zh-CN" sz="1800" dirty="0"/>
              <a:t>understanding that some circuits can be constructed with fewer gates to produce the </a:t>
            </a:r>
            <a:r>
              <a:rPr lang="en-US" altLang="zh-CN" sz="1800" dirty="0" smtClean="0"/>
              <a:t>same outputs</a:t>
            </a:r>
            <a:endParaRPr lang="zh-CN" altLang="zh-CN" sz="18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35413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Implementing Circuits from Boolean Expressions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349500"/>
            <a:ext cx="8231188" cy="3786188"/>
          </a:xfrm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y = AC+BC</a:t>
            </a:r>
            <a:r>
              <a:rPr kumimoji="0" lang="en-US" altLang="en-US" b="1" dirty="0" smtClean="0">
                <a:latin typeface="Times New Roman" panose="02020603050405020304" pitchFamily="18" charset="0"/>
              </a:rPr>
              <a:t>’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+A</a:t>
            </a:r>
            <a:r>
              <a:rPr kumimoji="0" lang="en-US" altLang="en-US" b="1" dirty="0" smtClean="0">
                <a:latin typeface="Times New Roman" panose="02020603050405020304" pitchFamily="18" charset="0"/>
              </a:rPr>
              <a:t>’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BC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x = AB+B</a:t>
            </a:r>
            <a:r>
              <a:rPr kumimoji="0" lang="en-US" altLang="en-US" b="1" dirty="0" smtClean="0">
                <a:latin typeface="Times New Roman" panose="02020603050405020304" pitchFamily="18" charset="0"/>
              </a:rPr>
              <a:t>’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C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x=(A+B)(B</a:t>
            </a:r>
            <a:r>
              <a:rPr kumimoji="0" lang="en-US" altLang="en-US" b="1" dirty="0" smtClean="0">
                <a:latin typeface="Times New Roman" panose="02020603050405020304" pitchFamily="18" charset="0"/>
              </a:rPr>
              <a:t>’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+C)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r="196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Figure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r="2174"/>
          <a:stretch>
            <a:fillRect/>
          </a:stretch>
        </p:blipFill>
        <p:spPr bwMode="auto">
          <a:xfrm>
            <a:off x="0" y="2492375"/>
            <a:ext cx="9144000" cy="305276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31187" cy="1144588"/>
          </a:xfrm>
        </p:spPr>
        <p:txBody>
          <a:bodyPr lIns="90000" tIns="46800" rIns="90000" bIns="46800" anchor="b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NOR Gate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3887788" cy="4495800"/>
          </a:xfrm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Boolean expression for the NOR operation:</a:t>
            </a:r>
            <a:br>
              <a:rPr kumimoji="0" lang="en-US" altLang="zh-CN" b="1" smtClean="0">
                <a:latin typeface="Times New Roman" panose="02020603050405020304" pitchFamily="18" charset="0"/>
              </a:rPr>
            </a:br>
            <a:r>
              <a:rPr kumimoji="0" lang="en-US" altLang="zh-CN" b="1" smtClean="0">
                <a:latin typeface="Times New Roman" panose="02020603050405020304" pitchFamily="18" charset="0"/>
              </a:rPr>
              <a:t>x = A + B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331913" y="3284538"/>
            <a:ext cx="914400" cy="1587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buFont typeface="Times New Roman" panose="02020603050405020304" pitchFamily="18" charset="0"/>
              <a:buNone/>
              <a:defRPr/>
            </a:pPr>
            <a:endParaRPr lang="zh-CN" altLang="en-US"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r="3560"/>
          <a:stretch>
            <a:fillRect/>
          </a:stretch>
        </p:blipFill>
        <p:spPr bwMode="auto">
          <a:xfrm>
            <a:off x="4224338" y="0"/>
            <a:ext cx="4919662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Figure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3476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92233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NAND Gate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35975" cy="4651375"/>
          </a:xfrm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Boolean expression for the NAND operation:</a:t>
            </a:r>
            <a:br>
              <a:rPr kumimoji="0" lang="en-US" altLang="zh-CN" b="1" smtClean="0">
                <a:latin typeface="Times New Roman" panose="02020603050405020304" pitchFamily="18" charset="0"/>
              </a:rPr>
            </a:br>
            <a:r>
              <a:rPr kumimoji="0" lang="en-US" altLang="zh-CN" b="1" smtClean="0">
                <a:latin typeface="Times New Roman" panose="02020603050405020304" pitchFamily="18" charset="0"/>
              </a:rPr>
              <a:t>x = A B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619250" y="1916832"/>
            <a:ext cx="533400" cy="1587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buFont typeface="Times New Roman" panose="02020603050405020304" pitchFamily="18" charset="0"/>
              <a:buNone/>
              <a:defRPr/>
            </a:pPr>
            <a:endParaRPr lang="zh-CN" altLang="en-US"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775"/>
            <a:ext cx="9144000" cy="4111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Figure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9144000" cy="3146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Boolean Theorems (Multivariable)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3412976"/>
          </a:xfrm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x+y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 = 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y+x</a:t>
            </a:r>
            <a:endParaRPr kumimoji="0"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sz="2800" b="1" dirty="0" smtClean="0">
                <a:latin typeface="Times New Roman" panose="02020603050405020304" pitchFamily="18" charset="0"/>
              </a:rPr>
              <a:t>x*y = y*x</a:t>
            </a:r>
            <a:endParaRPr kumimoji="0"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sz="2800" b="1" dirty="0" smtClean="0">
                <a:latin typeface="Times New Roman" panose="02020603050405020304" pitchFamily="18" charset="0"/>
              </a:rPr>
              <a:t>x+(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y+z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) = (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x+y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)+z=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x+y+z</a:t>
            </a:r>
            <a:endParaRPr kumimoji="0"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sz="2800" b="1" dirty="0" smtClean="0">
                <a:latin typeface="Times New Roman" panose="02020603050405020304" pitchFamily="18" charset="0"/>
              </a:rPr>
              <a:t>x(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yz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)=(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xy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)z=xyz</a:t>
            </a:r>
            <a:endParaRPr kumimoji="0"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sz="2800" b="1" dirty="0" smtClean="0">
                <a:latin typeface="Times New Roman" panose="02020603050405020304" pitchFamily="18" charset="0"/>
              </a:rPr>
              <a:t>x(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y+z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)=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xy+xz</a:t>
            </a:r>
            <a:endParaRPr kumimoji="0"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w+x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)(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y+z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)=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wy+xy+wz+xz</a:t>
            </a:r>
            <a:endParaRPr kumimoji="0" lang="en-US" altLang="zh-CN" sz="28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dirty="0" err="1" smtClean="0">
                <a:latin typeface="Times New Roman" panose="02020603050405020304" pitchFamily="18" charset="0"/>
              </a:rPr>
              <a:t>DeMorgan</a:t>
            </a:r>
            <a:r>
              <a:rPr kumimoji="0" lang="en-US" altLang="en-US" b="1" dirty="0" err="1" smtClean="0">
                <a:latin typeface="Times New Roman" panose="02020603050405020304" pitchFamily="18" charset="0"/>
              </a:rPr>
              <a:t>’</a:t>
            </a:r>
            <a:r>
              <a:rPr kumimoji="0" lang="en-US" altLang="zh-CN" b="1" dirty="0" err="1" smtClean="0">
                <a:latin typeface="Times New Roman" panose="02020603050405020304" pitchFamily="18" charset="0"/>
              </a:rPr>
              <a:t>s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 Theorems</a:t>
            </a:r>
            <a:br>
              <a:rPr kumimoji="0" lang="en-US" altLang="zh-CN" b="1" dirty="0" smtClean="0">
                <a:latin typeface="Times New Roman" panose="02020603050405020304" pitchFamily="18" charset="0"/>
              </a:rPr>
            </a:br>
            <a:r>
              <a:rPr kumimoji="0" lang="en-US" altLang="zh-CN" sz="3600" b="1" dirty="0" smtClean="0">
                <a:latin typeface="Times New Roman" panose="02020603050405020304" pitchFamily="18" charset="0"/>
              </a:rPr>
              <a:t>狄摩根定律</a:t>
            </a:r>
            <a:endParaRPr kumimoji="0" lang="en-US" altLang="zh-CN" sz="36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001000" cy="4919662"/>
          </a:xfrm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kumimoji="0" lang="en-US" altLang="zh-CN" b="1" dirty="0" err="1" smtClean="0">
                <a:latin typeface="Times New Roman" panose="02020603050405020304" pitchFamily="18" charset="0"/>
              </a:rPr>
              <a:t>x+y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kumimoji="0" lang="en-US" altLang="en-US" b="1" dirty="0" smtClean="0">
                <a:latin typeface="Times New Roman" panose="02020603050405020304" pitchFamily="18" charset="0"/>
              </a:rPr>
              <a:t>’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=</a:t>
            </a:r>
            <a:r>
              <a:rPr kumimoji="0" lang="en-US" altLang="zh-CN" b="1" dirty="0" err="1" smtClean="0">
                <a:latin typeface="Times New Roman" panose="02020603050405020304" pitchFamily="18" charset="0"/>
              </a:rPr>
              <a:t>x</a:t>
            </a:r>
            <a:r>
              <a:rPr kumimoji="0" lang="en-US" altLang="en-US" b="1" dirty="0" err="1" smtClean="0">
                <a:latin typeface="Times New Roman" panose="02020603050405020304" pitchFamily="18" charset="0"/>
              </a:rPr>
              <a:t>’</a:t>
            </a:r>
            <a:r>
              <a:rPr kumimoji="0" lang="en-US" altLang="zh-CN" b="1" dirty="0" err="1" smtClean="0">
                <a:latin typeface="Times New Roman" panose="02020603050405020304" pitchFamily="18" charset="0"/>
              </a:rPr>
              <a:t>y</a:t>
            </a:r>
            <a:r>
              <a:rPr kumimoji="0" lang="en-US" altLang="en-US" b="1" dirty="0" smtClean="0">
                <a:latin typeface="Times New Roman" panose="02020603050405020304" pitchFamily="18" charset="0"/>
              </a:rPr>
              <a:t>’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Implications and alternative symbol for NOR function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kumimoji="0" lang="en-US" altLang="zh-CN" b="1" dirty="0" err="1" smtClean="0">
                <a:latin typeface="Times New Roman" panose="02020603050405020304" pitchFamily="18" charset="0"/>
              </a:rPr>
              <a:t>xy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kumimoji="0" lang="en-US" altLang="en-US" b="1" dirty="0" smtClean="0">
                <a:latin typeface="Times New Roman" panose="02020603050405020304" pitchFamily="18" charset="0"/>
              </a:rPr>
              <a:t>’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=</a:t>
            </a:r>
            <a:r>
              <a:rPr kumimoji="0" lang="en-US" altLang="zh-CN" b="1" dirty="0" err="1" smtClean="0">
                <a:latin typeface="Times New Roman" panose="02020603050405020304" pitchFamily="18" charset="0"/>
              </a:rPr>
              <a:t>x</a:t>
            </a:r>
            <a:r>
              <a:rPr kumimoji="0" lang="en-US" altLang="en-US" b="1" dirty="0" err="1" smtClean="0">
                <a:latin typeface="Times New Roman" panose="02020603050405020304" pitchFamily="18" charset="0"/>
              </a:rPr>
              <a:t>’</a:t>
            </a:r>
            <a:r>
              <a:rPr kumimoji="0" lang="en-US" altLang="zh-CN" b="1" dirty="0" err="1" smtClean="0">
                <a:latin typeface="Times New Roman" panose="02020603050405020304" pitchFamily="18" charset="0"/>
              </a:rPr>
              <a:t>+y</a:t>
            </a:r>
            <a:r>
              <a:rPr kumimoji="0" lang="en-US" altLang="en-US" b="1" dirty="0" smtClean="0">
                <a:latin typeface="Times New Roman" panose="02020603050405020304" pitchFamily="18" charset="0"/>
              </a:rPr>
              <a:t>’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Implications and alternative symbol for NAND function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Extension to N variables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Figure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226"/>
          <a:stretch>
            <a:fillRect/>
          </a:stretch>
        </p:blipFill>
        <p:spPr bwMode="auto">
          <a:xfrm>
            <a:off x="0" y="1849755"/>
            <a:ext cx="9144000" cy="4778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936625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Boolean Constants and Variables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31187" cy="1798637"/>
          </a:xfrm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Boolean 0 and 1 do not represent actual numbers but instead represent the </a:t>
            </a:r>
            <a:r>
              <a:rPr kumimoji="0" lang="en-US" altLang="zh-CN" b="1" u="sng" smtClean="0">
                <a:latin typeface="Times New Roman" panose="02020603050405020304" pitchFamily="18" charset="0"/>
              </a:rPr>
              <a:t>state</a:t>
            </a:r>
            <a:r>
              <a:rPr kumimoji="0" lang="en-US" altLang="zh-CN" b="1" smtClean="0">
                <a:latin typeface="Times New Roman" panose="02020603050405020304" pitchFamily="18" charset="0"/>
              </a:rPr>
              <a:t>, or </a:t>
            </a:r>
            <a:r>
              <a:rPr kumimoji="0" lang="en-US" altLang="zh-CN" b="1" u="sng" smtClean="0">
                <a:latin typeface="Times New Roman" panose="02020603050405020304" pitchFamily="18" charset="0"/>
              </a:rPr>
              <a:t>logic level</a:t>
            </a:r>
            <a:r>
              <a:rPr kumimoji="0" lang="en-US" altLang="zh-CN" b="1" smtClean="0">
                <a:latin typeface="Times New Roman" panose="02020603050405020304" pitchFamily="18" charset="0"/>
              </a:rPr>
              <a:t>.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grpSp>
        <p:nvGrpSpPr>
          <p:cNvPr id="6147" name="Group 3"/>
          <p:cNvGrpSpPr/>
          <p:nvPr/>
        </p:nvGrpSpPr>
        <p:grpSpPr bwMode="auto">
          <a:xfrm>
            <a:off x="1692275" y="3500438"/>
            <a:ext cx="6094413" cy="2922587"/>
            <a:chOff x="1066" y="2205"/>
            <a:chExt cx="3839" cy="1841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2986" y="3740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Closed switch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066" y="3740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Open switch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986" y="3433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Yes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1066" y="3433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No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986" y="3126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High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1066" y="3126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Low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2986" y="2819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On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1066" y="2819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Off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2986" y="2512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True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1066" y="2512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False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2986" y="2205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Logic</a:t>
              </a: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 </a:t>
              </a: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 1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1066" y="2205"/>
              <a:ext cx="1920" cy="30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650"/>
                </a:spcBef>
                <a:buClr>
                  <a:srgbClr val="330066"/>
                </a:buClr>
                <a:buSzPct val="70000"/>
                <a:buFont typeface="Wingdings" panose="05000000000000000000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Logic</a:t>
              </a: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 </a:t>
              </a:r>
              <a:r>
                <a:rPr 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PMingLiU" charset="0"/>
                  <a:cs typeface="PMingLiU" charset="0"/>
                </a:rPr>
                <a:t> 0</a:t>
              </a:r>
              <a:endParaRPr lang="en-US" b="1">
                <a:solidFill>
                  <a:schemeClr val="hlink"/>
                </a:solidFill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1066" y="2205"/>
              <a:ext cx="1920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>
                <a:buFont typeface="Times New Roman" panose="02020603050405020304" pitchFamily="18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1066" y="2512"/>
              <a:ext cx="3840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>
                <a:buFont typeface="Times New Roman" panose="02020603050405020304" pitchFamily="18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1066" y="2819"/>
              <a:ext cx="3840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>
                <a:buFont typeface="Times New Roman" panose="02020603050405020304" pitchFamily="18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1066" y="3126"/>
              <a:ext cx="3840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>
                <a:buFont typeface="Times New Roman" panose="02020603050405020304" pitchFamily="18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1066" y="3433"/>
              <a:ext cx="3840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>
                <a:buFont typeface="Times New Roman" panose="02020603050405020304" pitchFamily="18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1066" y="3740"/>
              <a:ext cx="3840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>
                <a:buFont typeface="Times New Roman" panose="02020603050405020304" pitchFamily="18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1066" y="4047"/>
              <a:ext cx="3840" cy="1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>
                <a:buFont typeface="Times New Roman" panose="02020603050405020304" pitchFamily="18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1066" y="2205"/>
              <a:ext cx="1" cy="1842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>
                <a:buFont typeface="Times New Roman" panose="02020603050405020304" pitchFamily="18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2986" y="2205"/>
              <a:ext cx="1" cy="1842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>
                <a:buFont typeface="Times New Roman" panose="02020603050405020304" pitchFamily="18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4906" y="2205"/>
              <a:ext cx="1" cy="1842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>
                <a:buFont typeface="Times New Roman" panose="02020603050405020304" pitchFamily="18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2986" y="2205"/>
              <a:ext cx="1920" cy="1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>
                <a:buFont typeface="Times New Roman" panose="02020603050405020304" pitchFamily="18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Figure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33"/>
          <a:stretch>
            <a:fillRect/>
          </a:stretch>
        </p:blipFill>
        <p:spPr bwMode="auto">
          <a:xfrm>
            <a:off x="0" y="1812925"/>
            <a:ext cx="9144000" cy="45332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92233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Universality of NAND Gates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35488"/>
          </a:xfrm>
        </p:spPr>
        <p:txBody>
          <a:bodyPr lIns="90000" tIns="46800" rIns="90000" bIns="46800"/>
          <a:lstStyle/>
          <a:p>
            <a:pPr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 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115"/>
            <a:ext cx="9144000" cy="50488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XOR 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121" y="1340768"/>
            <a:ext cx="8939336" cy="4533900"/>
          </a:xfrm>
        </p:spPr>
        <p:txBody>
          <a:bodyPr/>
          <a:lstStyle/>
          <a:p>
            <a:r>
              <a:rPr lang="en-US" altLang="zh-CN" dirty="0"/>
              <a:t>A XOR gate takes two inputs </a:t>
            </a:r>
            <a:r>
              <a:rPr lang="en-US" altLang="zh-CN" dirty="0" smtClean="0"/>
              <a:t>and combines </a:t>
            </a:r>
            <a:r>
              <a:rPr lang="en-US" altLang="zh-CN" dirty="0"/>
              <a:t>them to form one </a:t>
            </a:r>
            <a:r>
              <a:rPr lang="en-US" altLang="zh-CN" dirty="0" smtClean="0"/>
              <a:t>output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If exactly one input is true then the output will be true. If both the inputs are false or both the inputs are true then the output will be false.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347864" y="2564904"/>
            <a:ext cx="27940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Examples of an XOR gate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9396"/>
            <a:ext cx="8229600" cy="4533900"/>
          </a:xfrm>
        </p:spPr>
        <p:txBody>
          <a:bodyPr/>
          <a:lstStyle/>
          <a:p>
            <a:r>
              <a:rPr lang="en-US" altLang="zh-CN" dirty="0"/>
              <a:t>(it is raining) </a:t>
            </a:r>
            <a:r>
              <a:rPr lang="en-US" altLang="zh-CN" b="1" dirty="0"/>
              <a:t>XOR</a:t>
            </a:r>
            <a:r>
              <a:rPr lang="en-US" altLang="zh-CN" dirty="0"/>
              <a:t> (it is not raining) = TRUE</a:t>
            </a:r>
            <a:endParaRPr lang="en-US" altLang="zh-CN" dirty="0"/>
          </a:p>
          <a:p>
            <a:r>
              <a:rPr lang="en-US" altLang="zh-CN" dirty="0"/>
              <a:t>TRUE </a:t>
            </a:r>
            <a:r>
              <a:rPr lang="en-US" altLang="zh-CN" dirty="0" smtClean="0"/>
              <a:t>⊕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 </a:t>
            </a:r>
            <a:r>
              <a:rPr lang="en-US" altLang="zh-CN" dirty="0"/>
              <a:t>= FALSE</a:t>
            </a:r>
            <a:endParaRPr lang="en-US" altLang="zh-CN" dirty="0"/>
          </a:p>
          <a:p>
            <a:r>
              <a:rPr lang="en-US" altLang="zh-CN" dirty="0"/>
              <a:t>(9 &lt; 3) </a:t>
            </a:r>
            <a:r>
              <a:rPr lang="en-US" altLang="zh-CN" dirty="0" smtClean="0"/>
              <a:t>⊕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2 &lt; 1) = 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20 = 20</a:t>
            </a:r>
            <a:r>
              <a:rPr lang="en-US" altLang="zh-CN" dirty="0" smtClean="0"/>
              <a:t>) </a:t>
            </a:r>
            <a:r>
              <a:rPr lang="en-US" altLang="zh-CN" dirty="0"/>
              <a:t>⊕</a:t>
            </a:r>
            <a:r>
              <a:rPr lang="en-US" altLang="zh-CN" dirty="0" smtClean="0"/>
              <a:t>(</a:t>
            </a:r>
            <a:r>
              <a:rPr lang="en-US" altLang="zh-CN" dirty="0"/>
              <a:t>8 &gt; 2) = TRUE</a:t>
            </a:r>
            <a:endParaRPr kumimoji="1" lang="zh-CN" altLang="en-US" dirty="0"/>
          </a:p>
        </p:txBody>
      </p:sp>
      <p:cxnSp>
        <p:nvCxnSpPr>
          <p:cNvPr id="5" name="直线连接符 4"/>
          <p:cNvCxnSpPr/>
          <p:nvPr/>
        </p:nvCxnSpPr>
        <p:spPr bwMode="auto">
          <a:xfrm>
            <a:off x="1050975" y="4408289"/>
            <a:ext cx="136815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矩形 5"/>
          <p:cNvSpPr/>
          <p:nvPr/>
        </p:nvSpPr>
        <p:spPr>
          <a:xfrm>
            <a:off x="6876256" y="4149080"/>
            <a:ext cx="26105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A</a:t>
            </a:r>
            <a:r>
              <a:rPr lang="zh-CN" altLang="en-US" b="1" dirty="0">
                <a:solidFill>
                  <a:schemeClr val="tx2"/>
                </a:solidFill>
              </a:rPr>
              <a:t>	</a:t>
            </a:r>
            <a:r>
              <a:rPr lang="en-US" altLang="zh-CN" b="1" dirty="0">
                <a:solidFill>
                  <a:schemeClr val="tx2"/>
                </a:solidFill>
              </a:rPr>
              <a:t>B</a:t>
            </a:r>
            <a:r>
              <a:rPr lang="zh-CN" altLang="en-US" b="1" dirty="0">
                <a:solidFill>
                  <a:schemeClr val="tx2"/>
                </a:solidFill>
              </a:rPr>
              <a:t>	</a:t>
            </a:r>
            <a:r>
              <a:rPr lang="en-US" altLang="zh-CN" b="1" dirty="0" smtClean="0">
                <a:solidFill>
                  <a:schemeClr val="tx2"/>
                </a:solidFill>
              </a:rPr>
              <a:t>out</a:t>
            </a:r>
            <a:r>
              <a:rPr lang="zh-CN" altLang="en-US" b="1" dirty="0">
                <a:solidFill>
                  <a:srgbClr val="FFFFFF"/>
                </a:solidFill>
              </a:rPr>
              <a:t>	</a:t>
            </a:r>
            <a:endParaRPr lang="zh-CN" altLang="en-US" b="1" dirty="0">
              <a:solidFill>
                <a:srgbClr val="FFFFFF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zh-CN" altLang="en-US" dirty="0">
                <a:solidFill>
                  <a:schemeClr val="tx2"/>
                </a:solidFill>
              </a:rPr>
              <a:t>	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Half adder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  </a:t>
            </a:r>
            <a:r>
              <a:rPr lang="zh-CN" altLang="zh-CN" dirty="0" smtClean="0"/>
              <a:t>h</a:t>
            </a:r>
            <a:r>
              <a:rPr lang="en-US" altLang="zh-CN" dirty="0" err="1" smtClean="0"/>
              <a:t>alf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carry </a:t>
            </a:r>
            <a:r>
              <a:rPr lang="zh-CN" altLang="en-US" sz="2400" dirty="0" smtClean="0"/>
              <a:t>进位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S.</a:t>
            </a:r>
            <a:endParaRPr lang="en-US" altLang="zh-CN" dirty="0"/>
          </a:p>
        </p:txBody>
      </p:sp>
      <p:pic>
        <p:nvPicPr>
          <p:cNvPr id="4" name="Picture 22" descr="D:\data\W293龍騰投影片\18110投影片(佩芳)\圖8-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5397500" cy="284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Truth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552" y="234888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Full adder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417955"/>
            <a:ext cx="8533765" cy="3673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Truth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5955" y="1417955"/>
            <a:ext cx="2752725" cy="5252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Three Basic Logic Operations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8231188" cy="4075113"/>
          </a:xfrm>
        </p:spPr>
        <p:txBody>
          <a:bodyPr lIns="90000" tIns="46800" rIns="90000" bIns="46800"/>
          <a:lstStyle/>
          <a:p>
            <a:pPr algn="ctr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OR</a:t>
            </a:r>
            <a:endParaRPr kumimoji="0" lang="en-US" altLang="zh-CN" b="1" smtClean="0">
              <a:latin typeface="Times New Roman" panose="02020603050405020304" pitchFamily="18" charset="0"/>
            </a:endParaRPr>
          </a:p>
          <a:p>
            <a:pPr algn="ctr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AND</a:t>
            </a:r>
            <a:endParaRPr kumimoji="0" lang="en-US" altLang="zh-CN" b="1" smtClean="0">
              <a:latin typeface="Times New Roman" panose="02020603050405020304" pitchFamily="18" charset="0"/>
            </a:endParaRPr>
          </a:p>
          <a:p>
            <a:pPr algn="ctr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NOT</a:t>
            </a:r>
            <a:endParaRPr kumimoji="0" lang="en-US" altLang="zh-CN" b="1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kumimoji="0" lang="en-US" altLang="zh-CN" b="1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kumimoji="0" lang="en-US" altLang="en-US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31188" cy="792162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AND Operation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31187" cy="2087562"/>
          </a:xfrm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Boolean expression for the AND operation:</a:t>
            </a:r>
            <a:br>
              <a:rPr kumimoji="0" lang="en-US" altLang="zh-CN" b="1" dirty="0" smtClean="0">
                <a:latin typeface="Times New Roman" panose="02020603050405020304" pitchFamily="18" charset="0"/>
              </a:rPr>
            </a:br>
            <a:r>
              <a:rPr kumimoji="0" lang="en-US" altLang="zh-CN" b="1" dirty="0" smtClean="0">
                <a:latin typeface="Times New Roman" panose="02020603050405020304" pitchFamily="18" charset="0"/>
              </a:rPr>
              <a:t>		x =A·B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dirty="0" smtClean="0">
                <a:latin typeface="Times New Roman" panose="02020603050405020304" pitchFamily="18" charset="0"/>
              </a:rPr>
              <a:t>The above expression is read as </a:t>
            </a:r>
            <a:r>
              <a:rPr kumimoji="0" lang="en-US" altLang="en-US" b="1" dirty="0" smtClean="0">
                <a:latin typeface="Times New Roman" panose="02020603050405020304" pitchFamily="18" charset="0"/>
              </a:rPr>
              <a:t>“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x equals A AND B</a:t>
            </a:r>
            <a:r>
              <a:rPr kumimoji="0" lang="en-US" altLang="en-US" b="1" dirty="0" smtClean="0">
                <a:latin typeface="Times New Roman" panose="02020603050405020304" pitchFamily="18" charset="0"/>
              </a:rPr>
              <a:t>”</a:t>
            </a:r>
            <a:endParaRPr kumimoji="0" lang="en-US" altLang="zh-CN" b="1" dirty="0" smtClean="0">
              <a:latin typeface="Times New Roman" panose="02020603050405020304" pitchFamily="18" charset="0"/>
            </a:endParaRP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kumimoji="0" lang="en-US" altLang="en-US" b="1" dirty="0" smtClean="0">
              <a:latin typeface="Times New Roman" panose="02020603050405020304" pitchFamily="18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135313"/>
            <a:ext cx="8642350" cy="3565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31187" cy="777875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AND Gate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31187" cy="1800225"/>
          </a:xfrm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An AND gate is a gate that has two or more inputs and whose output is equal to the AND product of the inputs.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738"/>
            <a:ext cx="9144000" cy="3784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Timing Diagram for AND Gate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9144000" cy="46323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8550"/>
            <a:ext cx="9144000" cy="28289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777875"/>
          </a:xfrm>
        </p:spPr>
        <p:txBody>
          <a:bodyPr lIns="90000" tIns="46800" rIns="90000" bIns="4680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OR Operation</a:t>
            </a:r>
            <a:endParaRPr kumimoji="0" lang="en-US" altLang="zh-CN" b="1" smtClean="0">
              <a:latin typeface="Times New Roman" panose="02020603050405020304" pitchFamily="18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31187" cy="2547938"/>
          </a:xfrm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Boolean expression for the OR operation:</a:t>
            </a:r>
            <a:br>
              <a:rPr kumimoji="0" lang="en-US" altLang="zh-CN" b="1" smtClean="0">
                <a:latin typeface="Times New Roman" panose="02020603050405020304" pitchFamily="18" charset="0"/>
              </a:rPr>
            </a:br>
            <a:r>
              <a:rPr kumimoji="0" lang="en-US" altLang="zh-CN" b="1" smtClean="0">
                <a:latin typeface="Times New Roman" panose="02020603050405020304" pitchFamily="18" charset="0"/>
              </a:rPr>
              <a:t>		x =A + B</a:t>
            </a:r>
            <a:endParaRPr kumimoji="0" lang="en-US" altLang="zh-CN" b="1" smtClean="0">
              <a:latin typeface="Times New Roman" panose="02020603050405020304" pitchFamily="18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altLang="zh-CN" b="1" smtClean="0">
                <a:latin typeface="Times New Roman" panose="02020603050405020304" pitchFamily="18" charset="0"/>
              </a:rPr>
              <a:t>The above expression is read as </a:t>
            </a:r>
            <a:r>
              <a:rPr kumimoji="0" lang="en-US" altLang="en-US" b="1" smtClean="0">
                <a:latin typeface="Times New Roman" panose="02020603050405020304" pitchFamily="18" charset="0"/>
              </a:rPr>
              <a:t>“</a:t>
            </a:r>
            <a:r>
              <a:rPr kumimoji="0" lang="en-US" altLang="zh-CN" b="1" smtClean="0">
                <a:latin typeface="Times New Roman" panose="02020603050405020304" pitchFamily="18" charset="0"/>
              </a:rPr>
              <a:t>x equals A OR B</a:t>
            </a:r>
            <a:r>
              <a:rPr kumimoji="0" lang="en-US" altLang="en-US" b="1" smtClean="0">
                <a:latin typeface="Times New Roman" panose="02020603050405020304" pitchFamily="18" charset="0"/>
              </a:rPr>
              <a:t>”</a:t>
            </a:r>
            <a:endParaRPr kumimoji="0" lang="en-US" altLang="en-US" b="1" smtClean="0">
              <a:latin typeface="Times New Roman" panose="02020603050405020304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214688"/>
            <a:ext cx="7019925" cy="364331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10">
      <a:dk1>
        <a:srgbClr val="000056"/>
      </a:dk1>
      <a:lt1>
        <a:srgbClr val="FFFFFF"/>
      </a:lt1>
      <a:dk2>
        <a:srgbClr val="000032"/>
      </a:dk2>
      <a:lt2>
        <a:srgbClr val="FFFFFF"/>
      </a:lt2>
      <a:accent1>
        <a:srgbClr val="000066"/>
      </a:accent1>
      <a:accent2>
        <a:srgbClr val="3A0062"/>
      </a:accent2>
      <a:accent3>
        <a:srgbClr val="AAAAAD"/>
      </a:accent3>
      <a:accent4>
        <a:srgbClr val="DADADA"/>
      </a:accent4>
      <a:accent5>
        <a:srgbClr val="AAAAB8"/>
      </a:accent5>
      <a:accent6>
        <a:srgbClr val="340058"/>
      </a:accent6>
      <a:hlink>
        <a:srgbClr val="FFFF00"/>
      </a:hlink>
      <a:folHlink>
        <a:srgbClr val="FFCC00"/>
      </a:folHlink>
    </a:clrScheme>
    <a:fontScheme name="Digital Dots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PMingLiU" charset="0"/>
            <a:cs typeface="PMingLiU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PMingLiU" charset="0"/>
            <a:cs typeface="PMingLiU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10">
        <a:dk1>
          <a:srgbClr val="000056"/>
        </a:dk1>
        <a:lt1>
          <a:srgbClr val="FFFFFF"/>
        </a:lt1>
        <a:dk2>
          <a:srgbClr val="000032"/>
        </a:dk2>
        <a:lt2>
          <a:srgbClr val="FFFFFF"/>
        </a:lt2>
        <a:accent1>
          <a:srgbClr val="000066"/>
        </a:accent1>
        <a:accent2>
          <a:srgbClr val="3A0062"/>
        </a:accent2>
        <a:accent3>
          <a:srgbClr val="AAAAAD"/>
        </a:accent3>
        <a:accent4>
          <a:srgbClr val="DADADA"/>
        </a:accent4>
        <a:accent5>
          <a:srgbClr val="AAAAB8"/>
        </a:accent5>
        <a:accent6>
          <a:srgbClr val="340058"/>
        </a:accent6>
        <a:hlink>
          <a:srgbClr val="FFFF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gital Dots">
  <a:themeElements>
    <a:clrScheme name="Digital Dots 10">
      <a:dk1>
        <a:srgbClr val="000056"/>
      </a:dk1>
      <a:lt1>
        <a:srgbClr val="FFFFFF"/>
      </a:lt1>
      <a:dk2>
        <a:srgbClr val="000032"/>
      </a:dk2>
      <a:lt2>
        <a:srgbClr val="FFFFFF"/>
      </a:lt2>
      <a:accent1>
        <a:srgbClr val="000066"/>
      </a:accent1>
      <a:accent2>
        <a:srgbClr val="3A0062"/>
      </a:accent2>
      <a:accent3>
        <a:srgbClr val="AAAAAD"/>
      </a:accent3>
      <a:accent4>
        <a:srgbClr val="DADADA"/>
      </a:accent4>
      <a:accent5>
        <a:srgbClr val="AAAAB8"/>
      </a:accent5>
      <a:accent6>
        <a:srgbClr val="340058"/>
      </a:accent6>
      <a:hlink>
        <a:srgbClr val="FFFF00"/>
      </a:hlink>
      <a:folHlink>
        <a:srgbClr val="FFCC00"/>
      </a:folHlink>
    </a:clrScheme>
    <a:fontScheme name="Digital Dots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PMingLiU" charset="0"/>
            <a:cs typeface="PMingLiU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PMingLiU" charset="0"/>
            <a:cs typeface="PMingLiU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10">
        <a:dk1>
          <a:srgbClr val="000056"/>
        </a:dk1>
        <a:lt1>
          <a:srgbClr val="FFFFFF"/>
        </a:lt1>
        <a:dk2>
          <a:srgbClr val="000032"/>
        </a:dk2>
        <a:lt2>
          <a:srgbClr val="FFFFFF"/>
        </a:lt2>
        <a:accent1>
          <a:srgbClr val="000066"/>
        </a:accent1>
        <a:accent2>
          <a:srgbClr val="3A0062"/>
        </a:accent2>
        <a:accent3>
          <a:srgbClr val="AAAAAD"/>
        </a:accent3>
        <a:accent4>
          <a:srgbClr val="DADADA"/>
        </a:accent4>
        <a:accent5>
          <a:srgbClr val="AAAAB8"/>
        </a:accent5>
        <a:accent6>
          <a:srgbClr val="340058"/>
        </a:accent6>
        <a:hlink>
          <a:srgbClr val="FFFF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3303</Words>
  <Application>WPS 演示</Application>
  <PresentationFormat>全屏显示(4:3)</PresentationFormat>
  <Paragraphs>248</Paragraphs>
  <Slides>37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PMingLiU</vt:lpstr>
      <vt:lpstr>PMingLiU</vt:lpstr>
      <vt:lpstr>Wingdings</vt:lpstr>
      <vt:lpstr>MingLiU-ExtB</vt:lpstr>
      <vt:lpstr>微软雅黑</vt:lpstr>
      <vt:lpstr>Arial Unicode MS</vt:lpstr>
      <vt:lpstr>Digital Dots</vt:lpstr>
      <vt:lpstr>1_Digital Dots</vt:lpstr>
      <vt:lpstr>Chapter4  Logic Gates</vt:lpstr>
      <vt:lpstr>Objective </vt:lpstr>
      <vt:lpstr>Boolean Constants and Variables</vt:lpstr>
      <vt:lpstr>Three Basic Logic Operations</vt:lpstr>
      <vt:lpstr>AND Operation</vt:lpstr>
      <vt:lpstr>AND Gate</vt:lpstr>
      <vt:lpstr>Timing Diagram for AND Gate</vt:lpstr>
      <vt:lpstr>PowerPoint 演示文稿</vt:lpstr>
      <vt:lpstr>OR Operation</vt:lpstr>
      <vt:lpstr>OR Gate</vt:lpstr>
      <vt:lpstr>Example</vt:lpstr>
      <vt:lpstr>NOT Operation</vt:lpstr>
      <vt:lpstr>NOT Circuit</vt:lpstr>
      <vt:lpstr>Exercise 1</vt:lpstr>
      <vt:lpstr>Describing Logic Circuits Algebraically</vt:lpstr>
      <vt:lpstr>Examples 1,2</vt:lpstr>
      <vt:lpstr>Examples 3</vt:lpstr>
      <vt:lpstr>Example 4</vt:lpstr>
      <vt:lpstr>Exercise 2</vt:lpstr>
      <vt:lpstr>Implementing Circuits from Boolean Expressions</vt:lpstr>
      <vt:lpstr>PowerPoint 演示文稿</vt:lpstr>
      <vt:lpstr>Figure</vt:lpstr>
      <vt:lpstr>NOR Gate</vt:lpstr>
      <vt:lpstr>Figure</vt:lpstr>
      <vt:lpstr>NAND Gate</vt:lpstr>
      <vt:lpstr>Figure</vt:lpstr>
      <vt:lpstr>Boolean Theorems (Multivariable)</vt:lpstr>
      <vt:lpstr>DeMorgan’s Theorems 狄摩根定律</vt:lpstr>
      <vt:lpstr>Figure</vt:lpstr>
      <vt:lpstr>Figure</vt:lpstr>
      <vt:lpstr>Universality of NAND Gates</vt:lpstr>
      <vt:lpstr>XOR Gate</vt:lpstr>
      <vt:lpstr>Examples of an XOR gate </vt:lpstr>
      <vt:lpstr>Half adder</vt:lpstr>
      <vt:lpstr>Truth table</vt:lpstr>
      <vt:lpstr>Full adder</vt:lpstr>
      <vt:lpstr>Truth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Systems Logic Gates and Boolean Algebra</dc:title>
  <dc:creator>Each User</dc:creator>
  <cp:lastModifiedBy>lmchen</cp:lastModifiedBy>
  <cp:revision>56</cp:revision>
  <dcterms:created xsi:type="dcterms:W3CDTF">2019-11-01T03:07:00Z</dcterms:created>
  <dcterms:modified xsi:type="dcterms:W3CDTF">2019-11-17T06:47:15Z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