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52"/>
  </p:notesMasterIdLst>
  <p:sldIdLst>
    <p:sldId id="256" r:id="rId2"/>
    <p:sldId id="275" r:id="rId3"/>
    <p:sldId id="387" r:id="rId4"/>
    <p:sldId id="277" r:id="rId5"/>
    <p:sldId id="360" r:id="rId6"/>
    <p:sldId id="361" r:id="rId7"/>
    <p:sldId id="334" r:id="rId8"/>
    <p:sldId id="335" r:id="rId9"/>
    <p:sldId id="359" r:id="rId10"/>
    <p:sldId id="406" r:id="rId11"/>
    <p:sldId id="370" r:id="rId12"/>
    <p:sldId id="371" r:id="rId13"/>
    <p:sldId id="372" r:id="rId14"/>
    <p:sldId id="373" r:id="rId15"/>
    <p:sldId id="336" r:id="rId16"/>
    <p:sldId id="337" r:id="rId17"/>
    <p:sldId id="401" r:id="rId18"/>
    <p:sldId id="338" r:id="rId19"/>
    <p:sldId id="339" r:id="rId20"/>
    <p:sldId id="362" r:id="rId21"/>
    <p:sldId id="389" r:id="rId22"/>
    <p:sldId id="390" r:id="rId23"/>
    <p:sldId id="391" r:id="rId24"/>
    <p:sldId id="403" r:id="rId25"/>
    <p:sldId id="394" r:id="rId26"/>
    <p:sldId id="392" r:id="rId27"/>
    <p:sldId id="397" r:id="rId28"/>
    <p:sldId id="398" r:id="rId29"/>
    <p:sldId id="396" r:id="rId30"/>
    <p:sldId id="402" r:id="rId31"/>
    <p:sldId id="375" r:id="rId32"/>
    <p:sldId id="404" r:id="rId33"/>
    <p:sldId id="377" r:id="rId34"/>
    <p:sldId id="399" r:id="rId35"/>
    <p:sldId id="400" r:id="rId36"/>
    <p:sldId id="367" r:id="rId37"/>
    <p:sldId id="349" r:id="rId38"/>
    <p:sldId id="350" r:id="rId39"/>
    <p:sldId id="351" r:id="rId40"/>
    <p:sldId id="352" r:id="rId41"/>
    <p:sldId id="353" r:id="rId42"/>
    <p:sldId id="356" r:id="rId43"/>
    <p:sldId id="357" r:id="rId44"/>
    <p:sldId id="358" r:id="rId45"/>
    <p:sldId id="381" r:id="rId46"/>
    <p:sldId id="382" r:id="rId47"/>
    <p:sldId id="383" r:id="rId48"/>
    <p:sldId id="407" r:id="rId49"/>
    <p:sldId id="384" r:id="rId50"/>
    <p:sldId id="385" r:id="rId5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9" autoAdjust="0"/>
    <p:restoredTop sz="85805" autoAdjust="0"/>
  </p:normalViewPr>
  <p:slideViewPr>
    <p:cSldViewPr>
      <p:cViewPr varScale="1">
        <p:scale>
          <a:sx n="71" d="100"/>
          <a:sy n="71" d="100"/>
        </p:scale>
        <p:origin x="-11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C48EAFB-9F36-4A58-8CAD-941C690F1E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069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abcdef</a:t>
            </a:r>
            <a:r>
              <a:rPr lang="en-US" altLang="zh-CN" dirty="0" smtClean="0">
                <a:ea typeface="宋体" pitchFamily="2" charset="-122"/>
              </a:rPr>
              <a:t> = 10,11,12,13,14,15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10011100 = (9)(12) = 9C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11010011 = (13)(3) = D3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F8E2A16-7601-4293-A549-7327F83C3A56}" type="slidenum">
              <a:rPr lang="zh-CN" altLang="en-US" sz="1200" smtClean="0">
                <a:latin typeface="Arial" charset="0"/>
              </a:rPr>
              <a:pPr/>
              <a:t>13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B5 = 1011 0101</a:t>
            </a:r>
          </a:p>
          <a:p>
            <a:r>
              <a:rPr lang="en-US" altLang="zh-CN" dirty="0" smtClean="0"/>
              <a:t>23 = 0010 0011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8EAFB-9F36-4A58-8CAD-941C690F1E4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6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8EAFB-9F36-4A58-8CAD-941C690F1E4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44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将十进制转换为十六进制的另一种方法是将其转换为二进制，然后执行上述操作。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8EAFB-9F36-4A58-8CAD-941C690F1E4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63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8EAFB-9F36-4A58-8CAD-941C690F1E4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63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8EAFB-9F36-4A58-8CAD-941C690F1E4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75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8EAFB-9F36-4A58-8CAD-941C690F1E4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4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zh-CN" altLang="en-US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zh-CN" altLang="en-US" smtClean="0"/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 sz="6600"/>
            </a:lvl1pPr>
          </a:lstStyle>
          <a:p>
            <a:pPr lvl="0"/>
            <a:r>
              <a:rPr lang="en-GB" altLang="zh-CN" noProof="0" smtClean="0"/>
              <a:t>Click to edit Master title style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charset="0"/>
              <a:buNone/>
              <a:defRPr sz="4000"/>
            </a:lvl1pPr>
          </a:lstStyle>
          <a:p>
            <a:pPr lvl="0"/>
            <a:r>
              <a:rPr lang="en-GB" altLang="zh-CN" noProof="0" smtClean="0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9CD20-E749-4CC6-8179-0DCEF3F9BE1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2415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0459F-C04A-4630-B24D-E1B38DBD105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51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4663" y="260350"/>
            <a:ext cx="2166937" cy="583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348413" cy="5835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5AD65-E202-4172-BFDB-12BD74FA26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8899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7993062" cy="1206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00200"/>
            <a:ext cx="4257675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3925" y="1600200"/>
            <a:ext cx="4257675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15564-710C-42C7-97DB-4673040797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8361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7993062" cy="1206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00200"/>
            <a:ext cx="866775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3850" y="3924300"/>
            <a:ext cx="866775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A29F3-62DA-4BB2-9C69-2DEAE72467C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4308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D7D44-F0C9-4D4A-A5D0-E765A70BDE7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316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C47DA-C97D-444B-A36B-2D2ED2E7D1A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9333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00200"/>
            <a:ext cx="4257675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3925" y="1600200"/>
            <a:ext cx="4257675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22075-C75F-4319-A977-8BD020C6DED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4448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F152F-BFCB-4A70-A477-09D7CF67D70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697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A4C5D-9B48-43D7-97E9-A9ED1FAFAFE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5458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E92F9-E39B-4088-84B2-274F2D9017A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7435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C5B2C-9E8B-4F23-B50C-E1E585C81DC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3352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F08E-6AC2-4D78-B3B1-357AEC4B73F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2277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799306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6677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 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fld id="{BD077629-A085-41CC-AC9E-C6F763052C6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1000"/>
            <a:ext cx="6934200" cy="4416425"/>
          </a:xfrm>
        </p:spPr>
        <p:txBody>
          <a:bodyPr/>
          <a:lstStyle/>
          <a:p>
            <a:pPr eaLnBrk="1" hangingPunct="1"/>
            <a:r>
              <a:rPr lang="en-GB" altLang="zh-CN" b="0" smtClean="0">
                <a:cs typeface="Times New Roman" pitchFamily="18" charset="0"/>
              </a:rPr>
              <a:t>A  Level </a:t>
            </a:r>
            <a:br>
              <a:rPr lang="en-GB" altLang="zh-CN" b="0" smtClean="0">
                <a:cs typeface="Times New Roman" pitchFamily="18" charset="0"/>
              </a:rPr>
            </a:br>
            <a:r>
              <a:rPr lang="en-GB" altLang="zh-CN" b="0" smtClean="0">
                <a:cs typeface="Times New Roman" pitchFamily="18" charset="0"/>
              </a:rPr>
              <a:t>Computer science </a:t>
            </a:r>
          </a:p>
        </p:txBody>
      </p:sp>
      <p:sp>
        <p:nvSpPr>
          <p:cNvPr id="3075" name="副标题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0" smtClean="0"/>
              <a:t>Objective </a:t>
            </a:r>
            <a:endParaRPr lang="zh-CN" altLang="en-US" b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convert a number from one number system to another</a:t>
            </a:r>
          </a:p>
        </p:txBody>
      </p:sp>
    </p:spTree>
    <p:extLst>
      <p:ext uri="{BB962C8B-B14F-4D97-AF65-F5344CB8AC3E}">
        <p14:creationId xmlns:p14="http://schemas.microsoft.com/office/powerpoint/2010/main" val="32107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Binary -&gt; d</a:t>
            </a:r>
            <a:r>
              <a:rPr lang="en-US" altLang="zh-CN" b="0" smtClean="0"/>
              <a:t>enary </a:t>
            </a:r>
            <a:endParaRPr lang="en-GB" altLang="zh-CN" b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6775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The core idea is that the number of objects represented by these coding methods does not change.</a:t>
            </a:r>
            <a:endParaRPr lang="en-GB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10011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1*2</a:t>
            </a:r>
            <a:r>
              <a:rPr lang="en-GB" altLang="zh-CN" b="0" baseline="30000" dirty="0" smtClean="0"/>
              <a:t>0</a:t>
            </a:r>
            <a:r>
              <a:rPr lang="en-GB" altLang="zh-CN" b="0" dirty="0" smtClean="0"/>
              <a:t>+1*2</a:t>
            </a:r>
            <a:r>
              <a:rPr lang="en-GB" altLang="zh-CN" b="0" baseline="30000" dirty="0" smtClean="0"/>
              <a:t>1</a:t>
            </a:r>
            <a:r>
              <a:rPr lang="en-GB" altLang="zh-CN" b="0" dirty="0" smtClean="0"/>
              <a:t>+0*2</a:t>
            </a:r>
            <a:r>
              <a:rPr lang="en-GB" altLang="zh-CN" b="0" baseline="30000" dirty="0" smtClean="0"/>
              <a:t>2</a:t>
            </a:r>
            <a:r>
              <a:rPr lang="en-GB" altLang="zh-CN" b="0" dirty="0" smtClean="0"/>
              <a:t>+0*2</a:t>
            </a:r>
            <a:r>
              <a:rPr lang="en-GB" altLang="zh-CN" b="0" baseline="30000" dirty="0" smtClean="0"/>
              <a:t>3</a:t>
            </a:r>
            <a:r>
              <a:rPr lang="en-GB" altLang="zh-CN" b="0" dirty="0" smtClean="0"/>
              <a:t>+1*2</a:t>
            </a:r>
            <a:r>
              <a:rPr lang="en-GB" altLang="zh-CN" b="0" baseline="30000" dirty="0" smtClean="0"/>
              <a:t>4</a:t>
            </a:r>
            <a:r>
              <a:rPr lang="en-US" altLang="zh-CN" b="0" dirty="0" smtClean="0"/>
              <a:t>=1+2+16=19=9*10</a:t>
            </a:r>
            <a:r>
              <a:rPr lang="en-GB" altLang="zh-CN" b="0" baseline="30000" dirty="0" smtClean="0"/>
              <a:t>0</a:t>
            </a:r>
            <a:r>
              <a:rPr lang="en-GB" altLang="zh-CN" b="0" dirty="0" smtClean="0"/>
              <a:t>+1*10</a:t>
            </a:r>
            <a:r>
              <a:rPr lang="en-GB" altLang="zh-CN" b="0" baseline="30000" dirty="0" smtClean="0"/>
              <a:t>1</a:t>
            </a:r>
            <a:endParaRPr lang="en-US" altLang="zh-CN" b="0" dirty="0" smtClean="0"/>
          </a:p>
          <a:p>
            <a:pPr eaLnBrk="1" hangingPunct="1">
              <a:lnSpc>
                <a:spcPct val="90000"/>
              </a:lnSpc>
            </a:pPr>
            <a:endParaRPr lang="en-US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Exercise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10001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11101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Denary -&gt; Binary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6775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61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=32+16+8+4+1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=(111101)</a:t>
            </a:r>
            <a:r>
              <a:rPr lang="en-US" altLang="zh-CN" b="0" baseline="-25000" dirty="0" smtClean="0"/>
              <a:t>2</a:t>
            </a:r>
          </a:p>
          <a:p>
            <a:pPr eaLnBrk="1" hangingPunct="1">
              <a:lnSpc>
                <a:spcPct val="90000"/>
              </a:lnSpc>
            </a:pPr>
            <a:endParaRPr lang="en-US" altLang="zh-CN" b="0" baseline="-25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Exercise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57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128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Binary -&gt; Hexadecimal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6775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0" dirty="0"/>
              <a:t>T</a:t>
            </a:r>
            <a:r>
              <a:rPr lang="en-US" altLang="zh-CN" b="0" dirty="0" smtClean="0"/>
              <a:t>he number of objects represented by these coding methods does not change.</a:t>
            </a:r>
            <a:endParaRPr lang="en-GB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Translate each group of 4 bits into denary and then into hexadecimal.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e.g. 10010010 (binary) = (1001)(0010) = (9)(2) = 92 (hexadecimal)</a:t>
            </a:r>
          </a:p>
          <a:p>
            <a:pPr eaLnBrk="1" hangingPunct="1">
              <a:lnSpc>
                <a:spcPct val="90000"/>
              </a:lnSpc>
            </a:pPr>
            <a:endParaRPr lang="en-US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Exercise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10011100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11010011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Hexadecimal-&gt;Binary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6775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b="0" smtClean="0"/>
              <a:t>Translate a hexadecimal bit into a group of 4 bits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smtClean="0"/>
              <a:t>e.g. A3=1010 0011</a:t>
            </a:r>
          </a:p>
          <a:p>
            <a:pPr eaLnBrk="1" hangingPunct="1">
              <a:lnSpc>
                <a:spcPct val="90000"/>
              </a:lnSpc>
            </a:pPr>
            <a:endParaRPr lang="en-GB" altLang="zh-CN" b="0" smtClean="0"/>
          </a:p>
          <a:p>
            <a:pPr eaLnBrk="1" hangingPunct="1">
              <a:lnSpc>
                <a:spcPct val="90000"/>
              </a:lnSpc>
            </a:pPr>
            <a:r>
              <a:rPr lang="en-GB" altLang="zh-CN" b="0" smtClean="0"/>
              <a:t>Exercise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smtClean="0"/>
              <a:t>B5=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smtClean="0"/>
              <a:t>23=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pPr marL="838200" indent="-838200" eaLnBrk="1" hangingPunct="1"/>
            <a:r>
              <a:rPr lang="en-US" altLang="zh-CN" sz="3600" b="0" smtClean="0"/>
              <a:t>Decimal(denary) -&gt; Hexadecimal e.g. 75</a:t>
            </a:r>
            <a:endParaRPr lang="en-GB" altLang="zh-CN" sz="3600" b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05800" cy="762000"/>
          </a:xfrm>
        </p:spPr>
        <p:txBody>
          <a:bodyPr/>
          <a:lstStyle/>
          <a:p>
            <a:pPr defTabSz="12509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zh-CN" b="0" dirty="0" smtClean="0"/>
              <a:t>Use the column headings 1, 16, 256, </a:t>
            </a:r>
            <a:r>
              <a:rPr lang="en-GB" altLang="zh-CN" b="0" dirty="0" smtClean="0">
                <a:latin typeface="Arial" charset="0"/>
              </a:rPr>
              <a:t>…</a:t>
            </a:r>
            <a:r>
              <a:rPr lang="en-GB" altLang="zh-CN" b="0" dirty="0" smtClean="0"/>
              <a:t> (16^n) (see:  denary -&gt; binary)</a:t>
            </a:r>
          </a:p>
          <a:p>
            <a:pPr defTabSz="12509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zh-CN" b="0" dirty="0" smtClean="0"/>
              <a:t>75 &lt; 4096 &amp; 75 &lt; 256 so put a 0.</a:t>
            </a:r>
          </a:p>
        </p:txBody>
      </p:sp>
      <p:graphicFrame>
        <p:nvGraphicFramePr>
          <p:cNvPr id="19767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41591"/>
              </p:ext>
            </p:extLst>
          </p:nvPr>
        </p:nvGraphicFramePr>
        <p:xfrm>
          <a:off x="1981200" y="2464632"/>
          <a:ext cx="4174977" cy="1036376"/>
        </p:xfrm>
        <a:graphic>
          <a:graphicData uri="http://schemas.openxmlformats.org/drawingml/2006/table">
            <a:tbl>
              <a:tblPr/>
              <a:tblGrid>
                <a:gridCol w="1025433"/>
                <a:gridCol w="1025433"/>
                <a:gridCol w="1098678"/>
                <a:gridCol w="1025433"/>
              </a:tblGrid>
              <a:tr h="410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4096</a:t>
                      </a:r>
                      <a:endParaRPr kumimoji="0" lang="en-GB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  <a:endParaRPr kumimoji="0" lang="en-GB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GB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GB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GB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GB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ro-RO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endParaRPr kumimoji="0" lang="ro-RO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95288" y="328453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7188" defTabSz="125095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AutoNum type="arabicPeriod" startAt="3"/>
            </a:pPr>
            <a:endParaRPr lang="en-GB" altLang="zh-CN" sz="2800" b="1" dirty="0" smtClean="0"/>
          </a:p>
          <a:p>
            <a:pPr marL="358775" indent="-357188" defTabSz="125095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AutoNum type="arabicPeriod" startAt="3"/>
            </a:pPr>
            <a:r>
              <a:rPr lang="en-GB" altLang="zh-CN" sz="2800" b="1" dirty="0" smtClean="0"/>
              <a:t>75 </a:t>
            </a:r>
            <a:r>
              <a:rPr lang="en-GB" altLang="zh-CN" sz="2800" b="1" dirty="0"/>
              <a:t>&gt; 16 &amp; 75 / 16 = 4 r 11</a:t>
            </a:r>
          </a:p>
          <a:p>
            <a:pPr marL="358775" indent="-357188" defTabSz="125095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AutoNum type="arabicPeriod" startAt="3"/>
            </a:pPr>
            <a:r>
              <a:rPr lang="en-US" altLang="zh-CN" sz="2800" b="1" dirty="0"/>
              <a:t>11= B </a:t>
            </a:r>
            <a:r>
              <a:rPr lang="en-US" altLang="zh-CN" sz="2800" b="1" i="1" dirty="0"/>
              <a:t>(hexadecimal)</a:t>
            </a:r>
            <a:endParaRPr lang="en-GB" altLang="zh-CN" sz="2800" b="1" i="1" dirty="0"/>
          </a:p>
        </p:txBody>
      </p:sp>
      <p:graphicFrame>
        <p:nvGraphicFramePr>
          <p:cNvPr id="19767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74911"/>
              </p:ext>
            </p:extLst>
          </p:nvPr>
        </p:nvGraphicFramePr>
        <p:xfrm>
          <a:off x="1979613" y="4696618"/>
          <a:ext cx="4343400" cy="103663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143000"/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4096</a:t>
                      </a:r>
                      <a:endParaRPr kumimoji="0" lang="en-GB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256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16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0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0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kumimoji="0" lang="en-GB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B</a:t>
                      </a:r>
                      <a:endParaRPr kumimoji="0" lang="en-GB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762000" y="5486400"/>
            <a:ext cx="708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4988" indent="-533400" algn="ctr" defTabSz="125095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en-US" altLang="zh-CN" sz="2800" b="1" dirty="0" smtClean="0"/>
          </a:p>
          <a:p>
            <a:pPr marL="534988" indent="-533400" algn="ctr" defTabSz="125095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sz="2800" b="1" dirty="0" smtClean="0"/>
              <a:t>So </a:t>
            </a:r>
            <a:r>
              <a:rPr lang="en-US" altLang="zh-CN" sz="2800" b="1" dirty="0"/>
              <a:t>75 = 4B (Hexadecimal)</a:t>
            </a:r>
            <a:endParaRPr lang="en-GB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0" dirty="0" smtClean="0"/>
              <a:t>Denary -&gt; Hexadecimal: </a:t>
            </a:r>
            <a:br>
              <a:rPr lang="en-GB" altLang="zh-CN" sz="4000" b="0" dirty="0" smtClean="0"/>
            </a:br>
            <a:r>
              <a:rPr lang="en-US" altLang="zh-CN" sz="4000" b="0" dirty="0" smtClean="0"/>
              <a:t>An alternative way </a:t>
            </a:r>
            <a:endParaRPr lang="en-GB" altLang="zh-CN" sz="4000" b="0" dirty="0" smtClean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An alternative way to convert from denary to hexadecimal is to convert to binary, and then convert from binary to hexadecimal.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0" dirty="0" smtClean="0"/>
              <a:t>Denary -&gt; Hexadecimal Question: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Translate 101 </a:t>
            </a:r>
            <a:r>
              <a:rPr lang="en-GB" altLang="zh-CN" b="0" i="1" dirty="0" smtClean="0"/>
              <a:t>(denary)</a:t>
            </a:r>
            <a:r>
              <a:rPr lang="en-US" altLang="zh-CN" b="0" dirty="0" smtClean="0"/>
              <a:t> into hexadecimal</a:t>
            </a:r>
            <a:r>
              <a:rPr lang="en-US" altLang="zh-CN" sz="3200" b="0" dirty="0" smtClean="0"/>
              <a:t>.</a:t>
            </a:r>
          </a:p>
          <a:p>
            <a:pPr lvl="1" eaLnBrk="1" hangingPunct="1"/>
            <a:r>
              <a:rPr lang="en-US" altLang="zh-CN" sz="3200" b="0" dirty="0" smtClean="0"/>
              <a:t>65 </a:t>
            </a:r>
          </a:p>
          <a:p>
            <a:pPr eaLnBrk="1" hangingPunct="1"/>
            <a:r>
              <a:rPr lang="en-US" altLang="zh-CN" b="0" dirty="0" smtClean="0"/>
              <a:t>Translate 64 </a:t>
            </a:r>
            <a:r>
              <a:rPr lang="en-GB" altLang="zh-CN" b="0" i="1" dirty="0" smtClean="0"/>
              <a:t>(denary)</a:t>
            </a:r>
            <a:r>
              <a:rPr lang="en-US" altLang="zh-CN" b="0" dirty="0" smtClean="0"/>
              <a:t> into hexadecimal</a:t>
            </a:r>
            <a:r>
              <a:rPr lang="en-US" altLang="zh-CN" sz="3200" b="0" dirty="0" smtClean="0"/>
              <a:t>.</a:t>
            </a:r>
          </a:p>
          <a:p>
            <a:pPr lvl="1" eaLnBrk="1" hangingPunct="1"/>
            <a:r>
              <a:rPr lang="en-US" altLang="zh-CN" sz="3200" b="0" dirty="0" smtClean="0"/>
              <a:t>40</a:t>
            </a:r>
          </a:p>
          <a:p>
            <a:pPr eaLnBrk="1" hangingPunct="1"/>
            <a:endParaRPr lang="en-GB" altLang="zh-CN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93823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Hexadecimal -&gt; Denary e.g. BD</a:t>
            </a:r>
            <a:endParaRPr lang="en-GB" altLang="zh-CN" b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3262313"/>
            <a:ext cx="8426450" cy="2833687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B = 11 , D = 13</a:t>
            </a:r>
            <a:endParaRPr lang="en-GB" altLang="zh-CN" b="0" dirty="0" smtClean="0"/>
          </a:p>
          <a:p>
            <a:pPr eaLnBrk="1" hangingPunct="1"/>
            <a:r>
              <a:rPr lang="en-GB" altLang="zh-CN" b="0" dirty="0" smtClean="0"/>
              <a:t>BD = (11 * 16) + 13</a:t>
            </a:r>
          </a:p>
          <a:p>
            <a:pPr eaLnBrk="1" hangingPunct="1">
              <a:buFont typeface="Symbol" pitchFamily="18" charset="2"/>
              <a:buNone/>
            </a:pPr>
            <a:r>
              <a:rPr lang="en-GB" altLang="zh-CN" b="0" dirty="0" smtClean="0"/>
              <a:t>          = 176 + 13</a:t>
            </a:r>
          </a:p>
          <a:p>
            <a:pPr eaLnBrk="1" hangingPunct="1">
              <a:buFont typeface="Symbol" pitchFamily="18" charset="2"/>
              <a:buNone/>
            </a:pPr>
            <a:r>
              <a:rPr lang="en-GB" altLang="zh-CN" b="0" dirty="0" smtClean="0"/>
              <a:t>          = 189 ( in denary)</a:t>
            </a:r>
          </a:p>
        </p:txBody>
      </p:sp>
      <p:graphicFrame>
        <p:nvGraphicFramePr>
          <p:cNvPr id="199707" name="Group 27"/>
          <p:cNvGraphicFramePr>
            <a:graphicFrameLocks noGrp="1"/>
          </p:cNvGraphicFramePr>
          <p:nvPr>
            <p:ph sz="half" idx="2"/>
          </p:nvPr>
        </p:nvGraphicFramePr>
        <p:xfrm>
          <a:off x="2330450" y="1600200"/>
          <a:ext cx="4252913" cy="1554288"/>
        </p:xfrm>
        <a:graphic>
          <a:graphicData uri="http://schemas.openxmlformats.org/drawingml/2006/table">
            <a:tbl>
              <a:tblPr/>
              <a:tblGrid>
                <a:gridCol w="1044575"/>
                <a:gridCol w="1044575"/>
                <a:gridCol w="1119188"/>
                <a:gridCol w="1044575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4096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256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16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0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0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B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D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0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0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11</a:t>
                      </a:r>
                      <a:endParaRPr kumimoji="0" lang="en-GB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13</a:t>
                      </a:r>
                      <a:endParaRPr kumimoji="0" lang="en-GB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0" smtClean="0"/>
              <a:t>Hexadecimal -&gt; Denary Question: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Translate 96 </a:t>
            </a:r>
            <a:r>
              <a:rPr lang="en-GB" altLang="zh-CN" b="0" i="1" dirty="0" smtClean="0"/>
              <a:t>(hexadecimal)</a:t>
            </a:r>
            <a:r>
              <a:rPr lang="en-GB" altLang="zh-CN" b="0" dirty="0" smtClean="0"/>
              <a:t> into denary.</a:t>
            </a:r>
          </a:p>
          <a:p>
            <a:pPr lvl="1" eaLnBrk="1" hangingPunct="1"/>
            <a:r>
              <a:rPr lang="en-US" altLang="zh-CN" b="0" dirty="0" smtClean="0"/>
              <a:t>150</a:t>
            </a:r>
            <a:endParaRPr lang="en-GB" altLang="zh-CN" b="0" dirty="0" smtClean="0"/>
          </a:p>
          <a:p>
            <a:pPr eaLnBrk="1" hangingPunct="1"/>
            <a:r>
              <a:rPr lang="en-GB" altLang="zh-CN" b="0" dirty="0" smtClean="0"/>
              <a:t>Translate the 75 </a:t>
            </a:r>
            <a:r>
              <a:rPr lang="en-GB" altLang="zh-CN" b="0" i="1" dirty="0" smtClean="0"/>
              <a:t>(hexadecimal)</a:t>
            </a:r>
            <a:r>
              <a:rPr lang="en-GB" altLang="zh-CN" b="0" dirty="0" smtClean="0"/>
              <a:t> into denary.</a:t>
            </a:r>
          </a:p>
          <a:p>
            <a:pPr lvl="1" eaLnBrk="1" hangingPunct="1"/>
            <a:r>
              <a:rPr lang="en-US" altLang="zh-CN" b="0" dirty="0" smtClean="0"/>
              <a:t>117</a:t>
            </a:r>
          </a:p>
          <a:p>
            <a:pPr eaLnBrk="1" hangingPunct="1"/>
            <a:r>
              <a:rPr lang="en-GB" altLang="zh-CN" b="0" dirty="0" smtClean="0"/>
              <a:t>Translate the 30 </a:t>
            </a:r>
            <a:r>
              <a:rPr lang="en-GB" altLang="zh-CN" b="0" i="1" dirty="0" smtClean="0"/>
              <a:t>(hexadecimal)</a:t>
            </a:r>
            <a:r>
              <a:rPr lang="en-GB" altLang="zh-CN" b="0" dirty="0" smtClean="0"/>
              <a:t> into denary.</a:t>
            </a:r>
          </a:p>
          <a:p>
            <a:pPr lvl="1" eaLnBrk="1" hangingPunct="1"/>
            <a:r>
              <a:rPr lang="en-US" altLang="zh-CN" b="0" dirty="0" smtClean="0"/>
              <a:t>48</a:t>
            </a:r>
            <a:endParaRPr lang="en-GB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Computer science syllabus (9608)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7920037" cy="749300"/>
          </a:xfrm>
        </p:spPr>
        <p:txBody>
          <a:bodyPr/>
          <a:lstStyle/>
          <a:p>
            <a:pPr eaLnBrk="1" hangingPunct="1"/>
            <a:r>
              <a:rPr lang="en-GB" altLang="zh-CN" b="0" smtClean="0">
                <a:cs typeface="Times New Roman" pitchFamily="18" charset="0"/>
              </a:rPr>
              <a:t>Advanced Level (AS+A2)</a:t>
            </a:r>
            <a:endParaRPr lang="zh-CN" altLang="en-US" b="0" smtClean="0">
              <a:cs typeface="Times New Roman" pitchFamily="18" charset="0"/>
            </a:endParaRPr>
          </a:p>
        </p:txBody>
      </p:sp>
      <p:pic>
        <p:nvPicPr>
          <p:cNvPr id="410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916113"/>
            <a:ext cx="5948362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0" smtClean="0"/>
              <a:t>Objective </a:t>
            </a:r>
            <a:endParaRPr lang="zh-CN" altLang="en-US" b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</a:t>
            </a:r>
            <a:r>
              <a:rPr lang="en-US" altLang="zh-CN" b="0" dirty="0" smtClean="0"/>
              <a:t>xpress a positive or negative integer in </a:t>
            </a:r>
            <a:r>
              <a:rPr lang="en-US" altLang="zh-CN" b="0" dirty="0"/>
              <a:t>2</a:t>
            </a:r>
            <a:r>
              <a:rPr lang="en-US" altLang="zh-CN" b="0" dirty="0" smtClean="0"/>
              <a:t>’s complement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Representing Negative Numbers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b="0" dirty="0" smtClean="0"/>
              <a:t>As there is no third symbol available to store a negative symbol explicitly in computer(bit is the only thing we have), us</a:t>
            </a:r>
            <a:r>
              <a:rPr lang="en-US" altLang="zh-CN" b="0" dirty="0" err="1" smtClean="0"/>
              <a:t>ing</a:t>
            </a:r>
            <a:r>
              <a:rPr lang="en-GB" altLang="zh-CN" b="0" dirty="0" smtClean="0"/>
              <a:t> a bit to show if a number is negative or not </a:t>
            </a:r>
            <a:r>
              <a:rPr lang="en-US" altLang="zh-CN" b="0" dirty="0" smtClean="0"/>
              <a:t>is helpful</a:t>
            </a:r>
            <a:r>
              <a:rPr lang="en-GB" altLang="zh-CN" b="0" dirty="0" smtClean="0"/>
              <a:t>.</a:t>
            </a:r>
          </a:p>
          <a:p>
            <a:pPr lvl="1" eaLnBrk="1" hangingPunct="1"/>
            <a:r>
              <a:rPr lang="en-GB" altLang="zh-CN" b="0" dirty="0" smtClean="0"/>
              <a:t>We name this bit the ‘Sign Bit’</a:t>
            </a:r>
          </a:p>
          <a:p>
            <a:pPr lvl="1" eaLnBrk="1" hangingPunct="1"/>
            <a:r>
              <a:rPr lang="en-GB" altLang="zh-CN" b="0" dirty="0" smtClean="0"/>
              <a:t>We use the leftmost bit.</a:t>
            </a:r>
          </a:p>
          <a:p>
            <a:pPr lvl="1" eaLnBrk="1" hangingPunct="1"/>
            <a:r>
              <a:rPr lang="en-GB" altLang="zh-CN" b="0" dirty="0" smtClean="0"/>
              <a:t>If the ‘Sign Bit’ is 1 then the number is negative, if it is 0 then it is positive.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94308"/>
            <a:ext cx="7993062" cy="1206500"/>
          </a:xfrm>
        </p:spPr>
        <p:txBody>
          <a:bodyPr/>
          <a:lstStyle/>
          <a:p>
            <a:pPr eaLnBrk="1" hangingPunct="1"/>
            <a:r>
              <a:rPr lang="en-GB" altLang="zh-CN" b="0" dirty="0" smtClean="0"/>
              <a:t>Sign and Magnitude</a:t>
            </a:r>
            <a:br>
              <a:rPr lang="en-GB" altLang="zh-CN" b="0" dirty="0" smtClean="0"/>
            </a:br>
            <a:r>
              <a:rPr lang="en-GB" altLang="zh-CN" b="0" dirty="0" smtClean="0"/>
              <a:t>representation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66775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GB" b="0" dirty="0" smtClean="0"/>
              <a:t> </a:t>
            </a:r>
            <a:r>
              <a:rPr lang="en-US" altLang="zh-CN" b="0" dirty="0" smtClean="0"/>
              <a:t>Another name is ``true code’’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3 = 0 0000011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b="0" dirty="0" smtClean="0"/>
              <a:t/>
            </a:r>
            <a:br>
              <a:rPr lang="en-GB" altLang="zh-CN" b="0" dirty="0" smtClean="0"/>
            </a:br>
            <a:endParaRPr lang="en-GB" altLang="zh-CN" b="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b="0" dirty="0" smtClean="0"/>
              <a:t>	-3 = 1 0000011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H="1">
            <a:off x="1547664" y="3382144"/>
            <a:ext cx="1981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1547664" y="2924944"/>
            <a:ext cx="19812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3605064" y="2929136"/>
            <a:ext cx="2286000" cy="6413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3600" b="1" dirty="0">
                <a:latin typeface="Times New Roman" charset="0"/>
                <a:ea typeface="宋体" charset="0"/>
                <a:cs typeface="宋体" charset="0"/>
              </a:rPr>
              <a:t>Sign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Sign and Magnitude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b="0" dirty="0" smtClean="0"/>
              <a:t>The problem is that arithmetic 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四则运算</a:t>
            </a:r>
            <a:r>
              <a:rPr lang="en-US" altLang="zh-CN" b="0" dirty="0" smtClean="0"/>
              <a:t>)</a:t>
            </a:r>
            <a:r>
              <a:rPr lang="en-GB" altLang="zh-CN" b="0" dirty="0" smtClean="0"/>
              <a:t> is inconvenient:</a:t>
            </a:r>
          </a:p>
          <a:p>
            <a:pPr lvl="1" eaLnBrk="1" hangingPunct="1"/>
            <a:r>
              <a:rPr lang="en-GB" altLang="zh-CN" b="0" dirty="0" smtClean="0"/>
              <a:t>e.g. +3 + -3 =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zh-CN" b="0" dirty="0" smtClean="0"/>
              <a:t>	but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zh-CN" b="0" dirty="0" smtClean="0"/>
              <a:t>         0 0000011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zh-CN" b="0" dirty="0" smtClean="0"/>
              <a:t>       </a:t>
            </a:r>
            <a:r>
              <a:rPr lang="en-GB" altLang="zh-CN" b="0" u="sng" dirty="0" smtClean="0"/>
              <a:t>+1 0000011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zh-CN" b="0" dirty="0" smtClean="0"/>
              <a:t>         1 0000110        i.e. not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One</a:t>
            </a:r>
            <a:r>
              <a:rPr lang="en-GB" altLang="zh-CN" b="0" dirty="0" smtClean="0"/>
              <a:t>’s Complement</a:t>
            </a:r>
            <a:br>
              <a:rPr lang="en-GB" altLang="zh-CN" b="0" dirty="0" smtClean="0"/>
            </a:br>
            <a:r>
              <a:rPr lang="en-GB" altLang="zh-CN" sz="3200" b="0" dirty="0"/>
              <a:t>1</a:t>
            </a:r>
            <a:r>
              <a:rPr lang="zh-CN" altLang="en-US" sz="3200" b="0" dirty="0" smtClean="0"/>
              <a:t>的补码，中文里叫反码</a:t>
            </a:r>
            <a:endParaRPr lang="en-GB" altLang="zh-CN" sz="3200" b="0" dirty="0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zh-CN" b="0" dirty="0" smtClean="0"/>
              <a:t>Negative denary to binary</a:t>
            </a:r>
          </a:p>
          <a:p>
            <a:pPr lvl="1" eaLnBrk="1" hangingPunct="1">
              <a:defRPr/>
            </a:pPr>
            <a:r>
              <a:rPr lang="en-US" altLang="zh-CN" b="0" dirty="0" smtClean="0"/>
              <a:t>The </a:t>
            </a:r>
            <a:r>
              <a:rPr lang="en-GB" altLang="zh-CN" b="0" dirty="0" smtClean="0"/>
              <a:t>leftmost </a:t>
            </a:r>
            <a:r>
              <a:rPr lang="en-US" altLang="zh-CN" b="0" dirty="0" smtClean="0"/>
              <a:t>bit is fixed as 1.</a:t>
            </a:r>
          </a:p>
          <a:p>
            <a:pPr lvl="1" eaLnBrk="1" hangingPunct="1">
              <a:defRPr/>
            </a:pPr>
            <a:r>
              <a:rPr lang="en-US" altLang="zh-CN" b="0" dirty="0" smtClean="0"/>
              <a:t>The </a:t>
            </a:r>
            <a:r>
              <a:rPr lang="en-US" altLang="zh-CN" b="0" dirty="0"/>
              <a:t>binary form of the absolute value of the negative number is obtained first</a:t>
            </a:r>
            <a:r>
              <a:rPr lang="en-US" altLang="zh-CN" b="0" dirty="0" smtClean="0"/>
              <a:t>.</a:t>
            </a:r>
          </a:p>
          <a:p>
            <a:pPr marL="914400" lvl="2" indent="0" eaLnBrk="1" hangingPunct="1">
              <a:buNone/>
              <a:defRPr/>
            </a:pPr>
            <a:r>
              <a:rPr lang="zh-CN" altLang="en-US" sz="2000" b="0" dirty="0" smtClean="0"/>
              <a:t>获得该负数的绝对值的二进制形式。</a:t>
            </a:r>
            <a:endParaRPr lang="en-GB" altLang="zh-CN" sz="2000" b="0" dirty="0" smtClean="0"/>
          </a:p>
          <a:p>
            <a:pPr lvl="1" eaLnBrk="1" hangingPunct="1">
              <a:defRPr/>
            </a:pPr>
            <a:r>
              <a:rPr lang="en-US" altLang="zh-CN" b="0" dirty="0"/>
              <a:t>Ignore the leftmost one, </a:t>
            </a:r>
            <a:r>
              <a:rPr lang="en-US" altLang="zh-CN" b="0" dirty="0" smtClean="0"/>
              <a:t>flip </a:t>
            </a:r>
            <a:r>
              <a:rPr lang="en-US" altLang="zh-CN" b="0" dirty="0"/>
              <a:t>all other </a:t>
            </a:r>
            <a:r>
              <a:rPr lang="en-US" altLang="zh-CN" b="0" dirty="0" smtClean="0"/>
              <a:t>bits, where ``f</a:t>
            </a:r>
            <a:r>
              <a:rPr lang="en-GB" altLang="zh-CN" b="0" dirty="0" smtClean="0"/>
              <a:t>lip</a:t>
            </a:r>
            <a:r>
              <a:rPr lang="en-US" altLang="zh-CN" b="0" dirty="0" smtClean="0"/>
              <a:t>’’</a:t>
            </a:r>
            <a:r>
              <a:rPr lang="en-GB" altLang="zh-CN" b="0" dirty="0" smtClean="0"/>
              <a:t> means change 0 to 1 or 1 to 0.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将最左边的</a:t>
            </a: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保留，将其他所有位翻转</a:t>
            </a:r>
            <a:r>
              <a:rPr lang="zh-CN" altLang="en-US" sz="2000" b="0" dirty="0"/>
              <a:t>。</a:t>
            </a:r>
            <a:endParaRPr lang="en-US" altLang="zh-CN" sz="2000" b="0" dirty="0" smtClean="0"/>
          </a:p>
          <a:p>
            <a:pPr lvl="0" eaLnBrk="1" hangingPunct="1">
              <a:buClr>
                <a:srgbClr val="FFFF00"/>
              </a:buClr>
              <a:defRPr/>
            </a:pPr>
            <a:r>
              <a:rPr lang="en-US" altLang="zh-CN" b="0" dirty="0" smtClean="0">
                <a:solidFill>
                  <a:srgbClr val="FFFFFF"/>
                </a:solidFill>
              </a:rPr>
              <a:t>Question:</a:t>
            </a:r>
          </a:p>
          <a:p>
            <a:pPr lvl="1" eaLnBrk="1" hangingPunct="1">
              <a:buClr>
                <a:srgbClr val="FFFF00"/>
              </a:buClr>
              <a:defRPr/>
            </a:pPr>
            <a:r>
              <a:rPr lang="en-US" altLang="zh-CN" b="0" dirty="0" smtClean="0">
                <a:solidFill>
                  <a:srgbClr val="FFFFFF"/>
                </a:solidFill>
              </a:rPr>
              <a:t>How many bits left for us to code a number?</a:t>
            </a:r>
            <a:endParaRPr lang="en-GB" altLang="zh-CN" b="0" dirty="0">
              <a:solidFill>
                <a:srgbClr val="FFFFFF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en-GB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9556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Example: </a:t>
            </a:r>
            <a:r>
              <a:rPr lang="en-GB" altLang="zh-CN" b="0" dirty="0" smtClean="0"/>
              <a:t>-5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90000"/>
              </a:lnSpc>
              <a:buSzPct val="90000"/>
              <a:buFont typeface="Symbol" pitchFamily="18" charset="2"/>
              <a:buChar char="¨"/>
            </a:pPr>
            <a:r>
              <a:rPr lang="en-US" altLang="zh-CN" b="0" dirty="0" smtClean="0"/>
              <a:t>The </a:t>
            </a:r>
            <a:r>
              <a:rPr lang="en-GB" altLang="zh-CN" b="0" dirty="0" smtClean="0"/>
              <a:t>leftmost </a:t>
            </a:r>
            <a:r>
              <a:rPr lang="en-US" altLang="zh-CN" b="0" dirty="0" smtClean="0"/>
              <a:t>bit is fixed as 1 -&gt;1 _ _ _  _ _ _ _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The binary form of the absolute value of the negative number is obtained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b="0" dirty="0" smtClean="0"/>
              <a:t>5 = </a:t>
            </a:r>
            <a:r>
              <a:rPr lang="en-GB" altLang="zh-CN" b="0" dirty="0"/>
              <a:t>1</a:t>
            </a:r>
            <a:r>
              <a:rPr lang="en-GB" altLang="zh-CN" b="0" dirty="0" smtClean="0"/>
              <a:t> 0000101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/>
              <a:t>Ignore the leftmost one, </a:t>
            </a:r>
            <a:r>
              <a:rPr lang="en-US" altLang="zh-CN" b="0" dirty="0" smtClean="0">
                <a:solidFill>
                  <a:srgbClr val="00B0F0"/>
                </a:solidFill>
              </a:rPr>
              <a:t>flip</a:t>
            </a:r>
            <a:r>
              <a:rPr lang="en-US" altLang="zh-CN" b="0" dirty="0" smtClean="0"/>
              <a:t> all other bits, where ``</a:t>
            </a:r>
            <a:r>
              <a:rPr lang="en-US" altLang="zh-CN" b="0" dirty="0" smtClean="0">
                <a:solidFill>
                  <a:srgbClr val="00B0F0"/>
                </a:solidFill>
              </a:rPr>
              <a:t>flip</a:t>
            </a:r>
            <a:r>
              <a:rPr lang="en-US" altLang="zh-CN" b="0" dirty="0" smtClean="0"/>
              <a:t>’’ means change 0 to 1 or 1 to 0.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b="0" dirty="0" smtClean="0"/>
              <a:t>1 1111010</a:t>
            </a:r>
          </a:p>
          <a:p>
            <a:pPr lvl="1" eaLnBrk="1" hangingPunct="1">
              <a:lnSpc>
                <a:spcPct val="90000"/>
              </a:lnSpc>
            </a:pPr>
            <a:endParaRPr lang="en-GB" altLang="zh-CN" b="0" dirty="0" smtClean="0"/>
          </a:p>
          <a:p>
            <a:pPr algn="ctr" eaLnBrk="1" hangingPunct="1">
              <a:lnSpc>
                <a:spcPct val="90000"/>
              </a:lnSpc>
            </a:pPr>
            <a:r>
              <a:rPr lang="en-GB" altLang="zh-CN" sz="4400" b="0" dirty="0" smtClean="0"/>
              <a:t>-5 = 11111011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dirty="0" smtClean="0"/>
              <a:t>Two’s Complement</a:t>
            </a:r>
            <a:br>
              <a:rPr lang="en-GB" altLang="zh-CN" b="0" dirty="0" smtClean="0"/>
            </a:br>
            <a:r>
              <a:rPr lang="en-GB" altLang="zh-CN" sz="3200" b="0" dirty="0" smtClean="0"/>
              <a:t>2</a:t>
            </a:r>
            <a:r>
              <a:rPr lang="zh-CN" altLang="en-US" sz="3200" b="0" dirty="0" smtClean="0"/>
              <a:t>的补码，中文里叫补码</a:t>
            </a:r>
            <a:endParaRPr lang="en-GB" altLang="zh-CN" sz="3200" b="0" dirty="0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zh-CN" b="0" dirty="0" smtClean="0"/>
              <a:t>This is a better way to represent negative numbers.</a:t>
            </a:r>
          </a:p>
          <a:p>
            <a:pPr eaLnBrk="1" hangingPunct="1">
              <a:defRPr/>
            </a:pPr>
            <a:r>
              <a:rPr lang="en-GB" altLang="zh-CN" b="0" dirty="0" smtClean="0"/>
              <a:t>Negative denary to binary</a:t>
            </a:r>
          </a:p>
          <a:p>
            <a:pPr lvl="1" eaLnBrk="1" hangingPunct="1">
              <a:defRPr/>
            </a:pPr>
            <a:r>
              <a:rPr lang="en-US" altLang="zh-CN" b="0" dirty="0" smtClean="0"/>
              <a:t>Obtain the one</a:t>
            </a:r>
            <a:r>
              <a:rPr lang="en-GB" altLang="zh-CN" b="0" dirty="0"/>
              <a:t>’s </a:t>
            </a:r>
            <a:r>
              <a:rPr lang="en-US" altLang="zh-CN" b="0" dirty="0"/>
              <a:t>c</a:t>
            </a:r>
            <a:r>
              <a:rPr lang="en-GB" altLang="zh-CN" b="0" dirty="0" err="1" smtClean="0"/>
              <a:t>omplement</a:t>
            </a:r>
            <a:endParaRPr lang="en-GB" altLang="zh-CN" b="0" dirty="0" smtClean="0"/>
          </a:p>
          <a:p>
            <a:pPr eaLnBrk="1" hangingPunct="1">
              <a:defRPr/>
            </a:pPr>
            <a:r>
              <a:rPr lang="en-US" altLang="zh-CN" b="0" dirty="0" smtClean="0"/>
              <a:t>Add </a:t>
            </a:r>
            <a:r>
              <a:rPr lang="en-US" altLang="zh-CN" b="0" dirty="0"/>
              <a:t>1 to the </a:t>
            </a:r>
            <a:r>
              <a:rPr lang="en-US" altLang="zh-CN" b="0" dirty="0" smtClean="0"/>
              <a:t>obtained </a:t>
            </a:r>
            <a:r>
              <a:rPr lang="en-US" altLang="zh-CN" b="0" dirty="0" smtClean="0"/>
              <a:t>number</a:t>
            </a:r>
          </a:p>
          <a:p>
            <a:pPr eaLnBrk="1" hangingPunct="1">
              <a:defRPr/>
            </a:pPr>
            <a:endParaRPr lang="en-GB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Two’s Complement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b="0" dirty="0" smtClean="0"/>
              <a:t>So:</a:t>
            </a:r>
          </a:p>
          <a:p>
            <a:pPr lvl="1" eaLnBrk="1" hangingPunct="1"/>
            <a:r>
              <a:rPr lang="en-GB" altLang="zh-CN" b="0" dirty="0" smtClean="0"/>
              <a:t>0 0000011 = 3</a:t>
            </a:r>
          </a:p>
          <a:p>
            <a:pPr lvl="1" eaLnBrk="1" hangingPunct="1"/>
            <a:r>
              <a:rPr lang="en-GB" altLang="zh-CN" b="0" dirty="0" smtClean="0"/>
              <a:t>0 0000010 = 2</a:t>
            </a:r>
          </a:p>
          <a:p>
            <a:pPr lvl="1" eaLnBrk="1" hangingPunct="1"/>
            <a:r>
              <a:rPr lang="en-GB" altLang="zh-CN" b="0" dirty="0" smtClean="0"/>
              <a:t>0 0000001 = 1</a:t>
            </a:r>
          </a:p>
          <a:p>
            <a:pPr lvl="1" eaLnBrk="1" hangingPunct="1"/>
            <a:r>
              <a:rPr lang="en-GB" altLang="zh-CN" b="0" dirty="0" smtClean="0"/>
              <a:t>0 0000000 = 0</a:t>
            </a:r>
          </a:p>
          <a:p>
            <a:pPr lvl="1" eaLnBrk="1" hangingPunct="1"/>
            <a:r>
              <a:rPr lang="en-GB" altLang="zh-CN" b="0" dirty="0" smtClean="0"/>
              <a:t>1 1111111 = -1</a:t>
            </a:r>
          </a:p>
          <a:p>
            <a:pPr lvl="1" eaLnBrk="1" hangingPunct="1"/>
            <a:r>
              <a:rPr lang="en-GB" altLang="zh-CN" b="0" dirty="0" smtClean="0"/>
              <a:t>1 1111110 = -2</a:t>
            </a:r>
          </a:p>
          <a:p>
            <a:pPr lvl="1" eaLnBrk="1" hangingPunct="1"/>
            <a:r>
              <a:rPr lang="en-GB" altLang="zh-CN" b="0" dirty="0" smtClean="0"/>
              <a:t>1 1111101 = -3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H="1" flipV="1">
            <a:off x="1447800" y="5715000"/>
            <a:ext cx="2971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9600" y="5867400"/>
            <a:ext cx="2286000" cy="6413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3600" b="1" dirty="0">
                <a:latin typeface="Times New Roman" charset="0"/>
                <a:ea typeface="宋体" charset="0"/>
                <a:cs typeface="宋体" charset="0"/>
              </a:rPr>
              <a:t>Sign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Two’s Complement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b="0" dirty="0" smtClean="0"/>
              <a:t>Now the arithmetic works as it should:</a:t>
            </a:r>
          </a:p>
          <a:p>
            <a:pPr lvl="1" eaLnBrk="1" hangingPunct="1"/>
            <a:r>
              <a:rPr lang="en-GB" altLang="zh-CN" b="0" dirty="0" smtClean="0"/>
              <a:t>0 0000011 =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zh-CN" b="0" u="sng" dirty="0" smtClean="0"/>
              <a:t>+ 1 1111101 = -3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zh-CN" b="0" dirty="0" smtClean="0"/>
              <a:t>   0 0000000 = 0 </a:t>
            </a:r>
          </a:p>
          <a:p>
            <a:pPr lvl="1" eaLnBrk="1" hangingPunct="1"/>
            <a:r>
              <a:rPr lang="en-GB" altLang="zh-CN" b="0" dirty="0" smtClean="0"/>
              <a:t>Note: The leftmost 1 has to be ignored, all the meaning of it is to give the ``sign’’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The MSB (Most Significant Bit) stays as a number, but is made negative. This means that the column headings are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	-128	 64	32	16	8	4	2	1</a:t>
            </a:r>
          </a:p>
          <a:p>
            <a:pPr eaLnBrk="1" hangingPunct="1">
              <a:lnSpc>
                <a:spcPct val="90000"/>
              </a:lnSpc>
            </a:pPr>
            <a:endParaRPr lang="en-GB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+117 does not need to use the MSB, so it stays as 01110101.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-117 = -128 + 11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        = -128 + (8 + 2 + 1)		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Fitting this in the columns gives 10001011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0" dirty="0" smtClean="0"/>
              <a:t>Alternative way of using Two’s Complement</a:t>
            </a:r>
          </a:p>
        </p:txBody>
      </p:sp>
      <p:sp>
        <p:nvSpPr>
          <p:cNvPr id="189444" name="Line 4"/>
          <p:cNvSpPr>
            <a:spLocks noChangeShapeType="1"/>
          </p:cNvSpPr>
          <p:nvPr/>
        </p:nvSpPr>
        <p:spPr bwMode="auto">
          <a:xfrm>
            <a:off x="2916238" y="2819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>
            <a:off x="3851275" y="2819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>
            <a:off x="4876800" y="2819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89447" name="Line 7"/>
          <p:cNvSpPr>
            <a:spLocks noChangeShapeType="1"/>
          </p:cNvSpPr>
          <p:nvPr/>
        </p:nvSpPr>
        <p:spPr bwMode="auto">
          <a:xfrm>
            <a:off x="5791200" y="2819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>
            <a:off x="6705600" y="2819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7467600" y="2819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>
            <a:off x="1270000" y="3284538"/>
            <a:ext cx="6831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051050" y="2819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1.1 number</a:t>
            </a:r>
            <a:endParaRPr lang="zh-CN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Comparison of these three kind of code</a:t>
            </a:r>
            <a:endParaRPr lang="zh-CN" altLang="en-US" b="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True code </a:t>
            </a:r>
            <a:r>
              <a:rPr lang="zh-CN" altLang="en-US" b="0" dirty="0" smtClean="0"/>
              <a:t>（原码）</a:t>
            </a:r>
            <a:endParaRPr lang="en-US" altLang="zh-CN" b="0" dirty="0" smtClean="0"/>
          </a:p>
          <a:p>
            <a:pPr lvl="1" eaLnBrk="1" hangingPunct="1"/>
            <a:r>
              <a:rPr lang="en-US" altLang="zh-CN" b="0" dirty="0" smtClean="0"/>
              <a:t>-1  True code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10000001</a:t>
            </a:r>
          </a:p>
          <a:p>
            <a:pPr eaLnBrk="1" hangingPunct="1"/>
            <a:r>
              <a:rPr lang="en-US" altLang="zh-CN" b="0" dirty="0" smtClean="0"/>
              <a:t>One’s complement </a:t>
            </a:r>
            <a:r>
              <a:rPr lang="zh-CN" altLang="en-US" b="0" dirty="0" smtClean="0"/>
              <a:t>（反码</a:t>
            </a:r>
            <a:r>
              <a:rPr lang="zh-CN" altLang="en-US" b="0" dirty="0"/>
              <a:t>）</a:t>
            </a:r>
            <a:endParaRPr lang="en-US" altLang="zh-CN" b="0" dirty="0" smtClean="0"/>
          </a:p>
          <a:p>
            <a:pPr lvl="1" eaLnBrk="1" hangingPunct="1"/>
            <a:r>
              <a:rPr lang="en-US" altLang="zh-CN" b="0" dirty="0" smtClean="0"/>
              <a:t>The binary number obtained by subtracting</a:t>
            </a:r>
            <a:r>
              <a:rPr lang="zh-CN" altLang="en-US" b="0" dirty="0" smtClean="0"/>
              <a:t>（</a:t>
            </a:r>
            <a:r>
              <a:rPr lang="zh-CN" altLang="en-US" b="0" dirty="0"/>
              <a:t>按位</a:t>
            </a:r>
            <a:r>
              <a:rPr lang="zh-CN" altLang="en-US" b="0" dirty="0" smtClean="0"/>
              <a:t>减去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 each digit in a binary number from 1</a:t>
            </a:r>
          </a:p>
          <a:p>
            <a:pPr lvl="1" eaLnBrk="1" hangingPunct="1"/>
            <a:r>
              <a:rPr lang="en-US" altLang="zh-CN" b="0" dirty="0" smtClean="0"/>
              <a:t>-1 in one’s complement is 11111110</a:t>
            </a:r>
          </a:p>
          <a:p>
            <a:pPr eaLnBrk="1" hangingPunct="1"/>
            <a:r>
              <a:rPr lang="en-US" altLang="zh-CN" b="0" dirty="0" smtClean="0"/>
              <a:t>Two’s complement </a:t>
            </a:r>
            <a:r>
              <a:rPr lang="zh-CN" altLang="en-US" b="0" dirty="0" smtClean="0"/>
              <a:t>（补码</a:t>
            </a:r>
            <a:r>
              <a:rPr lang="zh-CN" altLang="en-US" b="0" dirty="0"/>
              <a:t>）</a:t>
            </a:r>
            <a:endParaRPr lang="en-US" altLang="zh-CN" b="0" dirty="0" smtClean="0"/>
          </a:p>
          <a:p>
            <a:pPr lvl="1" eaLnBrk="1" hangingPunct="1"/>
            <a:r>
              <a:rPr lang="en-US" altLang="zh-CN" b="0" dirty="0" smtClean="0"/>
              <a:t>-1 in two’s complement is 11111111</a:t>
            </a:r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181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Exercise </a:t>
            </a:r>
            <a:endParaRPr lang="zh-CN" altLang="en-US" b="0" smtClean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6" b="74686"/>
          <a:stretch/>
        </p:blipFill>
        <p:spPr bwMode="auto">
          <a:xfrm>
            <a:off x="1907704" y="1556793"/>
            <a:ext cx="5412794" cy="79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39639" y="2911584"/>
            <a:ext cx="8435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56</a:t>
            </a:r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-125</a:t>
            </a:r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-17</a:t>
            </a:r>
          </a:p>
          <a:p>
            <a:pPr algn="ctr"/>
            <a:endParaRPr lang="en-US" altLang="zh-CN" sz="2800" dirty="0" smtClean="0"/>
          </a:p>
          <a:p>
            <a:pPr algn="ctr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</a:t>
            </a:r>
            <a:r>
              <a:rPr lang="en-US" altLang="zh-CN" b="0" dirty="0" smtClean="0"/>
              <a:t>nswer</a:t>
            </a:r>
            <a:endParaRPr lang="zh-CN" altLang="en-US" b="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6"/>
          <a:stretch/>
        </p:blipFill>
        <p:spPr bwMode="auto">
          <a:xfrm>
            <a:off x="1907704" y="1556792"/>
            <a:ext cx="5412794" cy="482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5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Discussion </a:t>
            </a:r>
            <a:endParaRPr lang="zh-CN" altLang="en-US" b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What is the two’s complement of the binary value 1000</a:t>
            </a:r>
            <a:r>
              <a:rPr lang="en-US" altLang="zh-CN" b="0" dirty="0" smtClean="0"/>
              <a:t>?</a:t>
            </a:r>
          </a:p>
          <a:p>
            <a:pPr lvl="0"/>
            <a:r>
              <a:rPr lang="en-US" altLang="zh-CN" dirty="0"/>
              <a:t>State in denary, the range of integer values that it is possible to represent in two’s complement integers using a single byte.</a:t>
            </a:r>
            <a:endParaRPr lang="zh-CN" altLang="zh-CN" dirty="0"/>
          </a:p>
          <a:p>
            <a:pPr lvl="1"/>
            <a:r>
              <a:rPr lang="en-US" altLang="zh-CN" dirty="0" smtClean="0"/>
              <a:t>Lowest </a:t>
            </a:r>
            <a:r>
              <a:rPr lang="en-US" altLang="zh-CN" dirty="0"/>
              <a:t>value:</a:t>
            </a:r>
            <a:endParaRPr lang="zh-CN" altLang="zh-CN" dirty="0"/>
          </a:p>
          <a:p>
            <a:pPr lvl="1"/>
            <a:r>
              <a:rPr lang="en-US" altLang="zh-CN" dirty="0"/>
              <a:t>Highest value:</a:t>
            </a:r>
            <a:endParaRPr lang="zh-CN" altLang="zh-CN" dirty="0"/>
          </a:p>
          <a:p>
            <a:endParaRPr lang="zh-CN" altLang="zh-CN" dirty="0"/>
          </a:p>
          <a:p>
            <a:endParaRPr lang="en-US" altLang="zh-CN" b="0" dirty="0" smtClean="0"/>
          </a:p>
          <a:p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Exercise </a:t>
            </a:r>
            <a:endParaRPr lang="en-GB" altLang="zh-CN" b="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GB" altLang="zh-CN" b="0" smtClean="0"/>
              <a:t>A particular computer stores numbers as 8 bit, two’s complement, binary numbers.</a:t>
            </a:r>
          </a:p>
          <a:p>
            <a:pPr marL="609600" indent="-609600" eaLnBrk="1" hangingPunct="1"/>
            <a:r>
              <a:rPr lang="en-GB" altLang="zh-CN" b="0" smtClean="0"/>
              <a:t>01011101 and 11010010 are two numbers stored in the computer.</a:t>
            </a:r>
            <a:endParaRPr lang="en-GB" altLang="zh-CN" b="0" i="1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altLang="zh-CN" b="0" smtClean="0"/>
              <a:t>Write down the decimal equivalent of 11010010.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altLang="zh-CN" b="0" smtClean="0"/>
              <a:t>Add the two binary values together and comment on your answer.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Answer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altLang="zh-CN" b="0" dirty="0" smtClean="0"/>
              <a:t>-46</a:t>
            </a:r>
            <a:endParaRPr lang="en-GB" altLang="zh-CN" b="0" i="1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altLang="zh-CN" b="0" dirty="0" smtClean="0"/>
              <a:t>00101111 = +47</a:t>
            </a:r>
          </a:p>
          <a:p>
            <a:pPr marL="990600" lvl="1" indent="-533400" eaLnBrk="1" hangingPunct="1"/>
            <a:r>
              <a:rPr lang="en-GB" altLang="zh-CN" b="0" dirty="0" smtClean="0"/>
              <a:t>A positive and negative have been added together and the result is positive.</a:t>
            </a:r>
          </a:p>
          <a:p>
            <a:pPr marL="990600" lvl="1" indent="-533400" eaLnBrk="1" hangingPunct="1"/>
            <a:r>
              <a:rPr lang="en-GB" altLang="zh-CN" b="0" dirty="0" smtClean="0"/>
              <a:t>Because the larger value was positive.</a:t>
            </a:r>
          </a:p>
          <a:p>
            <a:pPr marL="990600" lvl="1" indent="-533400" eaLnBrk="1" hangingPunct="1"/>
            <a:r>
              <a:rPr lang="en-GB" altLang="zh-CN" b="0" dirty="0" smtClean="0"/>
              <a:t>There was carry in and out of MSB therefore ignore carry out, (result is correct).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0" dirty="0" smtClean="0"/>
              <a:t>Objective </a:t>
            </a:r>
            <a:endParaRPr lang="zh-CN" altLang="en-US" b="0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express a denary number in Binary Coded Decimal (BCD) and vice versa</a:t>
            </a:r>
          </a:p>
          <a:p>
            <a:pPr marL="457200" lvl="1" indent="0" eaLnBrk="1" hangingPunct="1">
              <a:buNone/>
            </a:pPr>
            <a:r>
              <a:rPr lang="zh-CN" altLang="en-US" sz="2000" b="0" dirty="0"/>
              <a:t>用二进制编码的十进制</a:t>
            </a:r>
            <a:r>
              <a:rPr lang="en-US" altLang="zh-CN" sz="2000" b="0" dirty="0"/>
              <a:t>(BCD)</a:t>
            </a:r>
            <a:r>
              <a:rPr lang="zh-CN" altLang="en-US" sz="2000" b="0" dirty="0"/>
              <a:t>表示十进制数，反之亦然</a:t>
            </a:r>
            <a:endParaRPr lang="en-US" altLang="zh-CN" sz="2000" b="0" dirty="0" smtClean="0"/>
          </a:p>
          <a:p>
            <a:pPr eaLnBrk="1" hangingPunct="1"/>
            <a:r>
              <a:rPr lang="en-US" altLang="zh-CN" b="0" dirty="0" smtClean="0"/>
              <a:t>describe practical applications where BCD is used</a:t>
            </a:r>
          </a:p>
          <a:p>
            <a:pPr marL="457200" lvl="1" indent="0" eaLnBrk="1" hangingPunct="1">
              <a:buNone/>
            </a:pPr>
            <a:r>
              <a:rPr lang="zh-CN" altLang="en-US" sz="2000" b="0" dirty="0"/>
              <a:t>描述</a:t>
            </a:r>
            <a:r>
              <a:rPr lang="en-US" altLang="zh-CN" sz="2000" b="0" dirty="0"/>
              <a:t>BCD</a:t>
            </a:r>
            <a:r>
              <a:rPr lang="zh-CN" altLang="en-US" sz="2000" b="0" dirty="0"/>
              <a:t>的实际应用</a:t>
            </a:r>
            <a:endParaRPr lang="zh-CN" altLang="en-US" sz="2000" b="0" dirty="0" smtClean="0"/>
          </a:p>
          <a:p>
            <a:pPr eaLnBrk="1" hangingPunct="1"/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BCD (Binary Coded Decimal)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00200"/>
            <a:ext cx="8667750" cy="1133475"/>
          </a:xfrm>
        </p:spPr>
        <p:txBody>
          <a:bodyPr/>
          <a:lstStyle/>
          <a:p>
            <a:pPr eaLnBrk="1" hangingPunct="1"/>
            <a:r>
              <a:rPr lang="en-GB" altLang="zh-CN" b="0" smtClean="0"/>
              <a:t>Represents numbers only by representing each decimal digit by a 4 bit binary code.</a:t>
            </a:r>
          </a:p>
        </p:txBody>
      </p:sp>
      <p:graphicFrame>
        <p:nvGraphicFramePr>
          <p:cNvPr id="210972" name="Group 28"/>
          <p:cNvGraphicFramePr>
            <a:graphicFrameLocks noGrp="1"/>
          </p:cNvGraphicFramePr>
          <p:nvPr>
            <p:ph idx="1"/>
          </p:nvPr>
        </p:nvGraphicFramePr>
        <p:xfrm>
          <a:off x="1366838" y="2809875"/>
          <a:ext cx="3209925" cy="3124200"/>
        </p:xfrm>
        <a:graphic>
          <a:graphicData uri="http://schemas.openxmlformats.org/drawingml/2006/table">
            <a:tbl>
              <a:tblPr/>
              <a:tblGrid>
                <a:gridCol w="1709737"/>
                <a:gridCol w="1500188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etc....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charset="0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648200" y="2819400"/>
            <a:ext cx="4114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lang="en-GB" altLang="zh-CN" sz="2800" b="1"/>
              <a:t>e.g. 19 is shown by: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GB" altLang="zh-CN" sz="2800" b="1"/>
              <a:t>   1       9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GB" altLang="zh-CN" sz="2800" b="1"/>
              <a:t>0001 1001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endParaRPr lang="en-GB" altLang="zh-CN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endParaRPr lang="zh-CN" altLang="en-GB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Denary -&gt; BCD Question</a:t>
            </a:r>
            <a:endParaRPr lang="en-GB" altLang="zh-CN" b="0" smtClean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Convert </a:t>
            </a:r>
            <a:r>
              <a:rPr lang="en-GB" altLang="zh-CN" b="0" smtClean="0"/>
              <a:t>398602 </a:t>
            </a:r>
            <a:r>
              <a:rPr lang="en-GB" altLang="zh-CN" b="0" i="1" smtClean="0"/>
              <a:t>(denary) into BCD.</a:t>
            </a:r>
          </a:p>
          <a:p>
            <a:pPr lvl="1" eaLnBrk="1" hangingPunct="1"/>
            <a:r>
              <a:rPr lang="en-GB" altLang="zh-CN" b="0" i="1" smtClean="0"/>
              <a:t>0011 1001 1000 0110 0000 0010</a:t>
            </a:r>
            <a:r>
              <a:rPr lang="en-GB" altLang="zh-CN" b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0" smtClean="0"/>
              <a:t>BCD -&gt; Denary e.g. 001001110110</a:t>
            </a:r>
            <a:endParaRPr lang="en-GB" altLang="zh-CN" sz="4000" b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Split into groups of 4.</a:t>
            </a:r>
          </a:p>
          <a:p>
            <a:pPr lvl="1" eaLnBrk="1" hangingPunct="1"/>
            <a:r>
              <a:rPr lang="en-US" altLang="zh-CN" b="0" smtClean="0"/>
              <a:t>(0010) (0111) (0110)</a:t>
            </a:r>
          </a:p>
          <a:p>
            <a:pPr eaLnBrk="1" hangingPunct="1"/>
            <a:r>
              <a:rPr lang="en-US" altLang="zh-CN" b="0" smtClean="0"/>
              <a:t>Translate each group of 4 into decimal in the same fashion as binary -&gt; decimal.</a:t>
            </a:r>
          </a:p>
          <a:p>
            <a:pPr lvl="1" eaLnBrk="1" hangingPunct="1"/>
            <a:r>
              <a:rPr lang="en-US" altLang="zh-CN" b="0" smtClean="0"/>
              <a:t>2  7  6</a:t>
            </a:r>
          </a:p>
          <a:p>
            <a:pPr eaLnBrk="1" hangingPunct="1"/>
            <a:r>
              <a:rPr lang="en-US" altLang="zh-CN" b="0" smtClean="0"/>
              <a:t>So 001001110110 </a:t>
            </a:r>
            <a:r>
              <a:rPr lang="en-US" altLang="zh-CN" sz="4000" b="0" smtClean="0"/>
              <a:t>= 276 (denary)</a:t>
            </a:r>
            <a:endParaRPr lang="en-GB" altLang="zh-CN" sz="40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0" smtClean="0"/>
              <a:t>Objective </a:t>
            </a:r>
            <a:endParaRPr lang="zh-CN" altLang="en-US" b="0" smtClean="0"/>
          </a:p>
        </p:txBody>
      </p:sp>
      <p:sp>
        <p:nvSpPr>
          <p:cNvPr id="6147" name="内容占位符 1"/>
          <p:cNvSpPr>
            <a:spLocks noGrp="1"/>
          </p:cNvSpPr>
          <p:nvPr>
            <p:ph idx="1"/>
          </p:nvPr>
        </p:nvSpPr>
        <p:spPr>
          <a:xfrm>
            <a:off x="274638" y="1700213"/>
            <a:ext cx="8667750" cy="4495800"/>
          </a:xfrm>
        </p:spPr>
        <p:txBody>
          <a:bodyPr/>
          <a:lstStyle/>
          <a:p>
            <a:pPr eaLnBrk="1" hangingPunct="1"/>
            <a:r>
              <a:rPr lang="en-US" altLang="zh-CN" sz="2400" b="0" dirty="0" smtClean="0"/>
              <a:t>show understanding of the basis of different number systems and use the binary, denary and hexadecimal number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BCD -&gt; Denary Question</a:t>
            </a:r>
            <a:endParaRPr lang="en-GB" altLang="zh-CN" b="0" smtClean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Convert </a:t>
            </a:r>
            <a:r>
              <a:rPr lang="en-GB" altLang="zh-CN" b="0" smtClean="0"/>
              <a:t>100000110101 (BCD) into denary</a:t>
            </a:r>
            <a:r>
              <a:rPr lang="en-GB" altLang="zh-CN" b="0" i="1" smtClean="0"/>
              <a:t>.</a:t>
            </a:r>
          </a:p>
          <a:p>
            <a:pPr lvl="1" eaLnBrk="1" hangingPunct="1"/>
            <a:r>
              <a:rPr lang="en-GB" altLang="zh-CN" b="0" smtClean="0"/>
              <a:t>835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dirty="0" smtClean="0"/>
              <a:t>BCD (Binary Coded Decimal)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z="3200" b="0" dirty="0" smtClean="0"/>
              <a:t>Advantages:</a:t>
            </a:r>
          </a:p>
          <a:p>
            <a:pPr lvl="1" eaLnBrk="1" hangingPunct="1"/>
            <a:r>
              <a:rPr lang="en-GB" altLang="zh-CN" sz="3200" b="0" dirty="0" smtClean="0"/>
              <a:t>Easy to convert from BCD to decimal:</a:t>
            </a:r>
          </a:p>
          <a:p>
            <a:pPr lvl="2" eaLnBrk="1" hangingPunct="1"/>
            <a:r>
              <a:rPr lang="en-US" altLang="zh-CN" sz="3200" b="0" dirty="0"/>
              <a:t>A</a:t>
            </a:r>
            <a:r>
              <a:rPr lang="en-GB" altLang="zh-CN" sz="3200" b="0" dirty="0" smtClean="0"/>
              <a:t>s </a:t>
            </a:r>
            <a:r>
              <a:rPr lang="en-GB" altLang="zh-CN" sz="3200" b="0" dirty="0" smtClean="0"/>
              <a:t>a BCD number is split into groups of four bits and each group converted directly to the corresponding decimal digit</a:t>
            </a:r>
          </a:p>
          <a:p>
            <a:pPr lvl="2" eaLnBrk="1" hangingPunct="1"/>
            <a:r>
              <a:rPr lang="en-GB" altLang="zh-CN" sz="3200" b="0" dirty="0" smtClean="0"/>
              <a:t>Used in some pocket calculators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BCD (Binary Coded Decimal)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667750" cy="4924425"/>
          </a:xfrm>
        </p:spPr>
        <p:txBody>
          <a:bodyPr/>
          <a:lstStyle/>
          <a:p>
            <a:pPr eaLnBrk="1" hangingPunct="1"/>
            <a:r>
              <a:rPr lang="en-GB" altLang="zh-CN" sz="3200" b="0" dirty="0" smtClean="0"/>
              <a:t>Advantages:</a:t>
            </a:r>
          </a:p>
          <a:p>
            <a:pPr lvl="1" eaLnBrk="1" hangingPunct="1"/>
            <a:r>
              <a:rPr lang="en-GB" altLang="zh-CN" sz="3200" b="0" dirty="0" smtClean="0"/>
              <a:t>When storing fractional numbers in BCD no </a:t>
            </a:r>
            <a:r>
              <a:rPr lang="en-GB" altLang="zh-CN" sz="3200" b="0" dirty="0" smtClean="0">
                <a:latin typeface="Arial" charset="0"/>
              </a:rPr>
              <a:t>‘</a:t>
            </a:r>
            <a:r>
              <a:rPr lang="en-GB" altLang="zh-CN" sz="3200" b="0" dirty="0" smtClean="0"/>
              <a:t>rounding</a:t>
            </a:r>
            <a:r>
              <a:rPr lang="en-GB" altLang="zh-CN" sz="3200" b="0" dirty="0" smtClean="0">
                <a:latin typeface="Arial" charset="0"/>
              </a:rPr>
              <a:t>’</a:t>
            </a:r>
            <a:r>
              <a:rPr lang="en-GB" altLang="zh-CN" sz="3200" b="0" dirty="0" smtClean="0"/>
              <a:t> occurs:</a:t>
            </a:r>
          </a:p>
          <a:p>
            <a:pPr marL="457200" lvl="1" indent="0" eaLnBrk="1" hangingPunct="1">
              <a:buNone/>
            </a:pPr>
            <a:r>
              <a:rPr lang="en-US" altLang="zh-CN" sz="2400" b="0" dirty="0" smtClean="0"/>
              <a:t>	</a:t>
            </a:r>
            <a:r>
              <a:rPr lang="zh-CN" altLang="en-US" sz="2400" b="0" dirty="0" smtClean="0"/>
              <a:t>在</a:t>
            </a:r>
            <a:r>
              <a:rPr lang="en-US" altLang="zh-CN" sz="2400" b="0" dirty="0"/>
              <a:t>BCD</a:t>
            </a:r>
            <a:r>
              <a:rPr lang="zh-CN" altLang="en-US" sz="2400" b="0" dirty="0"/>
              <a:t>中存储小数时，不会出现“舍入”</a:t>
            </a:r>
            <a:r>
              <a:rPr lang="en-US" altLang="zh-CN" sz="2400" b="0" dirty="0"/>
              <a:t>:</a:t>
            </a:r>
            <a:endParaRPr lang="en-GB" altLang="zh-CN" sz="2400" b="0" dirty="0" smtClean="0"/>
          </a:p>
          <a:p>
            <a:pPr lvl="2" eaLnBrk="1" hangingPunct="1"/>
            <a:r>
              <a:rPr lang="en-GB" altLang="zh-CN" sz="3200" b="0" dirty="0" smtClean="0"/>
              <a:t>As each digit is encoded separately so as many bits as necessary are used to represent the complete number</a:t>
            </a:r>
          </a:p>
          <a:p>
            <a:pPr lvl="2" eaLnBrk="1" hangingPunct="1"/>
            <a:r>
              <a:rPr lang="en-GB" altLang="zh-CN" sz="3200" b="0" dirty="0" smtClean="0"/>
              <a:t>Used in business applications where every significant digit has to be retained in a result.</a:t>
            </a:r>
          </a:p>
          <a:p>
            <a:pPr marL="914400" lvl="2" indent="0" eaLnBrk="1" hangingPunct="1">
              <a:buNone/>
            </a:pPr>
            <a:r>
              <a:rPr lang="zh-CN" altLang="en-US" sz="2400" b="0" dirty="0" smtClean="0"/>
              <a:t>   用于</a:t>
            </a:r>
            <a:r>
              <a:rPr lang="zh-CN" altLang="en-US" sz="2400" b="0" dirty="0"/>
              <a:t>必须保留结果中每个有效数字的业务应用程序。</a:t>
            </a:r>
            <a:endParaRPr lang="zh-CN" altLang="en-GB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BCD (Binary Coded Decimal)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424863" cy="4205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Disadvantage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b="0" dirty="0" smtClean="0"/>
              <a:t>More bits are required to store each number than pure binary e.g.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b="0" dirty="0" smtClean="0"/>
              <a:t>19 in BCD = 0001 1001 (8 bits)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b="0" dirty="0" smtClean="0"/>
              <a:t>19 in normal binary format = 10011 (5 bits)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b="0" dirty="0" smtClean="0"/>
              <a:t>Difficult to calculate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b="0" dirty="0" smtClean="0"/>
              <a:t>e.g.    1       0000 0001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zh-CN" b="0" dirty="0" smtClean="0"/>
              <a:t>        </a:t>
            </a:r>
            <a:r>
              <a:rPr lang="en-GB" altLang="zh-CN" b="0" u="sng" dirty="0" smtClean="0"/>
              <a:t>+ 19</a:t>
            </a:r>
            <a:r>
              <a:rPr lang="en-GB" altLang="zh-CN" b="0" dirty="0" smtClean="0"/>
              <a:t>      </a:t>
            </a:r>
            <a:r>
              <a:rPr lang="en-GB" altLang="zh-CN" b="0" u="sng" dirty="0" smtClean="0"/>
              <a:t>0001 1001</a:t>
            </a:r>
            <a:r>
              <a:rPr lang="en-GB" altLang="zh-CN" b="0" dirty="0" smtClean="0"/>
              <a:t/>
            </a:r>
            <a:br>
              <a:rPr lang="en-GB" altLang="zh-CN" b="0" dirty="0" smtClean="0"/>
            </a:br>
            <a:r>
              <a:rPr lang="en-GB" altLang="zh-CN" b="0" dirty="0" smtClean="0"/>
              <a:t>        20       0001 1010</a:t>
            </a:r>
          </a:p>
        </p:txBody>
      </p:sp>
      <p:sp>
        <p:nvSpPr>
          <p:cNvPr id="219140" name="Line 4"/>
          <p:cNvSpPr>
            <a:spLocks noChangeShapeType="1"/>
          </p:cNvSpPr>
          <p:nvPr/>
        </p:nvSpPr>
        <p:spPr bwMode="auto">
          <a:xfrm flipV="1">
            <a:off x="3708400" y="5589588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2209800" y="6096000"/>
            <a:ext cx="2578100" cy="5191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GB" sz="2800" dirty="0" smtClean="0">
                <a:latin typeface="Arial" panose="020B0604020202020204" pitchFamily="34" charset="0"/>
              </a:rPr>
              <a:t>‘</a:t>
            </a:r>
            <a:r>
              <a:rPr kumimoji="0" lang="en-GB" altLang="zh-CN" sz="2800" dirty="0" smtClean="0">
                <a:latin typeface="Arial" panose="020B0604020202020204" pitchFamily="34" charset="0"/>
              </a:rPr>
              <a:t>10’ is wrong</a:t>
            </a: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4787900" y="5516563"/>
            <a:ext cx="14478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5791200" y="6096000"/>
            <a:ext cx="1295400" cy="5191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800" dirty="0">
                <a:latin typeface="Arial" charset="0"/>
                <a:ea typeface="宋体" charset="0"/>
                <a:cs typeface="宋体" charset="0"/>
              </a:rPr>
              <a:t>invalid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dirty="0" smtClean="0"/>
              <a:t>BCD (Binary Coded Decimal)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Only the first ten of 16 combinations</a:t>
            </a:r>
            <a:r>
              <a:rPr lang="zh-CN" altLang="en-US" b="0" dirty="0" smtClean="0"/>
              <a:t>（组合）</a:t>
            </a:r>
            <a:r>
              <a:rPr lang="en-GB" altLang="zh-CN" b="0" dirty="0" smtClean="0"/>
              <a:t> of 4 digits are used to encode the decimal digits </a:t>
            </a:r>
            <a:r>
              <a:rPr lang="en-GB" altLang="zh-CN" b="0" dirty="0" smtClean="0">
                <a:latin typeface="Arial" charset="0"/>
              </a:rPr>
              <a:t>‘</a:t>
            </a:r>
            <a:r>
              <a:rPr lang="en-GB" altLang="zh-CN" b="0" dirty="0" smtClean="0"/>
              <a:t>0</a:t>
            </a:r>
            <a:r>
              <a:rPr lang="en-GB" altLang="zh-CN" b="0" dirty="0" smtClean="0">
                <a:latin typeface="Arial" charset="0"/>
              </a:rPr>
              <a:t>’</a:t>
            </a:r>
            <a:r>
              <a:rPr lang="en-GB" altLang="zh-CN" b="0" dirty="0" smtClean="0"/>
              <a:t> to </a:t>
            </a:r>
            <a:r>
              <a:rPr lang="en-GB" altLang="zh-CN" b="0" dirty="0" smtClean="0">
                <a:latin typeface="Arial" charset="0"/>
              </a:rPr>
              <a:t>‘</a:t>
            </a:r>
            <a:r>
              <a:rPr lang="en-GB" altLang="zh-CN" b="0" dirty="0" smtClean="0"/>
              <a:t>9</a:t>
            </a:r>
            <a:r>
              <a:rPr lang="en-GB" altLang="zh-CN" b="0" dirty="0" smtClean="0">
                <a:latin typeface="Arial" charset="0"/>
              </a:rPr>
              <a:t>’</a:t>
            </a:r>
            <a:endParaRPr lang="en-GB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Therefore whenever the sum of two binary digits is &gt;9, 6 has to be added </a:t>
            </a:r>
            <a:r>
              <a:rPr lang="en-GB" altLang="zh-CN" b="0" dirty="0" smtClean="0">
                <a:solidFill>
                  <a:srgbClr val="00B0F0"/>
                </a:solidFill>
              </a:rPr>
              <a:t>to skip over the 6 unused codes.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b="0" dirty="0" smtClean="0"/>
              <a:t>e.g.            1        0000  0001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zh-CN" b="0" dirty="0" smtClean="0"/>
              <a:t>        </a:t>
            </a:r>
            <a:r>
              <a:rPr lang="en-GB" altLang="zh-CN" b="0" u="sng" dirty="0" smtClean="0"/>
              <a:t>+ 19</a:t>
            </a:r>
            <a:r>
              <a:rPr lang="en-GB" altLang="zh-CN" b="0" dirty="0" smtClean="0"/>
              <a:t>    +</a:t>
            </a:r>
            <a:r>
              <a:rPr lang="en-GB" altLang="zh-CN" b="0" u="sng" dirty="0" smtClean="0"/>
              <a:t>0001  1001</a:t>
            </a:r>
            <a:r>
              <a:rPr lang="en-GB" altLang="zh-CN" b="0" dirty="0" smtClean="0"/>
              <a:t/>
            </a:r>
            <a:br>
              <a:rPr lang="en-GB" altLang="zh-CN" b="0" dirty="0" smtClean="0"/>
            </a:br>
            <a:r>
              <a:rPr lang="en-GB" altLang="zh-CN" b="0" dirty="0" smtClean="0"/>
              <a:t>        20       0001 1010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zh-CN" b="0" dirty="0" smtClean="0"/>
              <a:t>                    </a:t>
            </a:r>
            <a:r>
              <a:rPr lang="en-GB" altLang="zh-CN" b="0" u="sng" dirty="0" smtClean="0"/>
              <a:t>+         0110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zh-CN" b="0" dirty="0" smtClean="0"/>
              <a:t>                      0010 0000  i.e. 20 which is correct</a:t>
            </a:r>
            <a:endParaRPr lang="zh-CN" altLang="en-GB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For example</a:t>
            </a:r>
            <a:endParaRPr lang="zh-CN" altLang="en-US" b="0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323850" y="1600200"/>
            <a:ext cx="8667750" cy="2476500"/>
          </a:xfrm>
        </p:spPr>
        <p:txBody>
          <a:bodyPr/>
          <a:lstStyle/>
          <a:p>
            <a:r>
              <a:rPr lang="en-US" altLang="zh-CN" b="0" dirty="0" smtClean="0"/>
              <a:t>Use BCD arithmetic</a:t>
            </a:r>
            <a:r>
              <a:rPr lang="zh-CN" altLang="en-US" b="0" dirty="0" smtClean="0"/>
              <a:t>（四则运算）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14+22</a:t>
            </a:r>
          </a:p>
          <a:p>
            <a:pPr lvl="1"/>
            <a:r>
              <a:rPr lang="en-US" altLang="zh-CN" b="0" dirty="0" smtClean="0"/>
              <a:t>19+21</a:t>
            </a:r>
          </a:p>
          <a:p>
            <a:pPr lvl="1"/>
            <a:r>
              <a:rPr lang="en-US" altLang="zh-CN" b="0" dirty="0" smtClean="0"/>
              <a:t>19+29</a:t>
            </a:r>
          </a:p>
          <a:p>
            <a:pPr lvl="1"/>
            <a:r>
              <a:rPr lang="en-US" altLang="zh-CN" b="0" dirty="0" smtClean="0"/>
              <a:t>37+22</a:t>
            </a:r>
          </a:p>
          <a:p>
            <a:pPr lvl="1"/>
            <a:r>
              <a:rPr lang="en-US" altLang="zh-CN" b="0" dirty="0" smtClean="0"/>
              <a:t>19+27</a:t>
            </a:r>
          </a:p>
          <a:p>
            <a:pPr lvl="1"/>
            <a:r>
              <a:rPr lang="en-US" altLang="zh-CN" b="0" dirty="0" smtClean="0"/>
              <a:t>Hard mode: </a:t>
            </a:r>
            <a:r>
              <a:rPr lang="en-US" altLang="zh-CN" b="0" dirty="0" smtClean="0"/>
              <a:t>787+894 </a:t>
            </a:r>
            <a:r>
              <a:rPr lang="en-US" altLang="zh-CN" b="0" dirty="0" smtClean="0"/>
              <a:t>(16bit)</a:t>
            </a:r>
          </a:p>
          <a:p>
            <a:pPr marL="457200" lvl="1" indent="0">
              <a:buNone/>
            </a:pP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0" smtClean="0"/>
              <a:t>Objective </a:t>
            </a:r>
            <a:endParaRPr lang="zh-CN" altLang="en-US" b="0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show understanding of, and be able to represent, character data in its internal binary form depending on the character set used (Candidates will not be expected to </a:t>
            </a:r>
            <a:r>
              <a:rPr lang="en-US" altLang="zh-CN" b="0" dirty="0" err="1" smtClean="0"/>
              <a:t>memorise</a:t>
            </a:r>
            <a:r>
              <a:rPr lang="en-US" altLang="zh-CN" b="0" dirty="0" smtClean="0"/>
              <a:t> any particular character codes but must be familiar with ASCII and Unicode.)</a:t>
            </a:r>
          </a:p>
          <a:p>
            <a:pPr marL="457200" lvl="1" indent="0" eaLnBrk="1" hangingPunct="1">
              <a:buNone/>
            </a:pPr>
            <a:r>
              <a:rPr lang="zh-CN" altLang="en-US" sz="2000" b="0" dirty="0"/>
              <a:t>根据所使用的字符集，理解并能够表示内部二进制形式的字符数据</a:t>
            </a:r>
            <a:r>
              <a:rPr lang="en-US" altLang="zh-CN" sz="2000" b="0" dirty="0" smtClean="0"/>
              <a:t>(</a:t>
            </a:r>
            <a:r>
              <a:rPr lang="zh-CN" altLang="en-US" sz="2000" b="0" dirty="0" smtClean="0"/>
              <a:t>不</a:t>
            </a:r>
            <a:r>
              <a:rPr lang="zh-CN" altLang="en-US" sz="2000" b="0" dirty="0"/>
              <a:t>需要记住任何特定的字符代码，但必须熟悉</a:t>
            </a:r>
            <a:r>
              <a:rPr lang="en-US" altLang="zh-CN" sz="2000" b="0" dirty="0"/>
              <a:t>ASCII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Unicode)</a:t>
            </a:r>
            <a:r>
              <a:rPr lang="zh-CN" altLang="en-US" sz="2000" b="0" dirty="0"/>
              <a:t>。</a:t>
            </a:r>
            <a:endParaRPr lang="en-US" altLang="zh-CN" sz="2000" b="0" dirty="0" smtClean="0"/>
          </a:p>
          <a:p>
            <a:pPr eaLnBrk="1" hangingPunct="1"/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575536" y="-20910"/>
            <a:ext cx="7993062" cy="1206500"/>
          </a:xfrm>
        </p:spPr>
        <p:txBody>
          <a:bodyPr/>
          <a:lstStyle/>
          <a:p>
            <a:r>
              <a:rPr lang="en-US" altLang="zh-CN" b="0" dirty="0" smtClean="0"/>
              <a:t>ASCII</a:t>
            </a:r>
            <a:endParaRPr lang="zh-CN" altLang="en-US" b="0" dirty="0" smtClean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845715"/>
            <a:ext cx="4752528" cy="58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575536" y="-20910"/>
            <a:ext cx="7993062" cy="1206500"/>
          </a:xfrm>
        </p:spPr>
        <p:txBody>
          <a:bodyPr/>
          <a:lstStyle/>
          <a:p>
            <a:r>
              <a:rPr lang="en-US" altLang="zh-CN" b="0" dirty="0" smtClean="0"/>
              <a:t>ASCII</a:t>
            </a:r>
            <a:endParaRPr lang="zh-CN" altLang="en-US" b="0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908720"/>
            <a:ext cx="4874891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4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smtClean="0"/>
              <a:t>Questions: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351838" cy="4495800"/>
          </a:xfrm>
        </p:spPr>
        <p:txBody>
          <a:bodyPr/>
          <a:lstStyle/>
          <a:p>
            <a:pPr eaLnBrk="1" hangingPunct="1"/>
            <a:r>
              <a:rPr lang="en-GB" altLang="zh-CN" b="0" smtClean="0"/>
              <a:t>The ASCII code for the letter N is 0100 1110. Show how to represent this in</a:t>
            </a:r>
          </a:p>
          <a:p>
            <a:pPr eaLnBrk="1" hangingPunct="1">
              <a:buFont typeface="Symbol" pitchFamily="18" charset="2"/>
              <a:buNone/>
            </a:pPr>
            <a:r>
              <a:rPr lang="en-GB" altLang="zh-CN" b="0" smtClean="0"/>
              <a:t>	a) denary</a:t>
            </a:r>
          </a:p>
          <a:p>
            <a:pPr eaLnBrk="1" hangingPunct="1">
              <a:buFont typeface="Symbol" pitchFamily="18" charset="2"/>
              <a:buNone/>
            </a:pPr>
            <a:r>
              <a:rPr lang="en-GB" altLang="zh-CN" b="0" smtClean="0"/>
              <a:t>		78</a:t>
            </a:r>
          </a:p>
          <a:p>
            <a:pPr eaLnBrk="1" hangingPunct="1">
              <a:buFont typeface="Symbol" pitchFamily="18" charset="2"/>
              <a:buNone/>
            </a:pPr>
            <a:r>
              <a:rPr lang="en-GB" altLang="zh-CN" b="0" smtClean="0"/>
              <a:t>	b) hexadecimal</a:t>
            </a:r>
          </a:p>
          <a:p>
            <a:pPr eaLnBrk="1" hangingPunct="1">
              <a:buFont typeface="Symbol" pitchFamily="18" charset="2"/>
              <a:buNone/>
            </a:pPr>
            <a:r>
              <a:rPr lang="en-GB" altLang="zh-CN" b="0" smtClean="0"/>
              <a:t>		= (0100) (1110) = (4)(14) = 4E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Denary number </a:t>
            </a:r>
            <a:endParaRPr lang="zh-CN" altLang="en-US" b="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Using 0-9 (base-10 system)</a:t>
            </a:r>
          </a:p>
          <a:p>
            <a:pPr eaLnBrk="1" hangingPunct="1"/>
            <a:r>
              <a:rPr lang="en-US" altLang="zh-CN" b="0" dirty="0" smtClean="0"/>
              <a:t>306 = 3*10</a:t>
            </a:r>
            <a:r>
              <a:rPr lang="en-US" altLang="zh-CN" b="0" baseline="30000" dirty="0" smtClean="0"/>
              <a:t>2</a:t>
            </a:r>
            <a:r>
              <a:rPr lang="en-US" altLang="zh-CN" b="0" dirty="0" smtClean="0"/>
              <a:t>+0*10</a:t>
            </a:r>
            <a:r>
              <a:rPr lang="en-US" altLang="zh-CN" b="0" baseline="30000" dirty="0" smtClean="0"/>
              <a:t>1</a:t>
            </a:r>
            <a:r>
              <a:rPr lang="en-US" altLang="zh-CN" b="0" dirty="0" smtClean="0"/>
              <a:t>+6*10</a:t>
            </a:r>
            <a:r>
              <a:rPr lang="en-US" altLang="zh-CN" b="0" baseline="30000" dirty="0" smtClean="0"/>
              <a:t>0</a:t>
            </a:r>
            <a:r>
              <a:rPr lang="en-US" altLang="zh-CN" b="0" dirty="0" smtClean="0"/>
              <a:t> </a:t>
            </a: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Unicode </a:t>
            </a:r>
            <a:endParaRPr lang="zh-CN" altLang="en-US" b="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23850" y="1600200"/>
            <a:ext cx="8667750" cy="1612900"/>
          </a:xfrm>
        </p:spPr>
        <p:txBody>
          <a:bodyPr/>
          <a:lstStyle/>
          <a:p>
            <a:r>
              <a:rPr lang="en-US" altLang="zh-CN" b="0" dirty="0" smtClean="0"/>
              <a:t>Two-byte code </a:t>
            </a:r>
            <a:endParaRPr lang="zh-CN" altLang="en-US" b="0" dirty="0" smtClean="0"/>
          </a:p>
        </p:txBody>
      </p:sp>
      <p:pic>
        <p:nvPicPr>
          <p:cNvPr id="4915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581150"/>
            <a:ext cx="47148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97425"/>
            <a:ext cx="78470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Binary number</a:t>
            </a:r>
            <a:endParaRPr lang="zh-CN" altLang="en-US" b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b="0" dirty="0" smtClean="0"/>
                  <a:t>Using 0 and 1 (base-2 system)</a:t>
                </a:r>
              </a:p>
              <a:p>
                <a:pPr eaLnBrk="1" hangingPunct="1"/>
                <a:r>
                  <a:rPr lang="en-US" altLang="zh-CN" b="0" dirty="0" smtClean="0"/>
                  <a:t>The binary digits are referred to as ‘bits’</a:t>
                </a:r>
              </a:p>
              <a:p>
                <a:pPr eaLnBrk="1" hangingPunct="1"/>
                <a:r>
                  <a:rPr lang="en-US" altLang="zh-CN" b="0" dirty="0" smtClean="0"/>
                  <a:t>All data inside a computer system are stored and manipulated using a binary code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9 = 1∗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+0∗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+0∗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9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0" dirty="0" smtClean="0"/>
              <a:t>Hexadecimal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6775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zh-CN" b="0" dirty="0" smtClean="0"/>
              <a:t>Hexadecimal:</a:t>
            </a:r>
            <a:r>
              <a:rPr lang="en-US" altLang="zh-CN" b="0" dirty="0" smtClean="0"/>
              <a:t>/</a:t>
            </a:r>
            <a:r>
              <a:rPr lang="en-US" altLang="zh-CN" b="0" dirty="0"/>
              <a:t>ˌ</a:t>
            </a:r>
            <a:r>
              <a:rPr lang="en-US" altLang="zh-CN" b="0" dirty="0" err="1"/>
              <a:t>heksəˈdesɪml</a:t>
            </a:r>
            <a:r>
              <a:rPr lang="en-US" altLang="zh-CN" b="0" dirty="0" smtClean="0"/>
              <a:t>/</a:t>
            </a:r>
            <a:endParaRPr lang="en-GB" altLang="zh-CN" b="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zh-CN" b="0" dirty="0" smtClean="0"/>
              <a:t>Uses the digits 0 </a:t>
            </a:r>
            <a:r>
              <a:rPr lang="en-GB" altLang="zh-CN" b="0" dirty="0" smtClean="0">
                <a:latin typeface="Arial" panose="020B0604020202020204" pitchFamily="34" charset="0"/>
              </a:rPr>
              <a:t>–</a:t>
            </a:r>
            <a:r>
              <a:rPr lang="en-GB" altLang="zh-CN" b="0" dirty="0" smtClean="0"/>
              <a:t> 9 and letters A </a:t>
            </a:r>
            <a:r>
              <a:rPr lang="en-GB" altLang="zh-CN" b="0" dirty="0" smtClean="0">
                <a:latin typeface="Arial" panose="020B0604020202020204" pitchFamily="34" charset="0"/>
              </a:rPr>
              <a:t>–</a:t>
            </a:r>
            <a:r>
              <a:rPr lang="en-GB" altLang="zh-CN" b="0" dirty="0" smtClean="0"/>
              <a:t> F.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zh-CN" b="0" dirty="0" smtClean="0"/>
              <a:t>Each hex bit need 4 binary bits to represent.</a:t>
            </a:r>
          </a:p>
          <a:p>
            <a:pPr marL="0" indent="0"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en-GB" altLang="zh-CN" b="0" dirty="0"/>
              <a:t> </a:t>
            </a:r>
            <a:r>
              <a:rPr lang="en-GB" altLang="zh-CN" b="0" dirty="0" smtClean="0"/>
              <a:t>    e.g. F (decimal 15) = 1111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zh-CN" b="0" dirty="0" smtClean="0"/>
              <a:t>This make the representation more compact and more intelligible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2100"/>
            <a:ext cx="7993062" cy="642938"/>
          </a:xfrm>
        </p:spPr>
        <p:txBody>
          <a:bodyPr/>
          <a:lstStyle/>
          <a:p>
            <a:pPr eaLnBrk="1" hangingPunct="1"/>
            <a:r>
              <a:rPr lang="en-GB" altLang="zh-CN" sz="4000" b="0" dirty="0" smtClean="0"/>
              <a:t>Hexadecimal</a:t>
            </a:r>
          </a:p>
        </p:txBody>
      </p:sp>
      <p:graphicFrame>
        <p:nvGraphicFramePr>
          <p:cNvPr id="196658" name="Group 50"/>
          <p:cNvGraphicFramePr>
            <a:graphicFrameLocks noGrp="1"/>
          </p:cNvGraphicFramePr>
          <p:nvPr>
            <p:ph idx="1"/>
          </p:nvPr>
        </p:nvGraphicFramePr>
        <p:xfrm>
          <a:off x="539750" y="1066800"/>
          <a:ext cx="8208963" cy="5181600"/>
        </p:xfrm>
        <a:graphic>
          <a:graphicData uri="http://schemas.openxmlformats.org/drawingml/2006/table">
            <a:tbl>
              <a:tblPr/>
              <a:tblGrid>
                <a:gridCol w="3470275"/>
                <a:gridCol w="2030413"/>
                <a:gridCol w="2708275"/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Denary /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etc</a:t>
                      </a: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0000 1001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0000 1010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0000 1011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etc</a:t>
                      </a: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0" dirty="0" smtClean="0"/>
              <a:t>Think about this:</a:t>
            </a:r>
            <a:endParaRPr lang="zh-CN" altLang="en-US" b="0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Easy mode: Why do we use denary number?</a:t>
            </a:r>
          </a:p>
          <a:p>
            <a:pPr eaLnBrk="1" hangingPunct="1"/>
            <a:r>
              <a:rPr lang="en-US" altLang="zh-CN" b="0" dirty="0" smtClean="0"/>
              <a:t>Mid mode:</a:t>
            </a:r>
            <a:r>
              <a:rPr lang="zh-CN" altLang="en-US" b="0" dirty="0"/>
              <a:t> </a:t>
            </a:r>
            <a:r>
              <a:rPr lang="en-US" altLang="zh-CN" b="0" dirty="0" smtClean="0"/>
              <a:t>Why do we use binary number? Recall the story from ‘Three </a:t>
            </a:r>
            <a:r>
              <a:rPr lang="en-US" altLang="zh-CN" b="0" dirty="0"/>
              <a:t>B</a:t>
            </a:r>
            <a:r>
              <a:rPr lang="en-US" altLang="zh-CN" b="0" dirty="0" smtClean="0"/>
              <a:t>ody </a:t>
            </a:r>
            <a:r>
              <a:rPr lang="en-US" altLang="zh-CN" b="0" dirty="0"/>
              <a:t>P</a:t>
            </a:r>
            <a:r>
              <a:rPr lang="en-US" altLang="zh-CN" b="0" dirty="0" smtClean="0"/>
              <a:t>roblem’. </a:t>
            </a:r>
          </a:p>
          <a:p>
            <a:pPr eaLnBrk="1" hangingPunct="1"/>
            <a:r>
              <a:rPr lang="en-US" altLang="zh-CN" b="0" dirty="0" smtClean="0"/>
              <a:t>Hard mode: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Why do we use </a:t>
            </a:r>
            <a:r>
              <a:rPr lang="en-GB" altLang="zh-CN" b="0" dirty="0"/>
              <a:t>h</a:t>
            </a:r>
            <a:r>
              <a:rPr lang="en-GB" altLang="zh-CN" b="0" dirty="0" smtClean="0"/>
              <a:t>exadecimal</a:t>
            </a:r>
            <a:r>
              <a:rPr lang="en-US" altLang="zh-CN" b="0" dirty="0" smtClean="0"/>
              <a:t>?</a:t>
            </a:r>
          </a:p>
          <a:p>
            <a:pPr eaLnBrk="1" hangingPunct="1"/>
            <a:endParaRPr lang="en-US" altLang="zh-CN" b="0" dirty="0" smtClean="0"/>
          </a:p>
          <a:p>
            <a:pPr eaLnBrk="1" hangingPunct="1"/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ck And Key">
  <a:themeElements>
    <a:clrScheme name="Lock And Key 15">
      <a:dk1>
        <a:srgbClr val="00003C"/>
      </a:dk1>
      <a:lt1>
        <a:srgbClr val="FFFFFF"/>
      </a:lt1>
      <a:dk2>
        <a:srgbClr val="00001E"/>
      </a:dk2>
      <a:lt2>
        <a:srgbClr val="FFFF00"/>
      </a:lt2>
      <a:accent1>
        <a:srgbClr val="FFFF66"/>
      </a:accent1>
      <a:accent2>
        <a:srgbClr val="6600CC"/>
      </a:accent2>
      <a:accent3>
        <a:srgbClr val="AAAAAB"/>
      </a:accent3>
      <a:accent4>
        <a:srgbClr val="DADADA"/>
      </a:accent4>
      <a:accent5>
        <a:srgbClr val="FFFFB8"/>
      </a:accent5>
      <a:accent6>
        <a:srgbClr val="5C00B9"/>
      </a:accent6>
      <a:hlink>
        <a:srgbClr val="66FFFF"/>
      </a:hlink>
      <a:folHlink>
        <a:srgbClr val="CC99FF"/>
      </a:folHlink>
    </a:clrScheme>
    <a:fontScheme name="Lock And Ke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7">
        <a:dk1>
          <a:srgbClr val="200B5B"/>
        </a:dk1>
        <a:lt1>
          <a:srgbClr val="EAEAEA"/>
        </a:lt1>
        <a:dk2>
          <a:srgbClr val="000066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AAAAB8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8">
        <a:dk1>
          <a:srgbClr val="200B5B"/>
        </a:dk1>
        <a:lt1>
          <a:srgbClr val="EAEAEA"/>
        </a:lt1>
        <a:dk2>
          <a:srgbClr val="000032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AAAAAD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9">
        <a:dk1>
          <a:srgbClr val="200B5B"/>
        </a:dk1>
        <a:lt1>
          <a:srgbClr val="EAEAEA"/>
        </a:lt1>
        <a:dk2>
          <a:srgbClr val="000032"/>
        </a:dk2>
        <a:lt2>
          <a:srgbClr val="FFFF00"/>
        </a:lt2>
        <a:accent1>
          <a:srgbClr val="EEB00B"/>
        </a:accent1>
        <a:accent2>
          <a:srgbClr val="6600CC"/>
        </a:accent2>
        <a:accent3>
          <a:srgbClr val="AAAAAD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10">
        <a:dk1>
          <a:srgbClr val="200B5B"/>
        </a:dk1>
        <a:lt1>
          <a:srgbClr val="EAEAEA"/>
        </a:lt1>
        <a:dk2>
          <a:srgbClr val="000032"/>
        </a:dk2>
        <a:lt2>
          <a:srgbClr val="FFFF00"/>
        </a:lt2>
        <a:accent1>
          <a:srgbClr val="FFFF66"/>
        </a:accent1>
        <a:accent2>
          <a:srgbClr val="6600CC"/>
        </a:accent2>
        <a:accent3>
          <a:srgbClr val="AAAAAD"/>
        </a:accent3>
        <a:accent4>
          <a:srgbClr val="C8C8C8"/>
        </a:accent4>
        <a:accent5>
          <a:srgbClr val="FFFFB8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11">
        <a:dk1>
          <a:srgbClr val="0000FF"/>
        </a:dk1>
        <a:lt1>
          <a:srgbClr val="EAEAEA"/>
        </a:lt1>
        <a:dk2>
          <a:srgbClr val="000032"/>
        </a:dk2>
        <a:lt2>
          <a:srgbClr val="FFFF00"/>
        </a:lt2>
        <a:accent1>
          <a:srgbClr val="FFFF66"/>
        </a:accent1>
        <a:accent2>
          <a:srgbClr val="6600CC"/>
        </a:accent2>
        <a:accent3>
          <a:srgbClr val="AAAAAD"/>
        </a:accent3>
        <a:accent4>
          <a:srgbClr val="C8C8C8"/>
        </a:accent4>
        <a:accent5>
          <a:srgbClr val="FFFFB8"/>
        </a:accent5>
        <a:accent6>
          <a:srgbClr val="5C00B9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12">
        <a:dk1>
          <a:srgbClr val="000066"/>
        </a:dk1>
        <a:lt1>
          <a:srgbClr val="EAEAEA"/>
        </a:lt1>
        <a:dk2>
          <a:srgbClr val="000032"/>
        </a:dk2>
        <a:lt2>
          <a:srgbClr val="FFFF00"/>
        </a:lt2>
        <a:accent1>
          <a:srgbClr val="FFFF66"/>
        </a:accent1>
        <a:accent2>
          <a:srgbClr val="6600CC"/>
        </a:accent2>
        <a:accent3>
          <a:srgbClr val="AAAAAD"/>
        </a:accent3>
        <a:accent4>
          <a:srgbClr val="C8C8C8"/>
        </a:accent4>
        <a:accent5>
          <a:srgbClr val="FFFFB8"/>
        </a:accent5>
        <a:accent6>
          <a:srgbClr val="5C00B9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13">
        <a:dk1>
          <a:srgbClr val="000066"/>
        </a:dk1>
        <a:lt1>
          <a:srgbClr val="FFFFFF"/>
        </a:lt1>
        <a:dk2>
          <a:srgbClr val="000032"/>
        </a:dk2>
        <a:lt2>
          <a:srgbClr val="FFFF00"/>
        </a:lt2>
        <a:accent1>
          <a:srgbClr val="FFFF66"/>
        </a:accent1>
        <a:accent2>
          <a:srgbClr val="6600CC"/>
        </a:accent2>
        <a:accent3>
          <a:srgbClr val="AAAAAD"/>
        </a:accent3>
        <a:accent4>
          <a:srgbClr val="DADADA"/>
        </a:accent4>
        <a:accent5>
          <a:srgbClr val="FFFFB8"/>
        </a:accent5>
        <a:accent6>
          <a:srgbClr val="5C00B9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14">
        <a:dk1>
          <a:srgbClr val="000066"/>
        </a:dk1>
        <a:lt1>
          <a:srgbClr val="FFFFFF"/>
        </a:lt1>
        <a:dk2>
          <a:srgbClr val="00001E"/>
        </a:dk2>
        <a:lt2>
          <a:srgbClr val="FFFF00"/>
        </a:lt2>
        <a:accent1>
          <a:srgbClr val="FFFF66"/>
        </a:accent1>
        <a:accent2>
          <a:srgbClr val="6600CC"/>
        </a:accent2>
        <a:accent3>
          <a:srgbClr val="AAAAAB"/>
        </a:accent3>
        <a:accent4>
          <a:srgbClr val="DADADA"/>
        </a:accent4>
        <a:accent5>
          <a:srgbClr val="FFFFB8"/>
        </a:accent5>
        <a:accent6>
          <a:srgbClr val="5C00B9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15">
        <a:dk1>
          <a:srgbClr val="00003C"/>
        </a:dk1>
        <a:lt1>
          <a:srgbClr val="FFFFFF"/>
        </a:lt1>
        <a:dk2>
          <a:srgbClr val="00001E"/>
        </a:dk2>
        <a:lt2>
          <a:srgbClr val="FFFF00"/>
        </a:lt2>
        <a:accent1>
          <a:srgbClr val="FFFF66"/>
        </a:accent1>
        <a:accent2>
          <a:srgbClr val="6600CC"/>
        </a:accent2>
        <a:accent3>
          <a:srgbClr val="AAAAAB"/>
        </a:accent3>
        <a:accent4>
          <a:srgbClr val="DADADA"/>
        </a:accent4>
        <a:accent5>
          <a:srgbClr val="FFFFB8"/>
        </a:accent5>
        <a:accent6>
          <a:srgbClr val="5C00B9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5041</TotalTime>
  <Words>1719</Words>
  <Application>Microsoft Office PowerPoint</Application>
  <PresentationFormat>全屏显示(4:3)</PresentationFormat>
  <Paragraphs>331</Paragraphs>
  <Slides>50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Lock And Key</vt:lpstr>
      <vt:lpstr>A  Level  Computer science </vt:lpstr>
      <vt:lpstr>Computer science syllabus (9608)</vt:lpstr>
      <vt:lpstr>1.1 number</vt:lpstr>
      <vt:lpstr>Objective </vt:lpstr>
      <vt:lpstr>Denary number </vt:lpstr>
      <vt:lpstr>Binary number</vt:lpstr>
      <vt:lpstr>Hexadecimal</vt:lpstr>
      <vt:lpstr>Hexadecimal</vt:lpstr>
      <vt:lpstr>Think about this:</vt:lpstr>
      <vt:lpstr>Objective </vt:lpstr>
      <vt:lpstr>Binary -&gt; denary </vt:lpstr>
      <vt:lpstr>Denary -&gt; Binary</vt:lpstr>
      <vt:lpstr>Binary -&gt; Hexadecimal</vt:lpstr>
      <vt:lpstr>Hexadecimal-&gt;Binary</vt:lpstr>
      <vt:lpstr>Decimal(denary) -&gt; Hexadecimal e.g. 75</vt:lpstr>
      <vt:lpstr>Denary -&gt; Hexadecimal:  An alternative way </vt:lpstr>
      <vt:lpstr>Denary -&gt; Hexadecimal Question:</vt:lpstr>
      <vt:lpstr>Hexadecimal -&gt; Denary e.g. BD</vt:lpstr>
      <vt:lpstr>Hexadecimal -&gt; Denary Question:</vt:lpstr>
      <vt:lpstr>Objective </vt:lpstr>
      <vt:lpstr>Representing Negative Numbers</vt:lpstr>
      <vt:lpstr>Sign and Magnitude representation </vt:lpstr>
      <vt:lpstr>Sign and Magnitude Problem</vt:lpstr>
      <vt:lpstr>One’s Complement 1的补码，中文里叫反码</vt:lpstr>
      <vt:lpstr>Example: -5</vt:lpstr>
      <vt:lpstr>Two’s Complement 2的补码，中文里叫补码</vt:lpstr>
      <vt:lpstr>Two’s Complement</vt:lpstr>
      <vt:lpstr>Two’s Complement</vt:lpstr>
      <vt:lpstr>Alternative way of using Two’s Complement</vt:lpstr>
      <vt:lpstr>Comparison of these three kind of code</vt:lpstr>
      <vt:lpstr>Exercise </vt:lpstr>
      <vt:lpstr>Answer</vt:lpstr>
      <vt:lpstr>Discussion </vt:lpstr>
      <vt:lpstr>Exercise </vt:lpstr>
      <vt:lpstr>Answer </vt:lpstr>
      <vt:lpstr>Objective </vt:lpstr>
      <vt:lpstr>BCD (Binary Coded Decimal)</vt:lpstr>
      <vt:lpstr>Denary -&gt; BCD Question</vt:lpstr>
      <vt:lpstr>BCD -&gt; Denary e.g. 001001110110</vt:lpstr>
      <vt:lpstr>BCD -&gt; Denary Question</vt:lpstr>
      <vt:lpstr>BCD (Binary Coded Decimal)</vt:lpstr>
      <vt:lpstr>BCD (Binary Coded Decimal)</vt:lpstr>
      <vt:lpstr>BCD (Binary Coded Decimal)</vt:lpstr>
      <vt:lpstr>BCD (Binary Coded Decimal)</vt:lpstr>
      <vt:lpstr>For example</vt:lpstr>
      <vt:lpstr>Objective </vt:lpstr>
      <vt:lpstr>ASCII</vt:lpstr>
      <vt:lpstr>ASCII</vt:lpstr>
      <vt:lpstr>Questions:</vt:lpstr>
      <vt:lpstr>Unicode </vt:lpstr>
    </vt:vector>
  </TitlesOfParts>
  <Company>Payne-Gallway Publishers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oliverh</dc:creator>
  <cp:lastModifiedBy>Administrator</cp:lastModifiedBy>
  <cp:revision>106</cp:revision>
  <cp:lastPrinted>1601-01-01T00:00:00Z</cp:lastPrinted>
  <dcterms:created xsi:type="dcterms:W3CDTF">2001-07-31T14:37:55Z</dcterms:created>
  <dcterms:modified xsi:type="dcterms:W3CDTF">2019-10-12T16:19:02Z</dcterms:modified>
</cp:coreProperties>
</file>