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5" r:id="rId5"/>
    <p:sldId id="266" r:id="rId6"/>
    <p:sldId id="264" r:id="rId7"/>
    <p:sldId id="268" r:id="rId8"/>
    <p:sldId id="270" r:id="rId9"/>
    <p:sldId id="286" r:id="rId10"/>
    <p:sldId id="277" r:id="rId11"/>
    <p:sldId id="28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6" autoAdjust="0"/>
  </p:normalViewPr>
  <p:slideViewPr>
    <p:cSldViewPr snapToGrid="0" snapToObjects="1">
      <p:cViewPr varScale="1">
        <p:scale>
          <a:sx n="100" d="100"/>
          <a:sy n="100" d="100"/>
        </p:scale>
        <p:origin x="1914" y="90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652D-94DF-2F41-8760-DCF2065200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3440D-E18D-2644-BBA4-EA0AFF481D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8641" y="1875258"/>
            <a:ext cx="7729723" cy="1724867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Chapter 7</a:t>
            </a:r>
            <a:r>
              <a:rPr lang="zh-CN" altLang="en-US" sz="5400" dirty="0"/>
              <a:t> </a:t>
            </a:r>
            <a:r>
              <a:rPr lang="zh-CN" altLang="zh-CN" sz="5400" dirty="0"/>
              <a:t>S</a:t>
            </a:r>
            <a:r>
              <a:rPr lang="en-US" altLang="zh-CN" sz="5400" dirty="0" err="1"/>
              <a:t>ystem</a:t>
            </a:r>
            <a:r>
              <a:rPr lang="zh-CN" altLang="en-US" sz="5400" dirty="0"/>
              <a:t> </a:t>
            </a:r>
            <a:r>
              <a:rPr lang="en-US" altLang="zh-CN" sz="5400" dirty="0"/>
              <a:t>Software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7.2 Utility Software</a:t>
            </a:r>
            <a:endParaRPr kumimoji="1"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 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Regular backups of data on any computer system should be made. This will prevent the computer from malfunctioning /mæl'fʌŋkʃəniŋ/(</a:t>
            </a:r>
            <a:r>
              <a:rPr lang="zh-CN" altLang="en-US" dirty="0"/>
              <a:t>出故障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What can backup software do?</a:t>
            </a:r>
            <a:endParaRPr lang="en-US" altLang="zh-CN" dirty="0"/>
          </a:p>
          <a:p>
            <a:pPr lvl="1"/>
            <a:r>
              <a:rPr lang="en-US" altLang="zh-CN" dirty="0"/>
              <a:t>Establish</a:t>
            </a:r>
            <a:r>
              <a:rPr lang="zh-CN" altLang="en-US" dirty="0"/>
              <a:t>建立</a:t>
            </a:r>
            <a:r>
              <a:rPr lang="en-US" altLang="zh-CN" dirty="0"/>
              <a:t> a schedule for backups</a:t>
            </a:r>
            <a:endParaRPr lang="en-US" altLang="zh-CN" dirty="0"/>
          </a:p>
          <a:p>
            <a:pPr lvl="1"/>
            <a:r>
              <a:rPr lang="en-US" altLang="zh-CN" dirty="0"/>
              <a:t>Only create a new backup file when there has been a change</a:t>
            </a:r>
            <a:br>
              <a:rPr lang="en-US" altLang="zh-CN" dirty="0"/>
            </a:br>
            <a:r>
              <a:rPr kumimoji="1" lang="en-US" altLang="zh-CN" dirty="0"/>
              <a:t>more information(P56 in revision guide)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852607"/>
          </a:xfrm>
        </p:spPr>
        <p:txBody>
          <a:bodyPr/>
          <a:lstStyle/>
          <a:p>
            <a:r>
              <a:rPr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4" y="1032675"/>
            <a:ext cx="8872855" cy="5450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show an understanding of the need for typical utility software used by a PC computer system: </a:t>
            </a:r>
            <a:endParaRPr lang="en-US" altLang="zh-CN" sz="2800" dirty="0"/>
          </a:p>
          <a:p>
            <a:r>
              <a:rPr lang="en-US" altLang="zh-CN" sz="2800" dirty="0"/>
              <a:t>disk formatter(</a:t>
            </a:r>
            <a:r>
              <a:rPr lang="zh-CN" altLang="en-US" sz="2800" dirty="0"/>
              <a:t>磁盘格式化程序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r>
              <a:rPr lang="en-US" altLang="zh-CN" sz="2800" dirty="0"/>
              <a:t>virus /ˈvaɪrəs/ checker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FFFF"/>
                </a:solidFill>
              </a:rPr>
              <a:t>defragmenter(</a:t>
            </a:r>
            <a:r>
              <a:rPr lang="zh-CN" altLang="en-US" sz="2800" dirty="0">
                <a:solidFill>
                  <a:srgbClr val="FFFFFF"/>
                </a:solidFill>
              </a:rPr>
              <a:t>碎片整理</a:t>
            </a:r>
            <a:r>
              <a:rPr lang="en-US" altLang="zh-CN" sz="2800" dirty="0">
                <a:solidFill>
                  <a:srgbClr val="FFFFFF"/>
                </a:solidFill>
              </a:rPr>
              <a:t>) software 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disk contents analysis/disk repair software 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/>
              <a:t>file compression </a:t>
            </a:r>
            <a:endParaRPr lang="en-US" altLang="zh-CN" sz="2800" dirty="0"/>
          </a:p>
          <a:p>
            <a:r>
              <a:rPr lang="en-US" altLang="zh-CN" sz="2800" dirty="0"/>
              <a:t>backup software 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endParaRPr kumimoji="1"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Utility programs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Utility program</a:t>
            </a:r>
            <a:r>
              <a:rPr lang="zh-CN" altLang="en-US" dirty="0">
                <a:sym typeface="+mn-ea"/>
              </a:rPr>
              <a:t>公用程序</a:t>
            </a:r>
            <a:r>
              <a:rPr lang="en-US" altLang="zh-CN" dirty="0">
                <a:sym typeface="+mn-ea"/>
              </a:rPr>
              <a:t>, also called utility software, is a type of </a:t>
            </a:r>
            <a:r>
              <a:rPr lang="en-US" altLang="zh-CN" b="1" dirty="0">
                <a:sym typeface="+mn-ea"/>
              </a:rPr>
              <a:t>system software</a:t>
            </a:r>
            <a:r>
              <a:rPr lang="en-US" altLang="zh-CN" dirty="0">
                <a:sym typeface="+mn-ea"/>
              </a:rPr>
              <a:t> that performs tasks usually related to </a:t>
            </a:r>
            <a:r>
              <a:rPr lang="en-US" altLang="zh-CN" b="1" dirty="0">
                <a:sym typeface="+mn-ea"/>
              </a:rPr>
              <a:t>managing a computer</a:t>
            </a:r>
            <a:r>
              <a:rPr lang="en-US" altLang="zh-CN" dirty="0">
                <a:sym typeface="+mn-ea"/>
              </a:rPr>
              <a:t>, its devices, or its programs. Most operating systems include several utility programs.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9565"/>
            <a:ext cx="8148955" cy="5149850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/>
              <a:t>Utility software is different with application software. </a:t>
            </a:r>
            <a:r>
              <a:rPr kumimoji="1" lang="en-US" altLang="zh-CN" dirty="0">
                <a:sym typeface="+mn-ea"/>
              </a:rPr>
              <a:t>application software </a:t>
            </a:r>
            <a:r>
              <a:rPr kumimoji="1" lang="en-US" altLang="zh-CN" dirty="0"/>
              <a:t>allows users to do things like creating text documents, playing games, listening to music or surfing the web.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Utility software usually focuses on how the computer infrastructure(</a:t>
            </a:r>
            <a:r>
              <a:rPr kumimoji="1" lang="zh-CN" altLang="zh-CN" sz="2400" dirty="0"/>
              <a:t>公共资源</a:t>
            </a:r>
            <a:r>
              <a:rPr kumimoji="1" lang="en-US" altLang="zh-CN" dirty="0"/>
              <a:t>) </a:t>
            </a:r>
            <a:r>
              <a:rPr kumimoji="1" lang="en-US" altLang="zh-CN" dirty="0">
                <a:sym typeface="+mn-ea"/>
              </a:rPr>
              <a:t>operates</a:t>
            </a:r>
            <a:r>
              <a:rPr kumimoji="1" lang="zh-CN" altLang="en-US" sz="2400" dirty="0">
                <a:sym typeface="+mn-ea"/>
              </a:rPr>
              <a:t>运作</a:t>
            </a:r>
            <a:r>
              <a:rPr kumimoji="1" lang="en-US" altLang="zh-CN" dirty="0"/>
              <a:t> (including the computer hardware, operating system, application software and data storage) .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2" name="Comment 74"/>
          <p:cNvSpPr>
            <a:spLocks noChangeArrowheads="1"/>
          </p:cNvSpPr>
          <p:nvPr/>
        </p:nvSpPr>
        <p:spPr bwMode="auto">
          <a:xfrm>
            <a:off x="357223" y="217466"/>
            <a:ext cx="2311047" cy="1568196"/>
          </a:xfrm>
          <a:prstGeom prst="wedgeRoundRectCallout">
            <a:avLst>
              <a:gd name="adj1" fmla="val -25615"/>
              <a:gd name="adj2" fmla="val 91288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 to control communication between computer and peripherals</a:t>
            </a:r>
            <a:r>
              <a:rPr lang="zh-CN" altLang="en-GB" sz="1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外围设备</a:t>
            </a:r>
            <a:r>
              <a:rPr lang="en-GB" sz="1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GB" sz="14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957" name="Comment 69"/>
          <p:cNvSpPr>
            <a:spLocks noChangeArrowheads="1"/>
          </p:cNvSpPr>
          <p:nvPr/>
        </p:nvSpPr>
        <p:spPr bwMode="auto">
          <a:xfrm>
            <a:off x="107950" y="3357563"/>
            <a:ext cx="2392894" cy="1328528"/>
          </a:xfrm>
          <a:prstGeom prst="wedgeRoundRectCallout">
            <a:avLst>
              <a:gd name="adj1" fmla="val 31491"/>
              <a:gd name="adj2" fmla="val -79903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divide the storage media into smaller areas before being used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960" name="Comment 72"/>
          <p:cNvSpPr>
            <a:spLocks noChangeArrowheads="1"/>
          </p:cNvSpPr>
          <p:nvPr/>
        </p:nvSpPr>
        <p:spPr bwMode="auto">
          <a:xfrm>
            <a:off x="2544445" y="3511550"/>
            <a:ext cx="1943100" cy="1021770"/>
          </a:xfrm>
          <a:prstGeom prst="wedgeRoundRectCallout">
            <a:avLst>
              <a:gd name="adj1" fmla="val -24667"/>
              <a:gd name="adj2" fmla="val -90907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lang="zh-CN" altLang="en-GB" sz="1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降低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size of files without loss of any detail 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958" name="Comment 70"/>
          <p:cNvSpPr>
            <a:spLocks noChangeArrowheads="1"/>
          </p:cNvSpPr>
          <p:nvPr/>
        </p:nvSpPr>
        <p:spPr bwMode="auto">
          <a:xfrm>
            <a:off x="6734175" y="4428032"/>
            <a:ext cx="2197100" cy="1021556"/>
          </a:xfrm>
          <a:prstGeom prst="wedgeRoundRectCallout">
            <a:avLst>
              <a:gd name="adj1" fmla="val -105201"/>
              <a:gd name="adj2" fmla="val -4690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manage the files that are stored on a computer system 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955" name="Comment 67"/>
          <p:cNvSpPr>
            <a:spLocks noChangeArrowheads="1"/>
          </p:cNvSpPr>
          <p:nvPr/>
        </p:nvSpPr>
        <p:spPr bwMode="auto">
          <a:xfrm>
            <a:off x="4859338" y="992823"/>
            <a:ext cx="1728787" cy="1325658"/>
          </a:xfrm>
          <a:prstGeom prst="wedgeRoundRectCallout">
            <a:avLst>
              <a:gd name="adj1" fmla="val 12975"/>
              <a:gd name="adj2" fmla="val 67722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protect files from attack by virus 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892" name="Comment 4"/>
          <p:cNvSpPr>
            <a:spLocks noChangeArrowheads="1"/>
          </p:cNvSpPr>
          <p:nvPr/>
        </p:nvSpPr>
        <p:spPr bwMode="auto">
          <a:xfrm>
            <a:off x="6734175" y="106363"/>
            <a:ext cx="2284413" cy="1606355"/>
          </a:xfrm>
          <a:prstGeom prst="wedgeRoundRectCallout">
            <a:avLst>
              <a:gd name="adj1" fmla="val -63472"/>
              <a:gd name="adj2" fmla="val -25560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Part of OS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Designed to carry out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实现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housework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and common tasks.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956" name="Comment 68"/>
          <p:cNvSpPr>
            <a:spLocks noChangeArrowheads="1"/>
          </p:cNvSpPr>
          <p:nvPr/>
        </p:nvSpPr>
        <p:spPr bwMode="auto">
          <a:xfrm>
            <a:off x="6023565" y="3385889"/>
            <a:ext cx="2973565" cy="1021770"/>
          </a:xfrm>
          <a:prstGeom prst="wedgeRoundRectCallout">
            <a:avLst>
              <a:gd name="adj1" fmla="val 9755"/>
              <a:gd name="adj2" fmla="val -102574"/>
              <a:gd name="adj3" fmla="val 16667"/>
            </a:avLst>
          </a:prstGeom>
          <a:solidFill>
            <a:srgbClr val="FCFF91"/>
          </a:solidFill>
          <a:ln w="9525">
            <a:solidFill>
              <a:schemeClr val="bg1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keep files sensibly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合理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arranged</a:t>
            </a:r>
            <a:r>
              <a:rPr lang="zh-CN" altLang="en-GB" sz="12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安排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on the hard drive </a:t>
            </a:r>
            <a:endParaRPr lang="en-GB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358146" y="2565399"/>
            <a:ext cx="1996407" cy="576263"/>
            <a:chOff x="2175" y="336"/>
            <a:chExt cx="1137" cy="432"/>
          </a:xfrm>
        </p:grpSpPr>
        <p:sp>
          <p:nvSpPr>
            <p:cNvPr id="37931" name="AutoShape 43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4"/>
            <p:cNvSpPr txBox="1">
              <a:spLocks noChangeArrowheads="1"/>
            </p:cNvSpPr>
            <p:nvPr/>
          </p:nvSpPr>
          <p:spPr bwMode="auto">
            <a:xfrm>
              <a:off x="2175" y="336"/>
              <a:ext cx="1137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Anti virus software</a:t>
              </a:r>
              <a:endParaRPr lang="en-GB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" name="Group 73"/>
          <p:cNvGrpSpPr/>
          <p:nvPr/>
        </p:nvGrpSpPr>
        <p:grpSpPr bwMode="auto">
          <a:xfrm>
            <a:off x="3118556" y="188913"/>
            <a:ext cx="3338982" cy="1105728"/>
            <a:chOff x="2206" y="73"/>
            <a:chExt cx="1918" cy="562"/>
          </a:xfrm>
        </p:grpSpPr>
        <p:sp>
          <p:nvSpPr>
            <p:cNvPr id="37937" name="AutoShape 49"/>
            <p:cNvSpPr>
              <a:spLocks noChangeArrowheads="1"/>
            </p:cNvSpPr>
            <p:nvPr/>
          </p:nvSpPr>
          <p:spPr bwMode="auto">
            <a:xfrm flipV="1">
              <a:off x="2257" y="73"/>
              <a:ext cx="1867" cy="363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Text Box 50"/>
            <p:cNvSpPr txBox="1">
              <a:spLocks noChangeArrowheads="1"/>
            </p:cNvSpPr>
            <p:nvPr/>
          </p:nvSpPr>
          <p:spPr bwMode="auto">
            <a:xfrm>
              <a:off x="2206" y="73"/>
              <a:ext cx="1918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charset="0"/>
                </a:rPr>
                <a:t>Hard-Drive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charset="0"/>
                </a:rPr>
                <a:t>文件格式</a:t>
              </a:r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charset="0"/>
                </a:rPr>
                <a:t>Utilities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1650666" y="2590800"/>
            <a:ext cx="1017671" cy="457200"/>
            <a:chOff x="2007" y="336"/>
            <a:chExt cx="1305" cy="432"/>
          </a:xfrm>
        </p:grpSpPr>
        <p:sp>
          <p:nvSpPr>
            <p:cNvPr id="37917" name="AutoShape 29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Text Box 3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2007" y="336"/>
              <a:ext cx="1305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Format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5" name="Group 9"/>
          <p:cNvGrpSpPr/>
          <p:nvPr/>
        </p:nvGrpSpPr>
        <p:grpSpPr bwMode="auto">
          <a:xfrm>
            <a:off x="3804264" y="4513263"/>
            <a:ext cx="1914358" cy="762000"/>
            <a:chOff x="1976" y="336"/>
            <a:chExt cx="1432" cy="432"/>
          </a:xfrm>
        </p:grpSpPr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976" y="336"/>
              <a:ext cx="1432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File-handling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charset="0"/>
                </a:rPr>
                <a:t>文件处理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6" name="Group 12"/>
          <p:cNvGrpSpPr/>
          <p:nvPr/>
        </p:nvGrpSpPr>
        <p:grpSpPr bwMode="auto">
          <a:xfrm>
            <a:off x="2317750" y="5673725"/>
            <a:ext cx="1066800" cy="533400"/>
            <a:chOff x="2040" y="336"/>
            <a:chExt cx="1368" cy="504"/>
          </a:xfrm>
        </p:grpSpPr>
        <p:sp>
          <p:nvSpPr>
            <p:cNvPr id="37901" name="AutoShape 13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040" y="336"/>
              <a:ext cx="1368" cy="5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Search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7" name="Group 15"/>
          <p:cNvGrpSpPr/>
          <p:nvPr/>
        </p:nvGrpSpPr>
        <p:grpSpPr bwMode="auto">
          <a:xfrm>
            <a:off x="3232150" y="5673725"/>
            <a:ext cx="1066800" cy="533400"/>
            <a:chOff x="2040" y="336"/>
            <a:chExt cx="1368" cy="504"/>
          </a:xfrm>
        </p:grpSpPr>
        <p:sp>
          <p:nvSpPr>
            <p:cNvPr id="37904" name="AutoShape 16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040" y="336"/>
              <a:ext cx="1368" cy="5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Sort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8" name="Group 18"/>
          <p:cNvGrpSpPr/>
          <p:nvPr/>
        </p:nvGrpSpPr>
        <p:grpSpPr bwMode="auto">
          <a:xfrm>
            <a:off x="4146550" y="5673725"/>
            <a:ext cx="1371600" cy="762000"/>
            <a:chOff x="2040" y="336"/>
            <a:chExt cx="1368" cy="432"/>
          </a:xfrm>
        </p:grpSpPr>
        <p:sp>
          <p:nvSpPr>
            <p:cNvPr id="37907" name="AutoShape 19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2040" y="336"/>
              <a:ext cx="1368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Copy /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Backup 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765550" y="5445125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1860550" y="5445125"/>
            <a:ext cx="4495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2774950" y="5445125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25"/>
          <p:cNvGrpSpPr/>
          <p:nvPr/>
        </p:nvGrpSpPr>
        <p:grpSpPr bwMode="auto">
          <a:xfrm>
            <a:off x="2843213" y="2565400"/>
            <a:ext cx="1644120" cy="762000"/>
            <a:chOff x="144" y="2160"/>
            <a:chExt cx="960" cy="480"/>
          </a:xfrm>
        </p:grpSpPr>
        <p:sp>
          <p:nvSpPr>
            <p:cNvPr id="37914" name="AutoShape 26"/>
            <p:cNvSpPr>
              <a:spLocks noChangeArrowheads="1"/>
            </p:cNvSpPr>
            <p:nvPr/>
          </p:nvSpPr>
          <p:spPr bwMode="auto">
            <a:xfrm flipV="1">
              <a:off x="192" y="2160"/>
              <a:ext cx="912" cy="480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44" y="2160"/>
              <a:ext cx="96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File Compression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457200" y="2209800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H="1">
            <a:off x="4761443" y="768350"/>
            <a:ext cx="0" cy="37449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H="1" flipV="1">
            <a:off x="457200" y="2209800"/>
            <a:ext cx="800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2209800" y="22098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39"/>
          <p:cNvGrpSpPr/>
          <p:nvPr/>
        </p:nvGrpSpPr>
        <p:grpSpPr bwMode="auto">
          <a:xfrm>
            <a:off x="7354772" y="2565400"/>
            <a:ext cx="1676934" cy="457200"/>
            <a:chOff x="2051" y="336"/>
            <a:chExt cx="1261" cy="432"/>
          </a:xfrm>
        </p:grpSpPr>
        <p:sp>
          <p:nvSpPr>
            <p:cNvPr id="37928" name="AutoShape 40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Text Box 41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2051" y="336"/>
              <a:ext cx="1235" cy="43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Defragment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107714" y="2420938"/>
            <a:ext cx="1295637" cy="720725"/>
            <a:chOff x="2145" y="336"/>
            <a:chExt cx="1263" cy="432"/>
          </a:xfrm>
        </p:grpSpPr>
        <p:sp>
          <p:nvSpPr>
            <p:cNvPr id="37934" name="AutoShape 46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Text Box 47"/>
            <p:cNvSpPr txBox="1">
              <a:spLocks noChangeArrowheads="1"/>
            </p:cNvSpPr>
            <p:nvPr/>
          </p:nvSpPr>
          <p:spPr bwMode="auto">
            <a:xfrm>
              <a:off x="2145" y="336"/>
              <a:ext cx="1263" cy="43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Hardware Drivers</a:t>
              </a:r>
              <a:endParaRPr lang="en-GB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7939" name="Line 51"/>
          <p:cNvSpPr>
            <a:spLocks noChangeShapeType="1"/>
          </p:cNvSpPr>
          <p:nvPr/>
        </p:nvSpPr>
        <p:spPr bwMode="auto">
          <a:xfrm flipH="1">
            <a:off x="6372225" y="2205038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 flipH="1">
            <a:off x="8458200" y="22098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57"/>
          <p:cNvGrpSpPr/>
          <p:nvPr/>
        </p:nvGrpSpPr>
        <p:grpSpPr bwMode="auto">
          <a:xfrm>
            <a:off x="5327801" y="5684258"/>
            <a:ext cx="2193641" cy="1150247"/>
            <a:chOff x="1983" y="327"/>
            <a:chExt cx="1419" cy="441"/>
          </a:xfrm>
        </p:grpSpPr>
        <p:sp>
          <p:nvSpPr>
            <p:cNvPr id="37946" name="AutoShape 58"/>
            <p:cNvSpPr>
              <a:spLocks noChangeArrowheads="1"/>
            </p:cNvSpPr>
            <p:nvPr/>
          </p:nvSpPr>
          <p:spPr bwMode="auto">
            <a:xfrm flipV="1">
              <a:off x="2208" y="336"/>
              <a:ext cx="1104" cy="432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Text Box 59"/>
            <p:cNvSpPr txBox="1">
              <a:spLocks noChangeArrowheads="1"/>
            </p:cNvSpPr>
            <p:nvPr/>
          </p:nvSpPr>
          <p:spPr bwMode="auto">
            <a:xfrm>
              <a:off x="1983" y="327"/>
              <a:ext cx="1419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New Folders 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&amp; Moving files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6356350" y="5445125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62"/>
          <p:cNvGrpSpPr/>
          <p:nvPr/>
        </p:nvGrpSpPr>
        <p:grpSpPr bwMode="auto">
          <a:xfrm>
            <a:off x="1150938" y="5673725"/>
            <a:ext cx="1243012" cy="762000"/>
            <a:chOff x="157" y="2736"/>
            <a:chExt cx="672" cy="480"/>
          </a:xfrm>
        </p:grpSpPr>
        <p:sp>
          <p:nvSpPr>
            <p:cNvPr id="37951" name="AutoShape 63"/>
            <p:cNvSpPr>
              <a:spLocks noChangeArrowheads="1"/>
            </p:cNvSpPr>
            <p:nvPr/>
          </p:nvSpPr>
          <p:spPr bwMode="auto">
            <a:xfrm flipV="1">
              <a:off x="240" y="2736"/>
              <a:ext cx="542" cy="480"/>
            </a:xfrm>
            <a:prstGeom prst="cube">
              <a:avLst>
                <a:gd name="adj" fmla="val 16944"/>
              </a:avLst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Text Box 64"/>
            <p:cNvSpPr txBox="1">
              <a:spLocks noChangeArrowheads="1"/>
            </p:cNvSpPr>
            <p:nvPr/>
          </p:nvSpPr>
          <p:spPr bwMode="auto">
            <a:xfrm>
              <a:off x="157" y="2736"/>
              <a:ext cx="672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Deleting Files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1860550" y="5445125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9" name="Line 71"/>
          <p:cNvSpPr>
            <a:spLocks noChangeShapeType="1"/>
          </p:cNvSpPr>
          <p:nvPr/>
        </p:nvSpPr>
        <p:spPr bwMode="auto">
          <a:xfrm>
            <a:off x="4786313" y="5156200"/>
            <a:ext cx="0" cy="504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63" name="Line 75"/>
          <p:cNvSpPr>
            <a:spLocks noChangeShapeType="1"/>
          </p:cNvSpPr>
          <p:nvPr/>
        </p:nvSpPr>
        <p:spPr bwMode="auto">
          <a:xfrm>
            <a:off x="3563938" y="2205038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2" grpId="0" bldLvl="0" animBg="1"/>
      <p:bldP spid="37962" grpId="1" bldLvl="0" animBg="1"/>
      <p:bldP spid="37957" grpId="0" bldLvl="0" animBg="1"/>
      <p:bldP spid="37957" grpId="1" bldLvl="0" animBg="1"/>
      <p:bldP spid="37960" grpId="0" bldLvl="0" animBg="1"/>
      <p:bldP spid="37960" grpId="1" bldLvl="0" animBg="1"/>
      <p:bldP spid="37958" grpId="0" bldLvl="0" animBg="1"/>
      <p:bldP spid="37958" grpId="1" bldLvl="0" animBg="1"/>
      <p:bldP spid="37955" grpId="0" bldLvl="0" animBg="1"/>
      <p:bldP spid="37955" grpId="1" bldLvl="0" animBg="1"/>
      <p:bldP spid="37892" grpId="0" bldLvl="0" animBg="1"/>
      <p:bldP spid="37892" grpId="1" bldLvl="0" animBg="1"/>
      <p:bldP spid="37956" grpId="0" bldLvl="0" animBg="1"/>
      <p:bldP spid="3795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Hard disk formatter</a:t>
            </a:r>
            <a:r>
              <a:rPr lang="zh-CN" altLang="en-US" sz="3100" dirty="0"/>
              <a:t>格式化程序</a:t>
            </a:r>
            <a:r>
              <a:rPr lang="en-US" altLang="zh-CN" dirty="0"/>
              <a:t> and checker</a:t>
            </a:r>
            <a:r>
              <a:rPr lang="zh-CN" altLang="en-US" sz="3100" dirty="0"/>
              <a:t>检查程序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1006"/>
            <a:ext cx="8229600" cy="4941843"/>
          </a:xfrm>
        </p:spPr>
        <p:txBody>
          <a:bodyPr>
            <a:normAutofit fontScale="80000"/>
          </a:bodyPr>
          <a:lstStyle/>
          <a:p>
            <a:r>
              <a:rPr lang="en-US" altLang="zh-CN" dirty="0">
                <a:sym typeface="+mn-ea"/>
              </a:rPr>
              <a:t>Hard disk formatter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Removing existing data from a disk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Setting up</a:t>
            </a:r>
            <a:r>
              <a:rPr kumimoji="1" lang="zh-CN" altLang="en-US" sz="2100" dirty="0"/>
              <a:t>设置</a:t>
            </a:r>
            <a:r>
              <a:rPr kumimoji="1" lang="en-US" altLang="zh-CN" dirty="0"/>
              <a:t> the file system on the disk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Partitioning the disk into logical drives(</a:t>
            </a:r>
            <a:r>
              <a:rPr kumimoji="1" lang="zh-CN" altLang="en-US" dirty="0"/>
              <a:t>逻辑分区</a:t>
            </a:r>
            <a:r>
              <a:rPr kumimoji="1" lang="en-US" altLang="zh-CN" dirty="0"/>
              <a:t>) if this is required</a:t>
            </a:r>
            <a:endParaRPr kumimoji="1" lang="en-US" altLang="zh-CN" dirty="0"/>
          </a:p>
          <a:p>
            <a:pPr lvl="0"/>
            <a:r>
              <a:rPr lang="en-US" altLang="zh-CN" dirty="0">
                <a:sym typeface="+mn-ea"/>
              </a:rPr>
              <a:t>Hard disk checker, </a:t>
            </a:r>
            <a:r>
              <a:rPr lang="en-US" altLang="zh-CN" dirty="0">
                <a:solidFill>
                  <a:srgbClr val="FFFFFF"/>
                </a:solidFill>
                <a:sym typeface="+mn-ea"/>
              </a:rPr>
              <a:t>Disk Contents Analysis, Disk Repair Software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To identify bad sectors so that they can be marked as unusable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Verifies file system integrity</a:t>
            </a:r>
            <a:r>
              <a:rPr lang="zh-CN" altLang="en-US" dirty="0">
                <a:sym typeface="+mn-ea"/>
              </a:rPr>
              <a:t>完整性</a:t>
            </a:r>
            <a:r>
              <a:rPr lang="en-US" altLang="zh-CN" dirty="0">
                <a:sym typeface="+mn-ea"/>
              </a:rPr>
              <a:t> and fixes logical file system errors</a:t>
            </a:r>
            <a:endParaRPr lang="en-US" altLang="zh-CN" dirty="0"/>
          </a:p>
          <a:p>
            <a:pPr lvl="1"/>
            <a:r>
              <a:rPr kumimoji="1" lang="en-US" altLang="zh-CN" dirty="0"/>
              <a:t>P82 in course book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Virus checker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dirty="0"/>
              <a:t>A virus is software which is designed to cause harm to acomputer system</a:t>
            </a:r>
            <a:endParaRPr dirty="0"/>
          </a:p>
          <a:p>
            <a:r>
              <a:rPr kumimoji="1" lang="en-US" altLang="zh-CN" dirty="0"/>
              <a:t>Anti-virus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continually</a:t>
            </a:r>
            <a:r>
              <a:rPr kumimoji="1" lang="zh-CN" altLang="en-US" sz="2400" dirty="0"/>
              <a:t>不断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r>
              <a:rPr kumimoji="1" lang="zh-CN" altLang="en-US" sz="2400" dirty="0"/>
              <a:t>字典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sz="2700" dirty="0"/>
              <a:t>存取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computer.</a:t>
            </a:r>
            <a:endParaRPr kumimoji="1" lang="en-US" altLang="zh-CN" dirty="0"/>
          </a:p>
          <a:p>
            <a:r>
              <a:rPr kumimoji="1"/>
              <a:t>When a new virus comes along</a:t>
            </a:r>
            <a:r>
              <a:rPr kumimoji="1" lang="zh-CN" sz="2700"/>
              <a:t>出现</a:t>
            </a:r>
            <a:r>
              <a:rPr kumimoji="1" lang="en-US"/>
              <a:t>,</a:t>
            </a:r>
            <a:r>
              <a:rPr kumimoji="1"/>
              <a:t> there is a delay before it is recognised and deal</a:t>
            </a:r>
            <a:r>
              <a:rPr kumimoji="1" lang="en-US"/>
              <a:t>ed</a:t>
            </a:r>
            <a:r>
              <a:rPr kumimoji="1"/>
              <a:t> with. As a result it is necessary for a virus checker to be regularly updated and for it to scan all files on a computer system as a matter of routine</a:t>
            </a:r>
            <a:r>
              <a:rPr kumimoji="1" sz="2700"/>
              <a:t>作为例行公事</a:t>
            </a:r>
            <a:r>
              <a:rPr kumimoji="1"/>
              <a:t>.</a:t>
            </a:r>
            <a:endParaRPr kumimoj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 Disk Defragmenter(</a:t>
            </a:r>
            <a:r>
              <a:rPr lang="zh-CN" altLang="en-US" dirty="0"/>
              <a:t>碎片整理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57200" y="4027196"/>
            <a:ext cx="8229600" cy="258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defragmenter utility program reorganizes the file storage to return it to a state where all files are stored in contiguous sectors(</a:t>
            </a:r>
            <a:r>
              <a:rPr lang="zh-CN" altLang="en-US" dirty="0"/>
              <a:t>连续扇区</a:t>
            </a:r>
            <a:r>
              <a:rPr lang="en-US" altLang="zh-CN" dirty="0"/>
              <a:t>).</a:t>
            </a:r>
            <a:r>
              <a:rPr kumimoji="1" lang="en-US" altLang="zh-CN" dirty="0"/>
              <a:t> more information(P56 in revision guide)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" y="1337945"/>
            <a:ext cx="7978775" cy="223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Compression</a:t>
            </a:r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zh-CN" sz="2400" dirty="0"/>
              <a:t>Many files can be squeezed(</a:t>
            </a:r>
            <a:r>
              <a:rPr lang="zh-CN" altLang="en-US" sz="2400" dirty="0"/>
              <a:t>压缩</a:t>
            </a:r>
            <a:r>
              <a:rPr lang="en-GB" altLang="zh-CN" sz="2400" dirty="0"/>
              <a:t>) to take up</a:t>
            </a:r>
            <a:r>
              <a:rPr lang="zh-CN" altLang="en-GB" sz="2400" dirty="0"/>
              <a:t>占据</a:t>
            </a:r>
            <a:r>
              <a:rPr lang="en-GB" altLang="zh-CN" sz="2400" dirty="0"/>
              <a:t> less space.</a:t>
            </a:r>
            <a:endParaRPr lang="en-GB" altLang="zh-CN" sz="24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Many files can be transferred as a whole, which makes uploading and downloading </a:t>
            </a:r>
            <a:r>
              <a:rPr lang="en-US" altLang="en-GB" sz="2400" dirty="0"/>
              <a:t>more convenient</a:t>
            </a:r>
            <a:r>
              <a:rPr lang="en-GB" altLang="zh-CN" sz="2400" dirty="0"/>
              <a:t>.</a:t>
            </a:r>
            <a:endParaRPr lang="en-GB" altLang="zh-CN" sz="24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This allows them to be transmitted faster.</a:t>
            </a:r>
            <a:endParaRPr lang="en-GB" altLang="zh-CN" sz="24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They have to be decompressed(</a:t>
            </a:r>
            <a:r>
              <a:rPr lang="zh-CN" altLang="en-US" sz="2400" dirty="0"/>
              <a:t>解压</a:t>
            </a:r>
            <a:r>
              <a:rPr lang="en-GB" altLang="zh-CN" sz="2400" dirty="0"/>
              <a:t>) when used.</a:t>
            </a:r>
            <a:endParaRPr lang="en-GB" altLang="zh-CN" sz="24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This can slow down the display.</a:t>
            </a:r>
            <a:endParaRPr lang="en-GB" altLang="zh-CN" sz="24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Lossless compression</a:t>
            </a:r>
            <a:r>
              <a:rPr lang="en-US" altLang="zh-CN" sz="2400" dirty="0"/>
              <a:t>(</a:t>
            </a:r>
            <a:r>
              <a:rPr lang="zh-CN" altLang="en-US" sz="2400" dirty="0"/>
              <a:t>无损压缩</a:t>
            </a:r>
            <a:r>
              <a:rPr lang="en-US" altLang="zh-CN" sz="2400" dirty="0"/>
              <a:t>)</a:t>
            </a:r>
            <a:endParaRPr lang="en-GB" altLang="zh-CN" sz="2400" dirty="0"/>
          </a:p>
          <a:p>
            <a:pPr lvl="2">
              <a:lnSpc>
                <a:spcPct val="90000"/>
              </a:lnSpc>
            </a:pPr>
            <a:r>
              <a:rPr lang="en-GB" altLang="zh-CN" sz="2000" dirty="0"/>
              <a:t>Allows the file to be restored exactly as it was</a:t>
            </a:r>
            <a:endParaRPr lang="en-GB" altLang="zh-CN" sz="2000" dirty="0"/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Lossy compression</a:t>
            </a:r>
            <a:endParaRPr lang="en-GB" altLang="zh-CN" sz="2400" dirty="0"/>
          </a:p>
          <a:p>
            <a:pPr lvl="2">
              <a:lnSpc>
                <a:spcPct val="90000"/>
              </a:lnSpc>
            </a:pPr>
            <a:r>
              <a:rPr lang="en-GB" altLang="zh-CN" sz="2000" dirty="0"/>
              <a:t>Removes some of the data, so it is not the same when     decompressed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0</TotalTime>
  <Words>3317</Words>
  <Application>WPS 演示</Application>
  <PresentationFormat>全屏显示(4:3)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Times New Roman</vt:lpstr>
      <vt:lpstr>Calibri</vt:lpstr>
      <vt:lpstr>微软雅黑</vt:lpstr>
      <vt:lpstr>Arial Unicode MS</vt:lpstr>
      <vt:lpstr>黑色</vt:lpstr>
      <vt:lpstr>Chapter 7 System Software   7.2 Utility Software</vt:lpstr>
      <vt:lpstr>Objectives</vt:lpstr>
      <vt:lpstr>Utility programs</vt:lpstr>
      <vt:lpstr>Notes</vt:lpstr>
      <vt:lpstr>PowerPoint 演示文稿</vt:lpstr>
      <vt:lpstr>Hard disk formatter格式化程序 and checker检查程序 </vt:lpstr>
      <vt:lpstr>Virus checker </vt:lpstr>
      <vt:lpstr>Hard Disk Defragmenter(碎片整理)</vt:lpstr>
      <vt:lpstr>Compression</vt:lpstr>
      <vt:lpstr>Backup Software</vt:lpstr>
    </vt:vector>
  </TitlesOfParts>
  <Company>A-Level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grace lily</dc:creator>
  <cp:lastModifiedBy>lmchen</cp:lastModifiedBy>
  <cp:revision>111</cp:revision>
  <dcterms:created xsi:type="dcterms:W3CDTF">2011-11-18T00:30:00Z</dcterms:created>
  <dcterms:modified xsi:type="dcterms:W3CDTF">2019-12-01T04:06:51Z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