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3"/>
    <p:sldId id="258" r:id="rId4"/>
    <p:sldId id="265" r:id="rId5"/>
    <p:sldId id="267" r:id="rId6"/>
    <p:sldId id="282" r:id="rId7"/>
    <p:sldId id="285" r:id="rId8"/>
    <p:sldId id="284" r:id="rId9"/>
    <p:sldId id="286" r:id="rId10"/>
    <p:sldId id="287" r:id="rId11"/>
    <p:sldId id="288" r:id="rId12"/>
    <p:sldId id="270" r:id="rId13"/>
    <p:sldId id="272" r:id="rId14"/>
    <p:sldId id="271" r:id="rId15"/>
    <p:sldId id="268" r:id="rId16"/>
    <p:sldId id="273" r:id="rId17"/>
    <p:sldId id="275" r:id="rId18"/>
    <p:sldId id="269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80A73C-63EE-4340-8583-B81DC5A79C1C}">
          <p14:sldIdLst>
            <p14:sldId id="256"/>
            <p14:sldId id="270"/>
            <p14:sldId id="272"/>
            <p14:sldId id="268"/>
            <p14:sldId id="269"/>
            <p14:sldId id="258"/>
            <p14:sldId id="275"/>
            <p14:sldId id="287"/>
            <p14:sldId id="265"/>
            <p14:sldId id="282"/>
            <p14:sldId id="284"/>
            <p14:sldId id="285"/>
            <p14:sldId id="288"/>
            <p14:sldId id="286"/>
            <p14:sldId id="267"/>
            <p14:sldId id="271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46" autoAdjust="0"/>
  </p:normalViewPr>
  <p:slideViewPr>
    <p:cSldViewPr snapToGrid="0" snapToObjects="1"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652D-94DF-2F41-8760-DCF2065200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3440D-E18D-2644-BBA4-EA0AFF481D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9B55-64B7-8A49-B3CA-503A9D4DCA6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C2E32-266B-8440-9EC4-B0717541C2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numpy.org/doc/1.17/reference/routine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8641" y="1875258"/>
            <a:ext cx="7646595" cy="1724867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Chapter7</a:t>
            </a:r>
            <a:r>
              <a:rPr lang="zh-CN" altLang="en-US" sz="5400" dirty="0"/>
              <a:t> </a:t>
            </a:r>
            <a:r>
              <a:rPr lang="zh-CN" altLang="zh-CN" sz="5400" dirty="0"/>
              <a:t>S</a:t>
            </a:r>
            <a:r>
              <a:rPr lang="en-US" altLang="zh-CN" sz="5400" dirty="0" err="1"/>
              <a:t>ystem</a:t>
            </a:r>
            <a:r>
              <a:rPr lang="zh-CN" altLang="en-US" sz="5400" dirty="0"/>
              <a:t> </a:t>
            </a:r>
            <a:r>
              <a:rPr lang="en-US" altLang="zh-CN" sz="5400" dirty="0"/>
              <a:t>software</a:t>
            </a:r>
            <a:br>
              <a:rPr lang="en-US" altLang="zh-CN" sz="5400" dirty="0"/>
            </a:br>
            <a:r>
              <a:rPr lang="zh-CN" altLang="en-US" sz="5400" dirty="0"/>
              <a:t> </a:t>
            </a:r>
            <a:br>
              <a:rPr lang="en-US" altLang="zh-CN" sz="5400" dirty="0"/>
            </a:br>
            <a:r>
              <a:rPr lang="en-US" altLang="zh-CN" sz="5400" dirty="0"/>
              <a:t>7.3 library</a:t>
            </a:r>
            <a:r>
              <a:rPr lang="zh-CN" altLang="en-US" sz="5400" dirty="0"/>
              <a:t> </a:t>
            </a:r>
            <a:r>
              <a:rPr lang="zh-CN" altLang="zh-CN" sz="5400" dirty="0"/>
              <a:t>p</a:t>
            </a:r>
            <a:r>
              <a:rPr lang="en-US" altLang="zh-CN" sz="5400" dirty="0" err="1"/>
              <a:t>rograms</a:t>
            </a:r>
            <a:endParaRPr kumimoji="1" lang="zh-CN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DLL drawback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The </a:t>
            </a:r>
            <a:r>
              <a:rPr lang="en-US" altLang="zh-CN" sz="3000" dirty="0"/>
              <a:t>DLL files needed to be included at run time.</a:t>
            </a:r>
            <a:endParaRPr lang="en-US" altLang="zh-CN" sz="3000" dirty="0"/>
          </a:p>
          <a:p>
            <a:r>
              <a:rPr lang="en-US" altLang="zh-CN" sz="3000" dirty="0"/>
              <a:t>Appropriate linking software must be available at run-time to link the DLL files.</a:t>
            </a:r>
            <a:endParaRPr lang="en-US" altLang="zh-CN" sz="3000" dirty="0"/>
          </a:p>
          <a:p>
            <a:r>
              <a:rPr lang="en-US" altLang="zh-CN" sz="3000" dirty="0"/>
              <a:t>The DLL file must be present</a:t>
            </a:r>
            <a:r>
              <a:rPr lang="zh-CN" altLang="en-US" sz="3000" dirty="0"/>
              <a:t>存在</a:t>
            </a:r>
            <a:r>
              <a:rPr lang="en-US" altLang="zh-CN" sz="3000" dirty="0"/>
              <a:t>, otherwise there may be some errors</a:t>
            </a:r>
            <a:r>
              <a:rPr lang="en-US" altLang="zh-CN" sz="3000" dirty="0">
                <a:sym typeface="+mn-ea"/>
              </a:rPr>
              <a:t>(unable to find X.dll) .</a:t>
            </a:r>
            <a:endParaRPr lang="en-US" altLang="zh-CN" sz="3000" dirty="0"/>
          </a:p>
          <a:p>
            <a:r>
              <a:rPr lang="en-US" altLang="zh-CN" sz="3000" dirty="0"/>
              <a:t>Corrupted</a:t>
            </a:r>
            <a:r>
              <a:rPr lang="zh-CN" altLang="en-US" sz="3000" dirty="0"/>
              <a:t>毁坏的</a:t>
            </a:r>
            <a:r>
              <a:rPr lang="en-US" altLang="zh-CN" sz="3000" dirty="0"/>
              <a:t> DLL file could lead to unexpected termination of the program.</a:t>
            </a:r>
            <a:endParaRPr lang="en-US" altLang="zh-CN" sz="3000" dirty="0"/>
          </a:p>
          <a:p>
            <a:r>
              <a:rPr lang="en-US" altLang="zh-CN" sz="3000" dirty="0"/>
              <a:t>It could install a virus  to the DDLs, related files could be corrupted(</a:t>
            </a:r>
            <a:r>
              <a:rPr lang="zh-CN" altLang="en-US" sz="3000" dirty="0"/>
              <a:t>被破坏</a:t>
            </a:r>
            <a:r>
              <a:rPr lang="en-US" altLang="zh-CN" sz="3000" dirty="0"/>
              <a:t>)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t="11301" b="11301"/>
          <a:stretch>
            <a:fillRect/>
          </a:stretch>
        </p:blipFill>
        <p:spPr>
          <a:xfrm>
            <a:off x="0" y="274639"/>
            <a:ext cx="6971736" cy="383418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1747744"/>
            <a:ext cx="5080000" cy="3695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7340" y="4429125"/>
            <a:ext cx="3026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Create MFC_DLL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314325" y="5735169"/>
            <a:ext cx="7934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MFC(Microsoft Foundation Classes) is a class library provided by Microsoft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Library(</a:t>
            </a:r>
            <a:r>
              <a:rPr lang="zh-CN" altLang="en-US" dirty="0"/>
              <a:t>程序库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 p</a:t>
            </a:r>
            <a:r>
              <a:rPr lang="en-US" altLang="zh-CN" dirty="0">
                <a:sym typeface="+mn-ea"/>
              </a:rPr>
              <a:t>rogram </a:t>
            </a:r>
            <a:r>
              <a:rPr lang="en-US" altLang="zh-CN" dirty="0"/>
              <a:t>library is a collection of library programs developed(</a:t>
            </a:r>
            <a:r>
              <a:rPr lang="zh-CN" altLang="en-US" dirty="0"/>
              <a:t>开发</a:t>
            </a:r>
            <a:r>
              <a:rPr lang="en-US" altLang="zh-CN" dirty="0"/>
              <a:t>). Library </a:t>
            </a:r>
            <a:r>
              <a:rPr lang="en-US" altLang="zh-CN" dirty="0">
                <a:sym typeface="+mn-ea"/>
              </a:rPr>
              <a:t>programs  </a:t>
            </a:r>
            <a:r>
              <a:rPr lang="en-US" altLang="zh-CN" dirty="0"/>
              <a:t>are not complete computer programs, they are code that provides services to other programs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Library,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Library and</a:t>
            </a:r>
            <a:r>
              <a:rPr lang="zh-CN" altLang="en-US" dirty="0"/>
              <a:t> </a:t>
            </a:r>
            <a:r>
              <a:rPr lang="en-US" altLang="zh-CN" dirty="0"/>
              <a:t>Library routine, they all mean the same concept.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Program 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zh-CN" dirty="0"/>
              <a:t>Pre-compiled(</a:t>
            </a:r>
            <a:r>
              <a:rPr lang="en-US" altLang="zh-CN" sz="2400" dirty="0"/>
              <a:t>Code that can be run directly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Collection of routines</a:t>
            </a:r>
            <a:endParaRPr lang="en-US" altLang="zh-CN" dirty="0"/>
          </a:p>
          <a:p>
            <a:r>
              <a:rPr lang="en-US" altLang="zh-CN" dirty="0"/>
              <a:t>Each </a:t>
            </a:r>
            <a:r>
              <a:rPr lang="en-US" altLang="zh-CN" dirty="0">
                <a:sym typeface="+mn-ea"/>
              </a:rPr>
              <a:t>routine </a:t>
            </a:r>
            <a:r>
              <a:rPr lang="en-US" altLang="zh-CN" dirty="0"/>
              <a:t>performs a specific task</a:t>
            </a:r>
            <a:endParaRPr lang="en-US" altLang="zh-CN" dirty="0"/>
          </a:p>
          <a:p>
            <a:r>
              <a:rPr lang="en-US" altLang="zh-CN" dirty="0"/>
              <a:t>Each </a:t>
            </a:r>
            <a:r>
              <a:rPr lang="en-US" altLang="zh-CN" dirty="0">
                <a:sym typeface="+mn-ea"/>
              </a:rPr>
              <a:t>routine </a:t>
            </a:r>
            <a:r>
              <a:rPr lang="en-US" altLang="zh-CN" dirty="0"/>
              <a:t>can be linked or imported into the program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zh-CN" altLang="zh-CN" dirty="0"/>
              <a:t>e</a:t>
            </a:r>
            <a:r>
              <a:rPr kumimoji="1" lang="en-US" altLang="zh-CN" dirty="0" err="1"/>
              <a:t>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computer games a developer might not have the time and budget</a:t>
            </a:r>
            <a:r>
              <a:rPr lang="zh-CN" altLang="en-US" dirty="0"/>
              <a:t>预算</a:t>
            </a:r>
            <a:r>
              <a:rPr lang="en-US" altLang="zh-CN" dirty="0"/>
              <a:t> to write a new graphics engine so they often buy graphical libraries to speed up development, this will allow them to quickly develop a good looking game that runs on the desired hardware.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88"/>
            <a:ext cx="8229600" cy="1143000"/>
          </a:xfrm>
        </p:spPr>
        <p:txBody>
          <a:bodyPr/>
          <a:lstStyle/>
          <a:p>
            <a:r>
              <a:rPr lang="en-US" altLang="zh-CN" dirty="0"/>
              <a:t>Library routines benefits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2712"/>
            <a:ext cx="8229600" cy="519112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Less code needs to be written so that it saves time </a:t>
            </a:r>
            <a:endParaRPr lang="en-US" altLang="zh-CN" sz="2400" dirty="0"/>
          </a:p>
          <a:p>
            <a:r>
              <a:rPr lang="en-US" altLang="zh-CN" sz="2400" dirty="0"/>
              <a:t>Pre-tested by many people. It can be sure that the function will perform as it should</a:t>
            </a:r>
            <a:endParaRPr lang="en-US" altLang="zh-CN" sz="2400" dirty="0"/>
          </a:p>
          <a:p>
            <a:r>
              <a:rPr lang="en-US" altLang="zh-CN" sz="2400" dirty="0"/>
              <a:t>Simplifies the program because only the name of the function included in the source code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Library routines drawback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429625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Compatibility/kəmˌpætəˈbɪləti/</a:t>
            </a:r>
            <a:r>
              <a:rPr lang="zh-CN" altLang="en-US" sz="2400" dirty="0"/>
              <a:t>兼容性</a:t>
            </a:r>
            <a:r>
              <a:rPr lang="en-US" altLang="zh-CN" sz="2400" dirty="0"/>
              <a:t> issues. </a:t>
            </a:r>
            <a:endParaRPr lang="en-US" altLang="zh-CN" sz="2400" dirty="0"/>
          </a:p>
          <a:p>
            <a:r>
              <a:rPr lang="en-US" altLang="zh-CN" sz="2400" dirty="0"/>
              <a:t>There may be unknown or unexpected bugs or virus.  </a:t>
            </a:r>
            <a:endParaRPr lang="en-US" altLang="zh-CN" sz="2400" dirty="0"/>
          </a:p>
          <a:p>
            <a:r>
              <a:rPr lang="en-US" altLang="zh-CN" sz="2400" dirty="0"/>
              <a:t>Library routine may not meet exact needs</a:t>
            </a:r>
            <a:endParaRPr lang="en-US" altLang="zh-CN" sz="2400" dirty="0"/>
          </a:p>
          <a:p>
            <a:r>
              <a:rPr lang="en-US" altLang="zh-CN" sz="2400" dirty="0"/>
              <a:t>There may be unexpected results 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100" y="62986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Below is an example of how you might import libraries in python: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0" y="1866900"/>
            <a:ext cx="6285865" cy="31248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9538"/>
            <a:ext cx="8229600" cy="852607"/>
          </a:xfrm>
        </p:spPr>
        <p:txBody>
          <a:bodyPr/>
          <a:lstStyle/>
          <a:p>
            <a:r>
              <a:rPr lang="en-US" altLang="zh-CN" dirty="0"/>
              <a:t>Syllabus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4" y="1032675"/>
            <a:ext cx="8872855" cy="5450727"/>
          </a:xfrm>
        </p:spPr>
        <p:txBody>
          <a:bodyPr>
            <a:noAutofit/>
          </a:bodyPr>
          <a:lstStyle/>
          <a:p>
            <a:r>
              <a:rPr lang="en-US" altLang="zh-CN" dirty="0"/>
              <a:t>show an understanding that software under development is often constructed using existing code from program libraries(</a:t>
            </a:r>
            <a:r>
              <a:rPr lang="zh-CN" altLang="en-US" dirty="0"/>
              <a:t>程序库</a:t>
            </a:r>
            <a:r>
              <a:rPr lang="en-US" altLang="zh-CN" dirty="0"/>
              <a:t>) </a:t>
            </a:r>
            <a:endParaRPr lang="en-US" altLang="zh-CN" dirty="0"/>
          </a:p>
          <a:p>
            <a:r>
              <a:rPr lang="en-US" altLang="zh-CN" dirty="0"/>
              <a:t>describe the benefits to the developer of software constructed using library files, including Dynamic Link Library (DLL</a:t>
            </a:r>
            <a:r>
              <a:rPr lang="zh-CN" altLang="en-US" dirty="0"/>
              <a:t>动态链接库</a:t>
            </a:r>
            <a:r>
              <a:rPr lang="en-US" altLang="zh-CN" dirty="0"/>
              <a:t>) files </a:t>
            </a:r>
            <a:endParaRPr lang="en-US" altLang="zh-CN" dirty="0"/>
          </a:p>
          <a:p>
            <a:r>
              <a:rPr lang="en-US" altLang="zh-CN" dirty="0"/>
              <a:t>draw on(</a:t>
            </a:r>
            <a:r>
              <a:rPr lang="zh-CN" altLang="en-US" dirty="0"/>
              <a:t>借鉴</a:t>
            </a:r>
            <a:r>
              <a:rPr lang="en-US" altLang="zh-CN" dirty="0"/>
              <a:t>) experience of the writing of programs which include library routines(</a:t>
            </a:r>
            <a:r>
              <a:rPr lang="zh-CN" altLang="en-US" dirty="0"/>
              <a:t>库程序</a:t>
            </a:r>
            <a:r>
              <a:rPr lang="en-US" altLang="zh-CN" dirty="0"/>
              <a:t>) 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638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Library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sz="2800" dirty="0">
                <a:sym typeface="+mn-ea"/>
              </a:rPr>
              <a:t>库</a:t>
            </a:r>
            <a:r>
              <a:rPr kumimoji="1" lang="zh-CN" altLang="en-US" sz="2800" dirty="0"/>
              <a:t>程序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324850" cy="4525963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kumimoji="1" dirty="0"/>
              <a:t>Program library: a collection of pre-compiled routines or modules</a:t>
            </a:r>
            <a:r>
              <a:rPr kumimoji="1" lang="zh-CN" sz="2400" dirty="0"/>
              <a:t>模块</a:t>
            </a:r>
            <a:r>
              <a:rPr kumimoji="1" dirty="0"/>
              <a:t> that a program can use</a:t>
            </a:r>
            <a:r>
              <a:rPr kumimoji="1" lang="en-US" dirty="0"/>
              <a:t>.</a:t>
            </a:r>
            <a:endParaRPr kumimoji="1" lang="en-US" dirty="0"/>
          </a:p>
          <a:p>
            <a:pPr marL="0" indent="0">
              <a:buNone/>
            </a:pPr>
            <a:endParaRPr kumimoji="1" dirty="0"/>
          </a:p>
          <a:p>
            <a:pPr marL="0" indent="0">
              <a:buNone/>
            </a:pPr>
            <a:r>
              <a:rPr kumimoji="1" lang="en-US" altLang="zh-CN" dirty="0"/>
              <a:t>Example</a:t>
            </a:r>
            <a:r>
              <a:rPr kumimoji="1" lang="zh-CN" altLang="en-US" dirty="0"/>
              <a:t>：</a:t>
            </a:r>
            <a:r>
              <a:rPr kumimoji="1" lang="en-US" altLang="zh-CN" dirty="0">
                <a:hlinkClick r:id="rId1" tooltip="" action="ppaction://hlinkfile"/>
              </a:rPr>
              <a:t>numpy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Library programs contain code and data that provide services to other programs such as interface (</a:t>
            </a:r>
            <a:r>
              <a:rPr lang="zh-CN" altLang="en-US" dirty="0"/>
              <a:t>界面</a:t>
            </a:r>
            <a:r>
              <a:rPr lang="en-US" altLang="zh-CN" dirty="0"/>
              <a:t>), printing, network code and even the graphic engines of computer games(</a:t>
            </a:r>
            <a:r>
              <a:rPr lang="zh-CN" altLang="en-US" dirty="0"/>
              <a:t>电脑游戏的图形引擎</a:t>
            </a:r>
            <a:r>
              <a:rPr lang="en-US" altLang="zh-CN" dirty="0"/>
              <a:t>). </a:t>
            </a:r>
            <a:endParaRPr lang="en-US" altLang="zh-CN" dirty="0"/>
          </a:p>
          <a:p>
            <a:r>
              <a:rPr lang="en-US" altLang="zh-CN" dirty="0"/>
              <a:t>If you have ever wondered why all Microsoft Office programs have the same look and feel, that is because they are using the same graphical user interface libraries(</a:t>
            </a:r>
            <a:r>
              <a:rPr lang="zh-CN" altLang="en-US" dirty="0"/>
              <a:t>图形用户界面库</a:t>
            </a:r>
            <a:r>
              <a:rPr lang="en-US" altLang="zh-CN" dirty="0"/>
              <a:t>).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638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Library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sz="2800" dirty="0">
                <a:sym typeface="+mn-ea"/>
              </a:rPr>
              <a:t>库</a:t>
            </a:r>
            <a:r>
              <a:rPr kumimoji="1" lang="zh-CN" altLang="en-US" sz="2800" dirty="0"/>
              <a:t>程序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324850" cy="4525963"/>
          </a:xfrm>
        </p:spPr>
        <p:txBody>
          <a:bodyPr>
            <a:normAutofit fontScale="90000" lnSpcReduction="10000"/>
          </a:bodyPr>
          <a:lstStyle/>
          <a:p>
            <a:r>
              <a:rPr kumimoji="1" dirty="0"/>
              <a:t>The source code is written by the programmer in a programming language such as Python or Java. If no errors are found in the source code, the compiler produces object code (machine code). </a:t>
            </a:r>
            <a:endParaRPr kumimoji="1" dirty="0"/>
          </a:p>
          <a:p>
            <a:r>
              <a:rPr kumimoji="1" dirty="0"/>
              <a:t>This code cannot be executed directly. Instead it has to be linked with the code for any </a:t>
            </a:r>
            <a:r>
              <a:rPr kumimoji="1" lang="en-US" dirty="0"/>
              <a:t>s</a:t>
            </a:r>
            <a:r>
              <a:rPr kumimoji="1" dirty="0"/>
              <a:t>ubroutines used by it. </a:t>
            </a:r>
            <a:endParaRPr kumimoji="1" dirty="0"/>
          </a:p>
          <a:p>
            <a:r>
              <a:rPr kumimoji="1" dirty="0"/>
              <a:t>When the subroutines are linked to the source code, the composite code is loaded into main memory to run.</a:t>
            </a:r>
            <a:endParaRPr kumimoj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ym typeface="+mn-ea"/>
              </a:rPr>
              <a:t>Library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programs: </a:t>
            </a:r>
            <a:r>
              <a:rPr kumimoji="1" lang="zh-CN" altLang="zh-CN" dirty="0"/>
              <a:t>D</a:t>
            </a:r>
            <a:r>
              <a:rPr kumimoji="1" lang="en-US" altLang="zh-CN" dirty="0"/>
              <a:t>LL </a:t>
            </a:r>
            <a:r>
              <a:rPr kumimoji="1" lang="en-US" altLang="zh-CN" sz="3200" dirty="0"/>
              <a:t>(</a:t>
            </a:r>
            <a:r>
              <a:rPr lang="zh-CN" altLang="en-US" sz="3200" dirty="0"/>
              <a:t>动态链接库</a:t>
            </a:r>
            <a:r>
              <a:rPr kumimoji="1" lang="en-US" altLang="zh-CN" sz="3200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While the code is running, it links to the DLL routine that it needs. The same DLL (for example, spell-checker code) can be used by a word processor, presentation software and a spreadsheet</a:t>
            </a:r>
            <a:r>
              <a:rPr kumimoji="1" lang="zh-CN" altLang="en-US" sz="2400" dirty="0"/>
              <a:t>电子表格</a:t>
            </a:r>
            <a:r>
              <a:rPr kumimoji="1" lang="en-US" altLang="zh-CN" dirty="0"/>
              <a:t> application.</a:t>
            </a:r>
            <a:endParaRPr kumimoji="1" lang="en-US" altLang="zh-CN" dirty="0"/>
          </a:p>
          <a:p>
            <a:r>
              <a:rPr kumimoji="1" lang="en-US" altLang="zh-CN" dirty="0"/>
              <a:t>The code in a DLL can be shared among all the processes that use the DLL. </a:t>
            </a:r>
            <a:endParaRPr kumimoji="1" lang="en-US" altLang="zh-CN" dirty="0"/>
          </a:p>
          <a:p>
            <a:r>
              <a:rPr kumimoji="1" lang="en-US" altLang="zh-CN" dirty="0"/>
              <a:t>That is, the DLL file occupies a single place in physical memory.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ym typeface="+mn-ea"/>
              </a:rPr>
              <a:t>Library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programs: </a:t>
            </a:r>
            <a:r>
              <a:rPr kumimoji="1" lang="zh-CN" altLang="zh-CN" dirty="0"/>
              <a:t>D</a:t>
            </a:r>
            <a:r>
              <a:rPr kumimoji="1" lang="en-US" altLang="zh-CN" dirty="0"/>
              <a:t>LL </a:t>
            </a:r>
            <a:r>
              <a:rPr kumimoji="1" lang="en-US" altLang="zh-CN" sz="3200" dirty="0"/>
              <a:t>(</a:t>
            </a:r>
            <a:r>
              <a:rPr lang="zh-CN" altLang="en-US" sz="3200" dirty="0"/>
              <a:t>动态链接库</a:t>
            </a:r>
            <a:r>
              <a:rPr kumimoji="1" lang="en-US" altLang="zh-CN" sz="3200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Windows operating system uses Dynamically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Linked Library (DLL), which contain code , data and resources.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The  are hundreds of DLL files that carry out a wide range of actions including controlling dialog boxes(</a:t>
            </a:r>
            <a:r>
              <a:rPr lang="zh-CN" altLang="en-US" dirty="0"/>
              <a:t>控制对话框</a:t>
            </a:r>
            <a:r>
              <a:rPr kumimoji="1" lang="en-US" altLang="zh-CN" dirty="0"/>
              <a:t>), managing memory(</a:t>
            </a:r>
            <a:r>
              <a:rPr kumimoji="1" lang="zh-CN" altLang="en-US" dirty="0"/>
              <a:t>管理内存</a:t>
            </a:r>
            <a:r>
              <a:rPr kumimoji="1" lang="en-US" altLang="zh-CN" dirty="0"/>
              <a:t>), displaying text and graphics.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about DLL files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DLL file is a shared library file</a:t>
            </a:r>
            <a:endParaRPr lang="en-US" altLang="zh-CN" dirty="0"/>
          </a:p>
          <a:p>
            <a:r>
              <a:rPr lang="en-US" altLang="zh-CN" dirty="0"/>
              <a:t>Code is saved separately(</a:t>
            </a:r>
            <a:r>
              <a:rPr lang="zh-CN" altLang="en-US" dirty="0"/>
              <a:t>分别的</a:t>
            </a:r>
            <a:r>
              <a:rPr lang="en-US" altLang="zh-CN" dirty="0"/>
              <a:t>) from the main  </a:t>
            </a:r>
            <a:r>
              <a:rPr lang="en-US" altLang="zh-CN" b="1" dirty="0"/>
              <a:t>.</a:t>
            </a:r>
            <a:r>
              <a:rPr lang="en-US" altLang="zh-CN" dirty="0"/>
              <a:t>EXE files</a:t>
            </a:r>
            <a:endParaRPr lang="en-US" altLang="zh-CN" dirty="0"/>
          </a:p>
          <a:p>
            <a:r>
              <a:rPr lang="en-US" altLang="zh-CN" dirty="0"/>
              <a:t>Code is only loaded into main memory when required at run-time</a:t>
            </a:r>
            <a:r>
              <a:rPr lang="zh-CN" altLang="en-US" dirty="0"/>
              <a:t>运行</a:t>
            </a:r>
            <a:r>
              <a:rPr lang="en-US" altLang="zh-CN" dirty="0"/>
              <a:t>	</a:t>
            </a:r>
            <a:r>
              <a:rPr lang="zh-CN" altLang="en-US" dirty="0"/>
              <a:t>时期</a:t>
            </a:r>
            <a:endParaRPr lang="en-US" altLang="zh-CN" dirty="0"/>
          </a:p>
          <a:p>
            <a:r>
              <a:rPr lang="en-US" altLang="zh-CN" dirty="0"/>
              <a:t>The DDL file can be made available to several applications (at the same time)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Benefits of </a:t>
            </a:r>
            <a:r>
              <a:rPr lang="en-US" altLang="zh-CN" dirty="0"/>
              <a:t>DLL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/>
          </a:bodyPr>
          <a:lstStyle/>
          <a:p>
            <a:r>
              <a:rPr lang="en-US" altLang="zh-CN" dirty="0"/>
              <a:t>Make the executable file smaller. </a:t>
            </a:r>
            <a:endParaRPr lang="en-US" altLang="zh-CN" dirty="0"/>
          </a:p>
          <a:p>
            <a:r>
              <a:rPr lang="en-US" altLang="zh-CN" dirty="0"/>
              <a:t>DLL files are only loaded into memory when required.</a:t>
            </a:r>
            <a:endParaRPr lang="en-US" altLang="zh-CN" dirty="0"/>
          </a:p>
          <a:p>
            <a:r>
              <a:rPr lang="en-US" altLang="zh-CN" dirty="0"/>
              <a:t>Error correction to the DLL file code are done. </a:t>
            </a:r>
            <a:endParaRPr lang="en-US" altLang="zh-CN" dirty="0"/>
          </a:p>
          <a:p>
            <a:r>
              <a:rPr lang="en-US" altLang="zh-CN" dirty="0"/>
              <a:t>Independently of the main program. So there is no need to recompile the main program.</a:t>
            </a:r>
            <a:endParaRPr lang="en-US" altLang="zh-CN" dirty="0"/>
          </a:p>
          <a:p>
            <a:r>
              <a:rPr lang="en-US" altLang="zh-CN" dirty="0"/>
              <a:t>A single DLL file can be made available to several application programs.</a:t>
            </a:r>
            <a:endParaRPr lang="en-US" altLang="zh-CN" dirty="0"/>
          </a:p>
          <a:p>
            <a:r>
              <a:rPr lang="en-US" altLang="zh-CN" dirty="0"/>
              <a:t>Saving space in memory 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黑色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0</TotalTime>
  <Words>4253</Words>
  <Application>WPS 演示</Application>
  <PresentationFormat>全屏显示(4:3)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黑色</vt:lpstr>
      <vt:lpstr>Chapter7 System software   7.3 library programs</vt:lpstr>
      <vt:lpstr>Syllabus</vt:lpstr>
      <vt:lpstr>Library programs(程序库的程序集)</vt:lpstr>
      <vt:lpstr>PowerPoint 演示文稿</vt:lpstr>
      <vt:lpstr>Library programs库程序</vt:lpstr>
      <vt:lpstr>DLL (动态链接库)</vt:lpstr>
      <vt:lpstr>DLL (动态链接库文件)</vt:lpstr>
      <vt:lpstr>DLL FILE</vt:lpstr>
      <vt:lpstr>DLL benefits</vt:lpstr>
      <vt:lpstr>DLL drawback</vt:lpstr>
      <vt:lpstr>PowerPoint 演示文稿</vt:lpstr>
      <vt:lpstr>Program Library(程序库)</vt:lpstr>
      <vt:lpstr> Program library</vt:lpstr>
      <vt:lpstr>More example</vt:lpstr>
      <vt:lpstr>Library routines benefits</vt:lpstr>
      <vt:lpstr>Library routines drawback </vt:lpstr>
      <vt:lpstr>PowerPoint 演示文稿</vt:lpstr>
    </vt:vector>
  </TitlesOfParts>
  <Company>A-Level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grace lily</dc:creator>
  <cp:lastModifiedBy>lmchen</cp:lastModifiedBy>
  <cp:revision>108</cp:revision>
  <dcterms:created xsi:type="dcterms:W3CDTF">2011-11-18T00:30:00Z</dcterms:created>
  <dcterms:modified xsi:type="dcterms:W3CDTF">2019-11-30T13:48:56Z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