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8" r:id="rId4"/>
    <p:sldId id="266" r:id="rId5"/>
    <p:sldId id="284" r:id="rId7"/>
    <p:sldId id="270" r:id="rId8"/>
    <p:sldId id="319" r:id="rId9"/>
    <p:sldId id="296" r:id="rId10"/>
    <p:sldId id="305" r:id="rId11"/>
    <p:sldId id="271" r:id="rId12"/>
    <p:sldId id="303" r:id="rId13"/>
    <p:sldId id="304" r:id="rId14"/>
    <p:sldId id="273" r:id="rId15"/>
    <p:sldId id="301" r:id="rId16"/>
    <p:sldId id="302" r:id="rId17"/>
    <p:sldId id="298" r:id="rId18"/>
    <p:sldId id="299" r:id="rId19"/>
    <p:sldId id="300" r:id="rId20"/>
    <p:sldId id="297" r:id="rId21"/>
    <p:sldId id="277" r:id="rId22"/>
    <p:sldId id="306" r:id="rId23"/>
    <p:sldId id="307" r:id="rId2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59" autoAdjust="0"/>
  </p:normalViewPr>
  <p:slideViewPr>
    <p:cSldViewPr snapToGrid="0" snapToObjects="1">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652D-94DF-2F41-8760-DCF2065200E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F3440D-E18D-2644-BBA4-EA0AFF481DD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9D86BE-97A1-0645-B199-457FFB63F842}" type="slidenum">
              <a:rPr lang="en-GB" altLang="zh-CN"/>
            </a:fld>
            <a:endParaRPr lang="en-GB" altLang="zh-CN"/>
          </a:p>
        </p:txBody>
      </p:sp>
      <p:sp>
        <p:nvSpPr>
          <p:cNvPr id="147458" name="Rectangle 2"/>
          <p:cNvSpPr>
            <a:spLocks noGrp="1" noRot="1" noChangeAspect="1" noChangeArrowheads="1" noTextEdit="1"/>
          </p:cNvSpPr>
          <p:nvPr>
            <p:ph type="sldImg"/>
          </p:nvPr>
        </p:nvSpPr>
        <p:spPr/>
      </p:sp>
      <p:sp>
        <p:nvSpPr>
          <p:cNvPr id="147459" name="Rectangle 3"/>
          <p:cNvSpPr>
            <a:spLocks noGrp="1" noChangeArrowheads="1"/>
          </p:cNvSpPr>
          <p:nvPr>
            <p:ph type="body" idx="1"/>
          </p:nvPr>
        </p:nvSpPr>
        <p:spPr/>
        <p:txBody>
          <a:bodyPr/>
          <a:lstStyle/>
          <a:p>
            <a:pPr>
              <a:defRPr/>
            </a:pPr>
            <a:endParaRPr kumimoji="0"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108A404-009C-704E-B3ED-79BB2F3496F8}" type="slidenum">
              <a:rPr lang="en-GB" altLang="zh-CN"/>
            </a:fld>
            <a:endParaRPr lang="en-GB" altLang="zh-CN"/>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p:txBody>
          <a:bodyPr/>
          <a:lstStyle/>
          <a:p>
            <a:pPr>
              <a:defRPr/>
            </a:pPr>
            <a:endParaRPr kumimoji="0"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108A404-009C-704E-B3ED-79BB2F3496F8}" type="slidenum">
              <a:rPr lang="en-GB" altLang="zh-CN"/>
            </a:fld>
            <a:endParaRPr lang="en-GB" altLang="zh-CN"/>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p:txBody>
          <a:bodyPr/>
          <a:lstStyle/>
          <a:p>
            <a:pPr>
              <a:defRPr/>
            </a:pPr>
            <a:endParaRPr kumimoji="0"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A704E3-E4F7-4543-987C-A8365702108D}" type="slidenum">
              <a:rPr lang="en-GB" altLang="zh-CN"/>
            </a:fld>
            <a:endParaRPr lang="en-GB" altLang="zh-CN"/>
          </a:p>
        </p:txBody>
      </p:sp>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p:txBody>
          <a:bodyPr/>
          <a:lstStyle/>
          <a:p>
            <a:pPr>
              <a:defRPr/>
            </a:pPr>
            <a:endParaRPr kumimoji="0"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FA45ED4-D7FC-EA49-9B28-21160770D207}" type="slidenum">
              <a:rPr lang="en-GB" altLang="zh-CN"/>
            </a:fld>
            <a:endParaRPr lang="en-GB" altLang="zh-CN"/>
          </a:p>
        </p:txBody>
      </p:sp>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defRPr/>
            </a:pPr>
            <a:endParaRPr kumimoji="0"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fld>
            <a:endParaRPr kumimoji="0" lang="en-US" dirty="0">
              <a:solidFill>
                <a:schemeClr val="accent3">
                  <a:shade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8229600" cy="21907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57200" y="3943350"/>
            <a:ext cx="8229600" cy="21907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63D001AE-97FD-DA43-97C5-9EB2B092A99D}" type="slidenum">
              <a:rPr lang="en-GB" altLang="zh-CN"/>
            </a:fld>
            <a:endParaRPr lang="en-GB" altLang="zh-CN"/>
          </a:p>
        </p:txBody>
      </p:sp>
      <p:sp>
        <p:nvSpPr>
          <p:cNvPr id="6" name="Rectangle 219"/>
          <p:cNvSpPr>
            <a:spLocks noGrp="1" noChangeArrowheads="1"/>
          </p:cNvSpPr>
          <p:nvPr>
            <p:ph type="dt" sz="half" idx="11"/>
          </p:nvPr>
        </p:nvSpPr>
        <p:spPr/>
        <p:txBody>
          <a:bodyPr/>
          <a:lstStyle>
            <a:lvl1pPr>
              <a:defRPr/>
            </a:lvl1pPr>
          </a:lstStyle>
          <a:p>
            <a:pPr>
              <a:defRPr/>
            </a:pPr>
            <a:endParaRPr lang="en-GB" altLang="zh-CN"/>
          </a:p>
        </p:txBody>
      </p:sp>
      <p:sp>
        <p:nvSpPr>
          <p:cNvPr id="7" name="Rectangle 220"/>
          <p:cNvSpPr>
            <a:spLocks noGrp="1" noChangeArrowheads="1"/>
          </p:cNvSpPr>
          <p:nvPr>
            <p:ph type="ftr" sz="quarter" idx="12"/>
          </p:nvPr>
        </p:nvSpPr>
        <p:spPr/>
        <p:txBody>
          <a:bodyPr/>
          <a:lstStyle>
            <a:lvl1pPr>
              <a:defRPr/>
            </a:lvl1pPr>
          </a:lstStyle>
          <a:p>
            <a:pPr>
              <a:defRPr/>
            </a:pPr>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fld>
            <a:endParaRPr kumimoji="0" lang="en-US" dirty="0">
              <a:solidFill>
                <a:schemeClr val="accent3">
                  <a:shade val="7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Date Placeholder 4"/>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6C99B55-64B7-8A49-B3CA-503A9D4DCA6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AC2E32-266B-8440-9EC4-B0717541C2C7}"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99B55-64B7-8A49-B3CA-503A9D4DCA62}"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C2E32-266B-8440-9EC4-B0717541C2C7}" type="slidenum">
              <a:rPr kumimoji="1" lang="zh-CN" altLang="en-US" smtClean="0"/>
            </a:fld>
            <a:endParaRPr kumimoji="1"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zhuanlan.zhihu.com/p/65746260"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cnblogs.com/nelsen-chen/p/9122629.html" TargetMode="External"/><Relationship Id="rId1" Type="http://schemas.openxmlformats.org/officeDocument/2006/relationships/hyperlink" Target="https://www.bilibili.com/video/av10077752?from=search&amp;seid=1632982711929693261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98641" y="1083076"/>
            <a:ext cx="7771872" cy="2517049"/>
          </a:xfrm>
        </p:spPr>
        <p:txBody>
          <a:bodyPr>
            <a:noAutofit/>
          </a:bodyPr>
          <a:lstStyle/>
          <a:p>
            <a:r>
              <a:rPr lang="en-US" altLang="zh-CN" sz="5400" dirty="0"/>
              <a:t>Chapter 7</a:t>
            </a:r>
            <a:r>
              <a:rPr lang="zh-CN" altLang="en-US" sz="5400" dirty="0"/>
              <a:t> </a:t>
            </a:r>
            <a:r>
              <a:rPr lang="en-US" altLang="zh-CN" sz="5400" dirty="0"/>
              <a:t>System</a:t>
            </a:r>
            <a:r>
              <a:rPr lang="zh-CN" altLang="en-US" sz="5400" dirty="0"/>
              <a:t> </a:t>
            </a:r>
            <a:r>
              <a:rPr lang="en-US" altLang="zh-CN" sz="5400" dirty="0"/>
              <a:t>software</a:t>
            </a:r>
            <a:br>
              <a:rPr lang="en-US" altLang="zh-CN" sz="5400" dirty="0"/>
            </a:br>
            <a:r>
              <a:rPr lang="zh-CN" altLang="en-US" sz="5400" dirty="0"/>
              <a:t> </a:t>
            </a:r>
            <a:br>
              <a:rPr lang="en-US" altLang="zh-CN" sz="5400" dirty="0"/>
            </a:br>
            <a:r>
              <a:rPr lang="en-US" altLang="zh-CN" sz="5400" dirty="0"/>
              <a:t>7.4</a:t>
            </a:r>
            <a:r>
              <a:rPr lang="zh-CN" altLang="en-US" sz="5400" dirty="0"/>
              <a:t> </a:t>
            </a:r>
            <a:r>
              <a:rPr lang="en-US" altLang="zh-CN" sz="5400" dirty="0"/>
              <a:t>translators</a:t>
            </a:r>
            <a:endParaRPr kumimoji="1" lang="zh-CN" alt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Advantages of using a </a:t>
            </a:r>
            <a:r>
              <a:rPr lang="en-GB" altLang="zh-CN" dirty="0"/>
              <a:t>Compiler</a:t>
            </a:r>
            <a:br>
              <a:rPr lang="en-US" altLang="zh-CN" dirty="0"/>
            </a:br>
            <a:endParaRPr lang="zh-CN" altLang="en-US" dirty="0"/>
          </a:p>
        </p:txBody>
      </p:sp>
      <p:sp>
        <p:nvSpPr>
          <p:cNvPr id="3" name="文本占位符 2"/>
          <p:cNvSpPr>
            <a:spLocks noGrp="1"/>
          </p:cNvSpPr>
          <p:nvPr>
            <p:ph type="body" sz="half" idx="1"/>
          </p:nvPr>
        </p:nvSpPr>
        <p:spPr>
          <a:xfrm>
            <a:off x="457200" y="1600199"/>
            <a:ext cx="8229600" cy="4489883"/>
          </a:xfrm>
        </p:spPr>
        <p:txBody>
          <a:bodyPr>
            <a:normAutofit/>
          </a:bodyPr>
          <a:lstStyle/>
          <a:p>
            <a:r>
              <a:rPr lang="en-US" altLang="zh-CN" sz="2800" dirty="0"/>
              <a:t>A compiler creates object code - that is, an executable file.</a:t>
            </a:r>
            <a:endParaRPr lang="en-US" altLang="zh-CN" sz="2800" dirty="0"/>
          </a:p>
          <a:p>
            <a:r>
              <a:rPr lang="en-US" altLang="zh-CN" sz="2800" dirty="0"/>
              <a:t>Compiled programs execute faster than interpreted code.</a:t>
            </a:r>
            <a:endParaRPr lang="en-US" altLang="zh-CN" sz="2800" dirty="0"/>
          </a:p>
          <a:p>
            <a:r>
              <a:rPr lang="en-US" altLang="zh-CN" sz="2800" dirty="0"/>
              <a:t>The compiler software is not needed at runtime, once compiled, no further translation is needed.</a:t>
            </a:r>
            <a:endParaRPr lang="en-US" altLang="zh-CN" sz="2800" dirty="0"/>
          </a:p>
          <a:p>
            <a:r>
              <a:rPr lang="en-US" altLang="zh-CN" sz="2800" dirty="0"/>
              <a:t>If a program contains loops, the compiler will need to translate this section of code once only.</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Disadvantages of using a </a:t>
            </a:r>
            <a:r>
              <a:rPr lang="en-GB" altLang="zh-CN" dirty="0"/>
              <a:t>Compiler</a:t>
            </a:r>
            <a:br>
              <a:rPr lang="en-US" altLang="zh-CN" dirty="0"/>
            </a:br>
            <a:endParaRPr lang="zh-CN" altLang="en-US" dirty="0"/>
          </a:p>
        </p:txBody>
      </p:sp>
      <p:sp>
        <p:nvSpPr>
          <p:cNvPr id="3" name="文本占位符 2"/>
          <p:cNvSpPr>
            <a:spLocks noGrp="1"/>
          </p:cNvSpPr>
          <p:nvPr>
            <p:ph type="body" sz="half" idx="1"/>
          </p:nvPr>
        </p:nvSpPr>
        <p:spPr>
          <a:xfrm>
            <a:off x="457200" y="1600200"/>
            <a:ext cx="8229600" cy="3939466"/>
          </a:xfrm>
        </p:spPr>
        <p:txBody>
          <a:bodyPr>
            <a:normAutofit/>
          </a:bodyPr>
          <a:lstStyle/>
          <a:p>
            <a:r>
              <a:rPr lang="en-US" altLang="zh-CN" sz="2800" dirty="0"/>
              <a:t>The source code must be 100% correct for the executable file to be produced.</a:t>
            </a:r>
            <a:endParaRPr lang="en-US" altLang="zh-CN" sz="2800" dirty="0"/>
          </a:p>
          <a:p>
            <a:r>
              <a:rPr lang="en-US" altLang="zh-CN" sz="2800" dirty="0"/>
              <a:t>Object code needs to be produced before a final executable file, this can be a slow process.</a:t>
            </a:r>
            <a:br>
              <a:rPr lang="en-US" altLang="zh-CN" sz="2800" dirty="0"/>
            </a:br>
            <a:br>
              <a:rPr lang="en-US" altLang="zh-CN" sz="2800" dirty="0"/>
            </a:b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kumimoji="0" lang="en-GB" altLang="zh-CN" dirty="0">
                <a:cs typeface="+mj-cs"/>
              </a:rPr>
              <a:t>Interpreters</a:t>
            </a:r>
            <a:endParaRPr kumimoji="0" lang="en-GB" altLang="zh-CN" dirty="0">
              <a:cs typeface="+mj-cs"/>
            </a:endParaRPr>
          </a:p>
        </p:txBody>
      </p:sp>
      <p:sp>
        <p:nvSpPr>
          <p:cNvPr id="51203" name="Rectangle 3"/>
          <p:cNvSpPr>
            <a:spLocks noGrp="1" noChangeArrowheads="1"/>
          </p:cNvSpPr>
          <p:nvPr>
            <p:ph type="body" idx="1"/>
          </p:nvPr>
        </p:nvSpPr>
        <p:spPr/>
        <p:txBody>
          <a:bodyPr/>
          <a:lstStyle/>
          <a:p>
            <a:pPr>
              <a:lnSpc>
                <a:spcPct val="110000"/>
              </a:lnSpc>
              <a:defRPr/>
            </a:pPr>
            <a:r>
              <a:rPr kumimoji="0" lang="en-GB" altLang="zh-CN" sz="2800" dirty="0">
                <a:cs typeface="+mn-cs"/>
              </a:rPr>
              <a:t>Take each instruction in turn and translates it into machine code.  </a:t>
            </a:r>
            <a:endParaRPr kumimoji="0" lang="en-GB" altLang="zh-CN" sz="2800" dirty="0">
              <a:cs typeface="+mn-cs"/>
            </a:endParaRPr>
          </a:p>
          <a:p>
            <a:pPr>
              <a:lnSpc>
                <a:spcPct val="110000"/>
              </a:lnSpc>
              <a:defRPr/>
            </a:pPr>
            <a:r>
              <a:rPr kumimoji="0" lang="en-GB" altLang="zh-CN" sz="2800" dirty="0">
                <a:cs typeface="+mn-cs"/>
              </a:rPr>
              <a:t>Executes the translated instruction before the next instruction is translated.  </a:t>
            </a:r>
            <a:endParaRPr kumimoji="0" lang="en-GB" altLang="zh-CN" sz="2800" dirty="0">
              <a:cs typeface="+mn-cs"/>
            </a:endParaRPr>
          </a:p>
          <a:p>
            <a:pPr>
              <a:lnSpc>
                <a:spcPct val="110000"/>
              </a:lnSpc>
              <a:defRPr/>
            </a:pPr>
            <a:r>
              <a:rPr lang="en-US" altLang="zh-CN" sz="2800" dirty="0"/>
              <a:t>An interpreter program executes other programs directly, running through program code and executing it line-by-line. </a:t>
            </a:r>
            <a:endParaRPr lang="en-US" altLang="zh-CN" sz="2800" dirty="0"/>
          </a:p>
          <a:p>
            <a:pPr>
              <a:lnSpc>
                <a:spcPct val="110000"/>
              </a:lnSpc>
              <a:defRPr/>
            </a:pPr>
            <a:endParaRPr kumimoji="0" lang="en-GB" altLang="zh-CN" sz="2800" dirty="0">
              <a:cs typeface="+mn-cs"/>
            </a:endParaRPr>
          </a:p>
        </p:txBody>
      </p:sp>
      <p:pic>
        <p:nvPicPr>
          <p:cNvPr id="2" name="图片 1"/>
          <p:cNvPicPr>
            <a:picLocks noChangeAspect="1"/>
          </p:cNvPicPr>
          <p:nvPr/>
        </p:nvPicPr>
        <p:blipFill>
          <a:blip r:embed="rId1"/>
          <a:stretch>
            <a:fillRect/>
          </a:stretch>
        </p:blipFill>
        <p:spPr>
          <a:xfrm>
            <a:off x="1442085" y="5178425"/>
            <a:ext cx="5393055" cy="1605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Advantages of using an </a:t>
            </a:r>
            <a:r>
              <a:rPr lang="en-GB" altLang="zh-CN" dirty="0"/>
              <a:t>Interpreters</a:t>
            </a:r>
            <a:br>
              <a:rPr lang="en-US" altLang="zh-CN" dirty="0"/>
            </a:br>
            <a:endParaRPr lang="zh-CN" altLang="en-US" dirty="0"/>
          </a:p>
        </p:txBody>
      </p:sp>
      <p:sp>
        <p:nvSpPr>
          <p:cNvPr id="3" name="内容占位符 2"/>
          <p:cNvSpPr>
            <a:spLocks noGrp="1"/>
          </p:cNvSpPr>
          <p:nvPr>
            <p:ph idx="1"/>
          </p:nvPr>
        </p:nvSpPr>
        <p:spPr>
          <a:xfrm>
            <a:off x="457200" y="1600201"/>
            <a:ext cx="8229600" cy="4374472"/>
          </a:xfrm>
        </p:spPr>
        <p:txBody>
          <a:bodyPr/>
          <a:lstStyle/>
          <a:p>
            <a:r>
              <a:rPr lang="en-US" altLang="zh-CN" dirty="0"/>
              <a:t>Interpreted code makes for easier debugging.</a:t>
            </a:r>
            <a:endParaRPr lang="en-US" altLang="zh-CN" dirty="0"/>
          </a:p>
          <a:p>
            <a:r>
              <a:rPr lang="en-US" altLang="zh-CN" dirty="0"/>
              <a:t>An interpreter allows an attempted execution of the program at any stage in its development.</a:t>
            </a:r>
            <a:endParaRPr lang="en-US" altLang="zh-CN" dirty="0"/>
          </a:p>
          <a:p>
            <a:r>
              <a:rPr lang="en-US" altLang="zh-CN" dirty="0"/>
              <a:t>An interpreter allows for testing parts of a program before all the code is written.</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Disadvantages of using an </a:t>
            </a:r>
            <a:r>
              <a:rPr lang="en-GB" altLang="zh-CN" dirty="0"/>
              <a:t>Interpreters</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The biggest disadvantage is slow speed. Interpreted code runs slower than compiled code.</a:t>
            </a:r>
            <a:endParaRPr lang="en-US" altLang="zh-CN" dirty="0"/>
          </a:p>
          <a:p>
            <a:r>
              <a:rPr lang="en-US" altLang="zh-CN" dirty="0"/>
              <a:t>This is because the interpreter has to </a:t>
            </a:r>
            <a:r>
              <a:rPr lang="en-US" altLang="zh-CN" dirty="0" err="1"/>
              <a:t>analyse</a:t>
            </a:r>
            <a:r>
              <a:rPr lang="en-US" altLang="zh-CN" dirty="0"/>
              <a:t>(</a:t>
            </a:r>
            <a:r>
              <a:rPr lang="zh-CN" altLang="en-US" dirty="0"/>
              <a:t>分析</a:t>
            </a:r>
            <a:r>
              <a:rPr lang="en-US" altLang="zh-CN" dirty="0"/>
              <a:t>) and convert each line of source code into machine code before it can be executed.</a:t>
            </a:r>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Assembler</a:t>
            </a:r>
            <a:endParaRPr lang="zh-CN" altLang="en-US" dirty="0"/>
          </a:p>
        </p:txBody>
      </p:sp>
      <p:sp>
        <p:nvSpPr>
          <p:cNvPr id="3" name="内容占位符 2"/>
          <p:cNvSpPr>
            <a:spLocks noGrp="1"/>
          </p:cNvSpPr>
          <p:nvPr>
            <p:ph idx="1"/>
          </p:nvPr>
        </p:nvSpPr>
        <p:spPr>
          <a:xfrm>
            <a:off x="457200" y="1600200"/>
            <a:ext cx="8962008" cy="4525963"/>
          </a:xfrm>
        </p:spPr>
        <p:txBody>
          <a:bodyPr>
            <a:normAutofit lnSpcReduction="10000"/>
          </a:bodyPr>
          <a:lstStyle/>
          <a:p>
            <a:pPr>
              <a:buNone/>
            </a:pPr>
            <a:r>
              <a:rPr lang="en-US" dirty="0"/>
              <a:t>An </a:t>
            </a:r>
            <a:r>
              <a:rPr lang="en-US" b="1" dirty="0"/>
              <a:t>assembler</a:t>
            </a:r>
            <a:r>
              <a:rPr lang="en-US" dirty="0"/>
              <a:t> translates assembly language into machine code.</a:t>
            </a:r>
            <a:endParaRPr lang="en-US" dirty="0"/>
          </a:p>
          <a:p>
            <a:pPr>
              <a:buNone/>
            </a:pPr>
            <a:r>
              <a:rPr lang="en-US" dirty="0"/>
              <a:t> Assembly language consists of mnemonics(/ni'mɑnɪks/</a:t>
            </a:r>
            <a:r>
              <a:rPr lang="zh-CN" altLang="en-US" sz="2400" dirty="0"/>
              <a:t>助记符</a:t>
            </a:r>
            <a:r>
              <a:rPr lang="en-US" dirty="0"/>
              <a:t>) for machine opcodes and operands.</a:t>
            </a:r>
            <a:endParaRPr lang="en-US" dirty="0"/>
          </a:p>
          <a:p>
            <a:pPr>
              <a:buNone/>
            </a:pPr>
            <a:r>
              <a:rPr lang="en-US" dirty="0"/>
              <a:t> So assemblers perform a corresponding translation from mnemonic to a direct instruction. </a:t>
            </a:r>
            <a:endParaRPr lang="en-US" dirty="0"/>
          </a:p>
          <a:p>
            <a:pPr>
              <a:buNone/>
            </a:pPr>
            <a:r>
              <a:rPr lang="en-US" dirty="0"/>
              <a:t>For example:</a:t>
            </a:r>
            <a:endParaRPr lang="en-US" dirty="0"/>
          </a:p>
          <a:p>
            <a:r>
              <a:rPr lang="en-US" dirty="0"/>
              <a:t>LDA #4 converts to 0001001000100100</a:t>
            </a:r>
            <a:endParaRPr lang="en-US"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Advantages of using an Assembler</a:t>
            </a:r>
            <a:br>
              <a:rPr lang="en-US" dirty="0"/>
            </a:br>
            <a:endParaRPr lang="zh-CN" altLang="en-US" dirty="0"/>
          </a:p>
        </p:txBody>
      </p:sp>
      <p:sp>
        <p:nvSpPr>
          <p:cNvPr id="3" name="内容占位符 2"/>
          <p:cNvSpPr>
            <a:spLocks noGrp="1"/>
          </p:cNvSpPr>
          <p:nvPr>
            <p:ph idx="1"/>
          </p:nvPr>
        </p:nvSpPr>
        <p:spPr/>
        <p:txBody>
          <a:bodyPr/>
          <a:lstStyle/>
          <a:p>
            <a:r>
              <a:rPr lang="en-US" dirty="0"/>
              <a:t>Very fast in translating assembly language to machine code as 1 to 1 relationship</a:t>
            </a:r>
            <a:endParaRPr lang="en-US" dirty="0"/>
          </a:p>
          <a:p>
            <a:r>
              <a:rPr lang="en-US" dirty="0"/>
              <a:t>Assembly </a:t>
            </a:r>
            <a:r>
              <a:rPr lang="en-US" b="1" dirty="0"/>
              <a:t>code</a:t>
            </a:r>
            <a:r>
              <a:rPr lang="en-US" dirty="0"/>
              <a:t> is often very efficient (and therefore fast) because it is a low level language</a:t>
            </a:r>
            <a:endParaRPr lang="en-US" dirty="0"/>
          </a:p>
          <a:p>
            <a:r>
              <a:rPr lang="en-US" dirty="0"/>
              <a:t>Assembly code is easy to understand due to the use of English-like mnemonics</a:t>
            </a:r>
            <a:endParaRPr lang="en-US"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Disadvantages of using an Assembler</a:t>
            </a:r>
            <a:endParaRPr lang="zh-CN" altLang="en-US" dirty="0"/>
          </a:p>
        </p:txBody>
      </p:sp>
      <p:sp>
        <p:nvSpPr>
          <p:cNvPr id="3" name="内容占位符 2"/>
          <p:cNvSpPr>
            <a:spLocks noGrp="1"/>
          </p:cNvSpPr>
          <p:nvPr>
            <p:ph idx="1"/>
          </p:nvPr>
        </p:nvSpPr>
        <p:spPr/>
        <p:txBody>
          <a:bodyPr/>
          <a:lstStyle/>
          <a:p>
            <a:r>
              <a:rPr lang="en-US" altLang="zh-CN" dirty="0"/>
              <a:t>The language is verbose(</a:t>
            </a:r>
            <a:r>
              <a:rPr lang="zh-CN" altLang="en-US" sz="2400" dirty="0"/>
              <a:t>冗长的</a:t>
            </a:r>
            <a:r>
              <a:rPr lang="en-US" altLang="zh-CN" dirty="0"/>
              <a:t>) and quite inexpressive(lack of meanings), lacking the data structures .</a:t>
            </a:r>
            <a:endParaRPr lang="en-US" altLang="zh-CN" dirty="0"/>
          </a:p>
          <a:p>
            <a:r>
              <a:rPr lang="en-US" altLang="zh-CN" dirty="0"/>
              <a:t>Errors can be difficult to detection and often cause the program to crash unpredictably.</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485"/>
            <a:ext cx="8229600" cy="841278"/>
          </a:xfrm>
        </p:spPr>
        <p:txBody>
          <a:bodyPr/>
          <a:lstStyle/>
          <a:p>
            <a:r>
              <a:rPr lang="en-US" altLang="zh-CN" dirty="0"/>
              <a:t>Summary of translation </a:t>
            </a:r>
            <a:endParaRPr lang="zh-CN" altLang="en-US" dirty="0"/>
          </a:p>
        </p:txBody>
      </p:sp>
      <p:graphicFrame>
        <p:nvGraphicFramePr>
          <p:cNvPr id="3" name="表格 2"/>
          <p:cNvGraphicFramePr>
            <a:graphicFrameLocks noGrp="1"/>
          </p:cNvGraphicFramePr>
          <p:nvPr>
            <p:custDataLst>
              <p:tags r:id="rId1"/>
            </p:custDataLst>
          </p:nvPr>
        </p:nvGraphicFramePr>
        <p:xfrm>
          <a:off x="230819" y="875763"/>
          <a:ext cx="8701733" cy="5902200"/>
        </p:xfrm>
        <a:graphic>
          <a:graphicData uri="http://schemas.openxmlformats.org/drawingml/2006/table">
            <a:tbl>
              <a:tblPr firstRow="1" bandRow="1">
                <a:tableStyleId>{5C22544A-7EE6-4342-B048-85BDC9FD1C3A}</a:tableStyleId>
              </a:tblPr>
              <a:tblGrid>
                <a:gridCol w="2887663"/>
                <a:gridCol w="3836110"/>
                <a:gridCol w="1977960"/>
              </a:tblGrid>
              <a:tr h="381821">
                <a:tc>
                  <a:txBody>
                    <a:bodyPr/>
                    <a:lstStyle/>
                    <a:p>
                      <a:r>
                        <a:rPr lang="en-US" altLang="zh-CN" dirty="0"/>
                        <a:t>Compiler </a:t>
                      </a:r>
                      <a:endParaRPr lang="zh-CN" altLang="en-US" dirty="0"/>
                    </a:p>
                  </a:txBody>
                  <a:tcPr/>
                </a:tc>
                <a:tc>
                  <a:txBody>
                    <a:bodyPr/>
                    <a:lstStyle/>
                    <a:p>
                      <a:r>
                        <a:rPr lang="en-US" altLang="zh-CN" dirty="0"/>
                        <a:t>Interpreter </a:t>
                      </a:r>
                      <a:endParaRPr lang="zh-CN" altLang="en-US" dirty="0"/>
                    </a:p>
                  </a:txBody>
                  <a:tcPr/>
                </a:tc>
                <a:tc>
                  <a:txBody>
                    <a:bodyPr/>
                    <a:lstStyle/>
                    <a:p>
                      <a:r>
                        <a:rPr lang="en-US" altLang="zh-CN" dirty="0"/>
                        <a:t>Assembler </a:t>
                      </a:r>
                      <a:endParaRPr lang="zh-CN" altLang="en-US" dirty="0"/>
                    </a:p>
                  </a:txBody>
                  <a:tcPr/>
                </a:tc>
              </a:tr>
              <a:tr h="1314139">
                <a:tc>
                  <a:txBody>
                    <a:bodyPr/>
                    <a:lstStyle/>
                    <a:p>
                      <a:r>
                        <a:rPr lang="en-US" altLang="zh-CN" dirty="0"/>
                        <a:t>Translates the whole of the source code in one go, if there are any</a:t>
                      </a:r>
                      <a:r>
                        <a:rPr lang="en-US" altLang="zh-CN" baseline="0" dirty="0"/>
                        <a:t> errors in the code it will not compile</a:t>
                      </a:r>
                      <a:endParaRPr lang="zh-CN" altLang="en-US" dirty="0"/>
                    </a:p>
                  </a:txBody>
                  <a:tcPr/>
                </a:tc>
                <a:tc>
                  <a:txBody>
                    <a:bodyPr/>
                    <a:lstStyle/>
                    <a:p>
                      <a:r>
                        <a:rPr lang="en-US" altLang="zh-CN" dirty="0"/>
                        <a:t>Translates the source code</a:t>
                      </a:r>
                      <a:r>
                        <a:rPr lang="en-US" altLang="zh-CN" baseline="0" dirty="0"/>
                        <a:t> into machine code one line at a time, if there are errors, they will be detected.</a:t>
                      </a:r>
                      <a:endParaRPr lang="zh-CN" altLang="en-US" dirty="0"/>
                    </a:p>
                  </a:txBody>
                  <a:tcPr/>
                </a:tc>
                <a:tc>
                  <a:txBody>
                    <a:bodyPr/>
                    <a:lstStyle/>
                    <a:p>
                      <a:r>
                        <a:rPr lang="en-US" altLang="zh-CN" dirty="0"/>
                        <a:t>Translates the low-level language program into machine code</a:t>
                      </a:r>
                      <a:endParaRPr lang="zh-CN" altLang="en-US" dirty="0"/>
                    </a:p>
                  </a:txBody>
                  <a:tcPr/>
                </a:tc>
              </a:tr>
              <a:tr h="716670">
                <a:tc>
                  <a:txBody>
                    <a:bodyPr/>
                    <a:lstStyle/>
                    <a:p>
                      <a:r>
                        <a:rPr lang="en-US" altLang="zh-CN" dirty="0"/>
                        <a:t>An executable file of machine code is produced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No executable file of machine code is produced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An executable file of machine code is produced</a:t>
                      </a:r>
                      <a:endParaRPr lang="zh-CN" altLang="en-US" dirty="0"/>
                    </a:p>
                  </a:txBody>
                  <a:tcPr/>
                </a:tc>
              </a:tr>
              <a:tr h="38070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An executable file can be distributed to users so the users have no access to the source code</a:t>
                      </a:r>
                      <a:endParaRPr lang="en-US" altLang="zh-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b="0" dirty="0"/>
                        <a:t>When a program is error free,</a:t>
                      </a:r>
                      <a:r>
                        <a:rPr lang="en-GB" altLang="zh-CN" b="0" baseline="0" dirty="0"/>
                        <a:t> the source code has to be sent to each user</a:t>
                      </a:r>
                      <a:endParaRPr lang="en-GB" altLang="zh-C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txBody>
                  <a:tcPr/>
                </a:tc>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Compiled object code will provide faster execution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GB" altLang="zh-C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b="0" dirty="0"/>
                        <a:t>Errors can be identified as they occur and corrected </a:t>
                      </a:r>
                      <a:r>
                        <a:rPr lang="en-GB" altLang="zh-CN" b="0" dirty="0">
                          <a:solidFill>
                            <a:srgbClr val="FF0000"/>
                          </a:solidFill>
                        </a:rPr>
                        <a:t>immediately</a:t>
                      </a:r>
                      <a:r>
                        <a:rPr lang="en-GB" altLang="zh-CN" b="0" dirty="0"/>
                        <a:t> without having to wait for the whole of the source code to be read and analysed.</a:t>
                      </a:r>
                      <a:endParaRPr lang="en-GB" altLang="zh-CN" b="0" dirty="0"/>
                    </a:p>
                  </a:txBody>
                  <a:tcPr/>
                </a:tc>
                <a:tc>
                  <a:txBody>
                    <a:bodyPr/>
                    <a:lstStyle/>
                    <a:p>
                      <a:endParaRPr lang="zh-CN" altLang="en-US" dirty="0"/>
                    </a:p>
                  </a:txBody>
                  <a:tcPr/>
                </a:tc>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Compiled object code is less secure because it could contain a virus</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b="0" dirty="0"/>
                        <a:t>Parts of the code which contain syntax errors may not be discovered until later</a:t>
                      </a:r>
                      <a:endParaRPr lang="en-GB" altLang="zh-CN" b="0" dirty="0"/>
                    </a:p>
                  </a:txBody>
                  <a:tcPr/>
                </a:tc>
                <a:tc>
                  <a:txBody>
                    <a:bodyPr/>
                    <a:lstStyle/>
                    <a:p>
                      <a:endParaRPr lang="zh-CN" alt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pic>
        <p:nvPicPr>
          <p:cNvPr id="32770" name="图片 3"/>
          <p:cNvPicPr>
            <a:picLocks noChangeAspect="1"/>
          </p:cNvPicPr>
          <p:nvPr/>
        </p:nvPicPr>
        <p:blipFill>
          <a:blip r:embed="rId1">
            <a:extLst>
              <a:ext uri="{28A0092B-C50C-407E-A947-70E740481C1C}">
                <a14:useLocalDpi xmlns:a14="http://schemas.microsoft.com/office/drawing/2010/main" val="0"/>
              </a:ext>
            </a:extLst>
          </a:blip>
          <a:srcRect r="18954"/>
          <a:stretch>
            <a:fillRect/>
          </a:stretch>
        </p:blipFill>
        <p:spPr bwMode="auto">
          <a:xfrm>
            <a:off x="1476375" y="0"/>
            <a:ext cx="5978525"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9538"/>
            <a:ext cx="8229600" cy="852607"/>
          </a:xfrm>
        </p:spPr>
        <p:txBody>
          <a:bodyPr/>
          <a:lstStyle/>
          <a:p>
            <a:r>
              <a:rPr lang="en-US" altLang="zh-CN" dirty="0"/>
              <a:t>Syllabus</a:t>
            </a:r>
            <a:endParaRPr kumimoji="1" lang="zh-CN" altLang="en-US" dirty="0"/>
          </a:p>
        </p:txBody>
      </p:sp>
      <p:sp>
        <p:nvSpPr>
          <p:cNvPr id="3" name="内容占位符 2"/>
          <p:cNvSpPr>
            <a:spLocks noGrp="1"/>
          </p:cNvSpPr>
          <p:nvPr>
            <p:ph idx="1"/>
          </p:nvPr>
        </p:nvSpPr>
        <p:spPr>
          <a:xfrm>
            <a:off x="271144" y="1032675"/>
            <a:ext cx="8872855" cy="5450727"/>
          </a:xfrm>
        </p:spPr>
        <p:txBody>
          <a:bodyPr>
            <a:noAutofit/>
          </a:bodyPr>
          <a:lstStyle/>
          <a:p>
            <a:r>
              <a:rPr lang="en-US" altLang="zh-CN" sz="2400" dirty="0"/>
              <a:t>show an understanding of the need for: </a:t>
            </a:r>
            <a:endParaRPr lang="en-US" altLang="zh-CN" sz="2400" dirty="0"/>
          </a:p>
          <a:p>
            <a:pPr lvl="1"/>
            <a:r>
              <a:rPr lang="en-US" altLang="zh-CN" sz="2400" dirty="0"/>
              <a:t>assembler software for the translation of an </a:t>
            </a:r>
            <a:r>
              <a:rPr lang="en-US" altLang="zh-CN" sz="2400" b="1" dirty="0">
                <a:solidFill>
                  <a:schemeClr val="accent5">
                    <a:lumMod val="40000"/>
                    <a:lumOff val="60000"/>
                  </a:schemeClr>
                </a:solidFill>
              </a:rPr>
              <a:t>assembly language program </a:t>
            </a:r>
            <a:endParaRPr lang="en-US" altLang="zh-CN" sz="2400" b="1" dirty="0">
              <a:solidFill>
                <a:schemeClr val="accent5">
                  <a:lumMod val="40000"/>
                  <a:lumOff val="60000"/>
                </a:schemeClr>
              </a:solidFill>
            </a:endParaRPr>
          </a:p>
          <a:p>
            <a:pPr lvl="1"/>
            <a:r>
              <a:rPr lang="en-US" altLang="zh-CN" sz="2400" dirty="0"/>
              <a:t>a compiler for the </a:t>
            </a:r>
            <a:r>
              <a:rPr lang="en-US" altLang="zh-CN" sz="2400" b="1" dirty="0">
                <a:solidFill>
                  <a:schemeClr val="accent5">
                    <a:lumMod val="40000"/>
                    <a:lumOff val="60000"/>
                  </a:schemeClr>
                </a:solidFill>
              </a:rPr>
              <a:t>translation</a:t>
            </a:r>
            <a:r>
              <a:rPr lang="en-US" altLang="zh-CN" sz="2400" b="1" dirty="0"/>
              <a:t> </a:t>
            </a:r>
            <a:r>
              <a:rPr lang="en-US" altLang="zh-CN" sz="2400" dirty="0"/>
              <a:t>of a high-level language program </a:t>
            </a:r>
            <a:endParaRPr lang="en-US" altLang="zh-CN" sz="2400" dirty="0"/>
          </a:p>
          <a:p>
            <a:pPr lvl="1"/>
            <a:r>
              <a:rPr lang="en-US" altLang="zh-CN" sz="2400" dirty="0"/>
              <a:t>an interpreter for </a:t>
            </a:r>
            <a:r>
              <a:rPr lang="en-US" altLang="zh-CN" sz="2400" b="1" dirty="0">
                <a:solidFill>
                  <a:schemeClr val="accent5">
                    <a:lumMod val="40000"/>
                    <a:lumOff val="60000"/>
                  </a:schemeClr>
                </a:solidFill>
              </a:rPr>
              <a:t>execution</a:t>
            </a:r>
            <a:r>
              <a:rPr lang="en-US" altLang="zh-CN" sz="2400" b="1" dirty="0"/>
              <a:t> </a:t>
            </a:r>
            <a:r>
              <a:rPr lang="en-US" altLang="zh-CN" sz="2400" dirty="0"/>
              <a:t>of a high-level language program </a:t>
            </a:r>
            <a:endParaRPr lang="en-US" altLang="zh-CN" sz="2400" dirty="0"/>
          </a:p>
          <a:p>
            <a:r>
              <a:rPr lang="en-US" altLang="zh-CN" sz="2400" dirty="0"/>
              <a:t>explain the benefits and drawbacks of using either a compiler or interpreter </a:t>
            </a:r>
            <a:endParaRPr lang="en-US" altLang="zh-CN" sz="2400" dirty="0"/>
          </a:p>
          <a:p>
            <a:r>
              <a:rPr lang="en-US" altLang="zh-CN" sz="2400" dirty="0"/>
              <a:t>show awareness</a:t>
            </a:r>
            <a:r>
              <a:rPr lang="zh-CN" altLang="zh-CN" sz="2400" dirty="0"/>
              <a:t>明白</a:t>
            </a:r>
            <a:r>
              <a:rPr lang="en-US" altLang="zh-CN" sz="2400" dirty="0"/>
              <a:t> that high-level language programs may be partially compiled and partially interpreted, such as Java </a:t>
            </a:r>
            <a:endParaRPr lang="en-US" altLang="zh-CN" sz="2400" dirty="0"/>
          </a:p>
          <a:p>
            <a:pPr>
              <a:lnSpc>
                <a:spcPct val="110000"/>
              </a:lnSpc>
            </a:pPr>
            <a:endParaRPr kumimoji="1"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For C and C ++, they can be directly executed by the operating system after one compilation, so they are compiled languages. </a:t>
            </a:r>
            <a:endParaRPr lang="en-US" altLang="zh-CN" dirty="0"/>
          </a:p>
          <a:p>
            <a:r>
              <a:rPr lang="en-US" altLang="zh-CN" dirty="0"/>
              <a:t>Java is not the same. It is first compiled by the compiler into a '.class' file, and then read from the '.class' file through the JVM(</a:t>
            </a:r>
            <a:r>
              <a:rPr lang="en-US" altLang="zh-CN" dirty="0">
                <a:sym typeface="+mn-ea"/>
              </a:rPr>
              <a:t>Java Virtual Machine, Java</a:t>
            </a:r>
            <a:r>
              <a:rPr lang="zh-CN" altLang="en-US" dirty="0">
                <a:sym typeface="+mn-ea"/>
              </a:rPr>
              <a:t>虚拟机</a:t>
            </a:r>
            <a:r>
              <a:rPr lang="en-US" altLang="zh-CN" dirty="0">
                <a:sym typeface="+mn-ea"/>
              </a:rPr>
              <a:t>)</a:t>
            </a:r>
            <a:r>
              <a:rPr lang="en-US" altLang="zh-CN" dirty="0"/>
              <a:t> to interpret and execute one line, so it is an interpreted language. </a:t>
            </a:r>
            <a:endParaRPr lang="en-US" altLang="zh-CN" dirty="0"/>
          </a:p>
          <a:p>
            <a:r>
              <a:rPr lang="en-US" altLang="zh-CN" b="1" dirty="0"/>
              <a:t>Machine independent:</a:t>
            </a:r>
            <a:r>
              <a:rPr lang="en-US" altLang="zh-CN" dirty="0"/>
              <a:t> It is also because Java has different JVMs for many different operating systems, so it achieves true cross-platform(</a:t>
            </a:r>
            <a:r>
              <a:rPr lang="zh-CN" altLang="en-US" dirty="0"/>
              <a:t>跨平台</a:t>
            </a:r>
            <a:r>
              <a:rPr lang="en-US" altLang="zh-CN" dirty="0"/>
              <a:t>).</a:t>
            </a:r>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Translated process</a:t>
            </a:r>
            <a:endParaRPr lang="zh-CN" altLang="en-US" dirty="0"/>
          </a:p>
        </p:txBody>
      </p:sp>
      <p:sp>
        <p:nvSpPr>
          <p:cNvPr id="3" name="内容占位符 2"/>
          <p:cNvSpPr>
            <a:spLocks noGrp="1"/>
          </p:cNvSpPr>
          <p:nvPr>
            <p:ph idx="1"/>
          </p:nvPr>
        </p:nvSpPr>
        <p:spPr/>
        <p:txBody>
          <a:bodyPr/>
          <a:lstStyle/>
          <a:p>
            <a:r>
              <a:rPr lang="en-US" altLang="zh-CN" dirty="0"/>
              <a:t>Java uses a two-step translation process</a:t>
            </a:r>
            <a:endParaRPr lang="en-US" altLang="zh-CN" dirty="0"/>
          </a:p>
          <a:p>
            <a:r>
              <a:rPr lang="en-US" altLang="zh-CN" dirty="0"/>
              <a:t>Java code is partially interpreted – partially compiled</a:t>
            </a:r>
            <a:endParaRPr lang="en-US" altLang="zh-CN" dirty="0"/>
          </a:p>
          <a:p>
            <a:r>
              <a:rPr lang="en-US" altLang="zh-CN" dirty="0"/>
              <a:t>Code is translated first into intermediate code / "bytecode“ by using the Java compiler</a:t>
            </a:r>
            <a:endParaRPr lang="en-US" altLang="zh-CN" dirty="0"/>
          </a:p>
          <a:p>
            <a:r>
              <a:rPr lang="en-US" altLang="zh-CN" dirty="0"/>
              <a:t>The bytecode is finally interpreted by the Java Virtual Machine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07950" y="115888"/>
            <a:ext cx="8928100" cy="720725"/>
          </a:xfrm>
        </p:spPr>
        <p:txBody>
          <a:bodyPr/>
          <a:lstStyle/>
          <a:p>
            <a:pPr>
              <a:defRPr/>
            </a:pPr>
            <a:r>
              <a:rPr kumimoji="0" lang="en-GB" altLang="zh-CN" sz="4000" dirty="0">
                <a:cs typeface="+mj-cs"/>
              </a:rPr>
              <a:t>Low Level Languages</a:t>
            </a:r>
            <a:endParaRPr kumimoji="0" lang="en-GB" altLang="zh-CN" sz="4000" dirty="0">
              <a:cs typeface="+mj-cs"/>
            </a:endParaRPr>
          </a:p>
        </p:txBody>
      </p:sp>
      <p:sp>
        <p:nvSpPr>
          <p:cNvPr id="146435" name="Rectangle 3"/>
          <p:cNvSpPr>
            <a:spLocks noGrp="1" noChangeArrowheads="1"/>
          </p:cNvSpPr>
          <p:nvPr>
            <p:ph type="body" idx="1"/>
          </p:nvPr>
        </p:nvSpPr>
        <p:spPr>
          <a:xfrm>
            <a:off x="179388" y="1184856"/>
            <a:ext cx="8785225" cy="5484232"/>
          </a:xfrm>
        </p:spPr>
        <p:txBody>
          <a:bodyPr/>
          <a:lstStyle/>
          <a:p>
            <a:pPr>
              <a:lnSpc>
                <a:spcPct val="110000"/>
              </a:lnSpc>
              <a:defRPr/>
            </a:pPr>
            <a:r>
              <a:rPr kumimoji="0" lang="en-GB" altLang="zh-CN" sz="2800" dirty="0">
                <a:effectLst/>
                <a:latin typeface="Times New Roman" panose="02020603050405020304"/>
                <a:cs typeface="Times New Roman" panose="02020603050405020304"/>
              </a:rPr>
              <a:t>Instructions are either in machine code or assembly language</a:t>
            </a:r>
            <a:endParaRPr kumimoji="0" lang="en-GB" altLang="zh-CN" sz="2800" dirty="0">
              <a:effectLst/>
              <a:latin typeface="Times New Roman" panose="02020603050405020304"/>
              <a:cs typeface="Times New Roman" panose="02020603050405020304"/>
            </a:endParaRPr>
          </a:p>
          <a:p>
            <a:pPr>
              <a:lnSpc>
                <a:spcPct val="110000"/>
              </a:lnSpc>
              <a:defRPr/>
            </a:pPr>
            <a:r>
              <a:rPr altLang="zh-CN" sz="2800" dirty="0">
                <a:latin typeface="Times New Roman" panose="02020603050405020304"/>
                <a:cs typeface="Times New Roman" panose="02020603050405020304"/>
              </a:rPr>
              <a:t>Low-level languages have high execution efficiency and fast speed</a:t>
            </a:r>
            <a:endParaRPr altLang="zh-CN" sz="2800" dirty="0">
              <a:latin typeface="Times New Roman" panose="02020603050405020304"/>
              <a:cs typeface="Times New Roman" panose="02020603050405020304"/>
            </a:endParaRPr>
          </a:p>
          <a:p>
            <a:pPr>
              <a:lnSpc>
                <a:spcPct val="110000"/>
              </a:lnSpc>
              <a:defRPr/>
            </a:pPr>
            <a:r>
              <a:rPr lang="en-US" sz="2800" dirty="0">
                <a:latin typeface="Times New Roman" panose="02020603050405020304"/>
                <a:cs typeface="Times New Roman" panose="02020603050405020304"/>
              </a:rPr>
              <a:t>T</a:t>
            </a:r>
            <a:r>
              <a:rPr altLang="zh-CN" sz="2800" dirty="0">
                <a:latin typeface="Times New Roman" panose="02020603050405020304"/>
                <a:cs typeface="Times New Roman" panose="02020603050405020304"/>
              </a:rPr>
              <a:t>hey do not have processes such as compilation and analysis, and the program directly controls the hardware, which is relatively efficient, but it is difficult to learn and debug, and programming is slow.</a:t>
            </a:r>
            <a:endParaRPr altLang="zh-CN" sz="2800"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ChangeAspect="1"/>
          </p:cNvPicPr>
          <p:nvPr>
            <p:ph idx="1"/>
          </p:nvPr>
        </p:nvPicPr>
        <p:blipFill>
          <a:blip r:embed="rId1"/>
          <a:stretch>
            <a:fillRect/>
          </a:stretch>
        </p:blipFill>
        <p:spPr>
          <a:xfrm>
            <a:off x="2125980" y="1627505"/>
            <a:ext cx="5501640" cy="4126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188913"/>
            <a:ext cx="8229600" cy="792162"/>
          </a:xfrm>
        </p:spPr>
        <p:txBody>
          <a:bodyPr/>
          <a:lstStyle/>
          <a:p>
            <a:pPr>
              <a:defRPr/>
            </a:pPr>
            <a:r>
              <a:rPr kumimoji="0" lang="en-GB" altLang="zh-CN" sz="4000" dirty="0">
                <a:cs typeface="+mj-cs"/>
              </a:rPr>
              <a:t>High - Level Languages (</a:t>
            </a:r>
            <a:r>
              <a:rPr kumimoji="0" lang="en-GB" altLang="zh-CN" dirty="0">
                <a:cs typeface="+mj-cs"/>
              </a:rPr>
              <a:t>HLL)</a:t>
            </a:r>
            <a:endParaRPr kumimoji="0" lang="en-GB" altLang="zh-CN" dirty="0">
              <a:cs typeface="+mj-cs"/>
            </a:endParaRPr>
          </a:p>
        </p:txBody>
      </p:sp>
      <p:sp>
        <p:nvSpPr>
          <p:cNvPr id="36867" name="Rectangle 3"/>
          <p:cNvSpPr>
            <a:spLocks noGrp="1" noChangeArrowheads="1"/>
          </p:cNvSpPr>
          <p:nvPr>
            <p:ph type="body" idx="1"/>
          </p:nvPr>
        </p:nvSpPr>
        <p:spPr>
          <a:xfrm>
            <a:off x="179388" y="981075"/>
            <a:ext cx="8713787" cy="5543550"/>
          </a:xfrm>
        </p:spPr>
        <p:txBody>
          <a:bodyPr>
            <a:normAutofit lnSpcReduction="10000"/>
          </a:bodyPr>
          <a:lstStyle/>
          <a:p>
            <a:pPr>
              <a:lnSpc>
                <a:spcPct val="90000"/>
              </a:lnSpc>
              <a:defRPr/>
            </a:pPr>
            <a:r>
              <a:rPr kumimoji="0" dirty="0">
                <a:cs typeface="+mn-cs"/>
              </a:rPr>
              <a:t>High-level languages are programming languages that are closer to the logic of human language and rely on compilation. Its development efficiency is higher and it is relatively easy to learn; but its implementation efficiency is low.</a:t>
            </a:r>
            <a:endParaRPr kumimoji="0" dirty="0">
              <a:cs typeface="+mn-cs"/>
            </a:endParaRPr>
          </a:p>
          <a:p>
            <a:pPr lvl="1">
              <a:lnSpc>
                <a:spcPct val="90000"/>
              </a:lnSpc>
              <a:defRPr/>
            </a:pPr>
            <a:r>
              <a:rPr kumimoji="0" lang="en-GB" altLang="zh-CN" dirty="0"/>
              <a:t>FORTRAN (Formula(</a:t>
            </a:r>
            <a:r>
              <a:rPr kumimoji="0" lang="zh-CN" altLang="en-US" sz="1750" dirty="0"/>
              <a:t>公式</a:t>
            </a:r>
            <a:r>
              <a:rPr kumimoji="0" lang="en-GB" altLang="zh-CN" dirty="0"/>
              <a:t>) Translation) </a:t>
            </a:r>
            <a:endParaRPr kumimoji="0" lang="en-GB" altLang="zh-CN" dirty="0"/>
          </a:p>
          <a:p>
            <a:pPr lvl="1">
              <a:lnSpc>
                <a:spcPct val="90000"/>
              </a:lnSpc>
              <a:defRPr/>
            </a:pPr>
            <a:r>
              <a:rPr kumimoji="0" lang="en-US" altLang="en-GB" dirty="0"/>
              <a:t>Python</a:t>
            </a:r>
            <a:endParaRPr kumimoji="0" lang="en-US" altLang="en-GB" dirty="0"/>
          </a:p>
          <a:p>
            <a:pPr lvl="1">
              <a:lnSpc>
                <a:spcPct val="90000"/>
              </a:lnSpc>
              <a:defRPr/>
            </a:pPr>
            <a:r>
              <a:rPr kumimoji="0" lang="en-US" altLang="en-GB" dirty="0"/>
              <a:t>Java</a:t>
            </a:r>
            <a:endParaRPr kumimoji="0" lang="en-US" altLang="en-GB" dirty="0"/>
          </a:p>
          <a:p>
            <a:pPr lvl="1">
              <a:lnSpc>
                <a:spcPct val="90000"/>
              </a:lnSpc>
              <a:defRPr/>
            </a:pPr>
            <a:r>
              <a:rPr kumimoji="0" lang="en-US" altLang="en-GB" dirty="0"/>
              <a:t>C++</a:t>
            </a:r>
            <a:endParaRPr kumimoji="0" lang="en-GB" altLang="zh-CN" dirty="0"/>
          </a:p>
          <a:p>
            <a:pPr>
              <a:lnSpc>
                <a:spcPct val="90000"/>
              </a:lnSpc>
              <a:defRPr/>
            </a:pPr>
            <a:endParaRPr kumimoji="0" lang="en-GB" altLang="zh-CN" sz="2800" dirty="0">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11493" y="2246313"/>
            <a:ext cx="8229600" cy="792162"/>
          </a:xfrm>
        </p:spPr>
        <p:txBody>
          <a:bodyPr/>
          <a:lstStyle/>
          <a:p>
            <a:pPr>
              <a:defRPr/>
            </a:pPr>
            <a:r>
              <a:rPr kumimoji="0" lang="en-US" altLang="en-GB" sz="4000" dirty="0">
                <a:cs typeface="+mj-cs"/>
                <a:hlinkClick r:id="rId1" action="ppaction://hlinkfile"/>
              </a:rPr>
              <a:t>Differences</a:t>
            </a:r>
            <a:r>
              <a:rPr kumimoji="0" lang="en-US" altLang="en-GB" sz="4000" dirty="0">
                <a:cs typeface="+mj-cs"/>
              </a:rPr>
              <a:t> between LLL and HLL</a:t>
            </a:r>
            <a:endParaRPr kumimoji="0" lang="zh-CN" altLang="en-US" sz="4000" dirty="0">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hlinkClick r:id="rId1" action="ppaction://hlinkfile"/>
              </a:rPr>
              <a:t>Translators  </a:t>
            </a:r>
            <a:endParaRPr lang="zh-CN" altLang="en-US" dirty="0"/>
          </a:p>
        </p:txBody>
      </p:sp>
      <p:sp>
        <p:nvSpPr>
          <p:cNvPr id="9" name="内容占位符 8"/>
          <p:cNvSpPr>
            <a:spLocks noGrp="1"/>
          </p:cNvSpPr>
          <p:nvPr>
            <p:ph idx="1"/>
          </p:nvPr>
        </p:nvSpPr>
        <p:spPr/>
        <p:txBody>
          <a:bodyPr>
            <a:normAutofit fontScale="77500" lnSpcReduction="20000"/>
          </a:bodyPr>
          <a:lstStyle/>
          <a:p>
            <a:r>
              <a:rPr lang="en-US" altLang="zh-CN" dirty="0"/>
              <a:t>Compilers  </a:t>
            </a:r>
            <a:r>
              <a:rPr lang="zh-CN" altLang="en-US" dirty="0"/>
              <a:t>编译器</a:t>
            </a:r>
            <a:endParaRPr lang="en-US" altLang="zh-CN" dirty="0"/>
          </a:p>
          <a:p>
            <a:pPr lvl="1"/>
            <a:r>
              <a:rPr lang="en-US" altLang="zh-CN" dirty="0"/>
              <a:t>A compiler is a computer program that translates a program written in a </a:t>
            </a:r>
            <a:r>
              <a:rPr lang="en-US" altLang="zh-CN" dirty="0">
                <a:solidFill>
                  <a:schemeClr val="accent5">
                    <a:lumMod val="40000"/>
                    <a:lumOff val="60000"/>
                  </a:schemeClr>
                </a:solidFill>
              </a:rPr>
              <a:t>high-level language</a:t>
            </a:r>
            <a:r>
              <a:rPr lang="en-US" altLang="zh-CN" dirty="0"/>
              <a:t> (HLL) into machine code</a:t>
            </a:r>
            <a:endParaRPr lang="en-US" altLang="zh-CN" dirty="0"/>
          </a:p>
          <a:p>
            <a:r>
              <a:rPr lang="en-US" altLang="zh-CN" dirty="0"/>
              <a:t>Assemblers </a:t>
            </a:r>
            <a:r>
              <a:rPr lang="zh-CN" altLang="en-US" dirty="0"/>
              <a:t>低级编码器</a:t>
            </a:r>
            <a:endParaRPr lang="en-US" altLang="zh-CN" dirty="0"/>
          </a:p>
          <a:p>
            <a:pPr lvl="1"/>
            <a:r>
              <a:rPr lang="en-US" altLang="zh-CN" dirty="0"/>
              <a:t>An assembler is a computer program that translates a program written in an </a:t>
            </a:r>
            <a:r>
              <a:rPr lang="en-US" altLang="zh-CN" dirty="0">
                <a:solidFill>
                  <a:schemeClr val="accent5">
                    <a:lumMod val="40000"/>
                    <a:lumOff val="60000"/>
                  </a:schemeClr>
                </a:solidFill>
              </a:rPr>
              <a:t>assembly language</a:t>
            </a:r>
            <a:r>
              <a:rPr lang="en-US" altLang="zh-CN" dirty="0"/>
              <a:t> into machine code</a:t>
            </a:r>
            <a:endParaRPr lang="en-US" altLang="zh-CN" dirty="0"/>
          </a:p>
          <a:p>
            <a:r>
              <a:rPr lang="en-US" altLang="zh-CN" dirty="0">
                <a:hlinkClick r:id="rId2" action="ppaction://hlinkfile"/>
              </a:rPr>
              <a:t>Interpreters </a:t>
            </a:r>
            <a:r>
              <a:rPr lang="zh-CN" altLang="en-US" dirty="0">
                <a:hlinkClick r:id="rId2" action="ppaction://hlinkfile"/>
              </a:rPr>
              <a:t>解释器</a:t>
            </a:r>
            <a:endParaRPr lang="en-US" altLang="zh-CN" dirty="0"/>
          </a:p>
          <a:p>
            <a:pPr lvl="1"/>
            <a:r>
              <a:rPr lang="en-US" altLang="zh-CN" dirty="0"/>
              <a:t>An interpreter is a computer program that reads a line code from a program written in a HLL, performs the action specified(</a:t>
            </a:r>
            <a:r>
              <a:rPr lang="zh-CN" altLang="en-US" dirty="0"/>
              <a:t>指定的</a:t>
            </a:r>
            <a:r>
              <a:rPr lang="en-US" altLang="zh-CN" dirty="0"/>
              <a:t>) by the codes and then does the same with the next line code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a:t>
            </a:r>
            <a:endParaRPr lang="zh-CN" altLang="en-US" dirty="0"/>
          </a:p>
        </p:txBody>
      </p:sp>
      <p:sp>
        <p:nvSpPr>
          <p:cNvPr id="3" name="内容占位符 2"/>
          <p:cNvSpPr>
            <a:spLocks noGrp="1"/>
          </p:cNvSpPr>
          <p:nvPr>
            <p:ph idx="1"/>
          </p:nvPr>
        </p:nvSpPr>
        <p:spPr/>
        <p:txBody>
          <a:bodyPr/>
          <a:lstStyle/>
          <a:p>
            <a:r>
              <a:rPr lang="en-US" altLang="zh-CN" dirty="0"/>
              <a:t>The interpreter needs to be interpreted</a:t>
            </a:r>
            <a:r>
              <a:rPr lang="zh-CN" altLang="en-US" dirty="0"/>
              <a:t>解释</a:t>
            </a:r>
            <a:r>
              <a:rPr lang="en-US" altLang="zh-CN" dirty="0"/>
              <a:t> and executed at run time. However, the compiler is not needed at runtime.</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7"/>
          <p:cNvSpPr>
            <a:spLocks noGrp="1" noChangeArrowheads="1"/>
          </p:cNvSpPr>
          <p:nvPr>
            <p:ph type="title"/>
          </p:nvPr>
        </p:nvSpPr>
        <p:spPr>
          <a:xfrm>
            <a:off x="468313" y="188913"/>
            <a:ext cx="8229600" cy="719137"/>
          </a:xfrm>
        </p:spPr>
        <p:txBody>
          <a:bodyPr>
            <a:normAutofit fontScale="90000"/>
          </a:bodyPr>
          <a:lstStyle/>
          <a:p>
            <a:pPr>
              <a:defRPr/>
            </a:pPr>
            <a:r>
              <a:rPr kumimoji="0" lang="en-GB" altLang="zh-CN" dirty="0">
                <a:cs typeface="+mj-cs"/>
              </a:rPr>
              <a:t>Compiler</a:t>
            </a:r>
            <a:endParaRPr kumimoji="0" lang="en-GB" altLang="zh-CN" dirty="0">
              <a:cs typeface="+mj-cs"/>
            </a:endParaRPr>
          </a:p>
        </p:txBody>
      </p:sp>
      <p:sp>
        <p:nvSpPr>
          <p:cNvPr id="46088" name="Rectangle 8"/>
          <p:cNvSpPr>
            <a:spLocks noGrp="1" noChangeArrowheads="1"/>
          </p:cNvSpPr>
          <p:nvPr>
            <p:ph type="body" sz="half" idx="1"/>
          </p:nvPr>
        </p:nvSpPr>
        <p:spPr>
          <a:xfrm>
            <a:off x="250825" y="908050"/>
            <a:ext cx="8642350" cy="3960813"/>
          </a:xfrm>
        </p:spPr>
        <p:txBody>
          <a:bodyPr/>
          <a:lstStyle/>
          <a:p>
            <a:pPr>
              <a:lnSpc>
                <a:spcPct val="90000"/>
              </a:lnSpc>
              <a:defRPr/>
            </a:pPr>
            <a:r>
              <a:rPr kumimoji="0" lang="en-GB" altLang="zh-CN" sz="2800" dirty="0">
                <a:cs typeface="+mn-cs"/>
              </a:rPr>
              <a:t>Translate high-level languages into machine code.</a:t>
            </a:r>
            <a:endParaRPr kumimoji="0" lang="en-GB" altLang="zh-CN" sz="2800" dirty="0">
              <a:cs typeface="+mn-cs"/>
            </a:endParaRPr>
          </a:p>
          <a:p>
            <a:pPr>
              <a:lnSpc>
                <a:spcPct val="90000"/>
              </a:lnSpc>
              <a:defRPr/>
            </a:pPr>
            <a:r>
              <a:rPr kumimoji="0" lang="en-GB" altLang="zh-CN" sz="2800" dirty="0">
                <a:cs typeface="+mn-cs"/>
              </a:rPr>
              <a:t>The machine code version can be loaded into the machine and run .</a:t>
            </a:r>
            <a:endParaRPr kumimoji="0" lang="en-GB" altLang="zh-CN" sz="2800" dirty="0">
              <a:cs typeface="+mn-cs"/>
            </a:endParaRPr>
          </a:p>
          <a:p>
            <a:pPr>
              <a:lnSpc>
                <a:spcPct val="90000"/>
              </a:lnSpc>
              <a:defRPr/>
            </a:pPr>
            <a:r>
              <a:rPr kumimoji="0" lang="en-GB" altLang="zh-CN" sz="2800" dirty="0">
                <a:cs typeface="+mn-cs"/>
              </a:rPr>
              <a:t>The high-level language version of the program is called the source code(</a:t>
            </a:r>
            <a:r>
              <a:rPr kumimoji="0" lang="zh-CN" altLang="en-US" sz="2800" dirty="0">
                <a:cs typeface="+mn-cs"/>
              </a:rPr>
              <a:t>源代码</a:t>
            </a:r>
            <a:r>
              <a:rPr kumimoji="0" lang="en-GB" altLang="zh-CN" sz="2800" dirty="0">
                <a:cs typeface="+mn-cs"/>
              </a:rPr>
              <a:t>) and the resulting machine code program is called the object code(</a:t>
            </a:r>
            <a:r>
              <a:rPr kumimoji="0" lang="zh-CN" altLang="en-US" sz="2800" dirty="0">
                <a:cs typeface="+mn-cs"/>
              </a:rPr>
              <a:t>目标代码</a:t>
            </a:r>
            <a:r>
              <a:rPr kumimoji="0" lang="en-GB" altLang="zh-CN" sz="2800" dirty="0">
                <a:cs typeface="+mn-cs"/>
              </a:rPr>
              <a:t>). </a:t>
            </a:r>
            <a:endParaRPr kumimoji="0" lang="en-GB" altLang="zh-CN" sz="2800" dirty="0">
              <a:cs typeface="+mn-cs"/>
            </a:endParaRPr>
          </a:p>
        </p:txBody>
      </p:sp>
      <p:pic>
        <p:nvPicPr>
          <p:cNvPr id="46089" name="Picture 9"/>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l="28249" t="50571" r="25044" b="39006"/>
          <a:stretch>
            <a:fillRect/>
          </a:stretch>
        </p:blipFill>
        <p:spPr>
          <a:xfrm>
            <a:off x="740410" y="3551555"/>
            <a:ext cx="7663180" cy="1398905"/>
          </a:xfrm>
        </p:spPr>
      </p:pic>
      <p:pic>
        <p:nvPicPr>
          <p:cNvPr id="2" name="图片 1"/>
          <p:cNvPicPr>
            <a:picLocks noChangeAspect="1"/>
          </p:cNvPicPr>
          <p:nvPr/>
        </p:nvPicPr>
        <p:blipFill>
          <a:blip r:embed="rId2"/>
          <a:srcRect b="5930"/>
          <a:stretch>
            <a:fillRect/>
          </a:stretch>
        </p:blipFill>
        <p:spPr>
          <a:xfrm>
            <a:off x="2316480" y="5043805"/>
            <a:ext cx="4533900" cy="177292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3f3507fd-4ed6-4a2f-a418-0a95192b2b3c}"/>
</p:tagLst>
</file>

<file path=ppt/theme/theme1.xml><?xml version="1.0" encoding="utf-8"?>
<a:theme xmlns:a="http://schemas.openxmlformats.org/drawingml/2006/main" name="黑色">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黑色 .thmx</Template>
  <TotalTime>0</TotalTime>
  <Words>5915</Words>
  <Application>WPS 演示</Application>
  <PresentationFormat>全屏显示(4:3)</PresentationFormat>
  <Paragraphs>147</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Times New Roman</vt:lpstr>
      <vt:lpstr>Calibri</vt:lpstr>
      <vt:lpstr>微软雅黑</vt:lpstr>
      <vt:lpstr>Arial Unicode MS</vt:lpstr>
      <vt:lpstr>黑色</vt:lpstr>
      <vt:lpstr>Chapter 7 System software   7.4 translators</vt:lpstr>
      <vt:lpstr>Syllabus</vt:lpstr>
      <vt:lpstr>Low Level Languages</vt:lpstr>
      <vt:lpstr>PowerPoint 演示文稿</vt:lpstr>
      <vt:lpstr>High - Level Languages (HLL)</vt:lpstr>
      <vt:lpstr>Differences between LLL and HLL</vt:lpstr>
      <vt:lpstr>Translators  </vt:lpstr>
      <vt:lpstr>Difference</vt:lpstr>
      <vt:lpstr>Compiler</vt:lpstr>
      <vt:lpstr>Advantages of using a Compiler </vt:lpstr>
      <vt:lpstr>Disadvantages of using a Compiler </vt:lpstr>
      <vt:lpstr>Interpreters</vt:lpstr>
      <vt:lpstr>Advantages of using an Interpreters </vt:lpstr>
      <vt:lpstr>Disadvantages of using an Interpreters </vt:lpstr>
      <vt:lpstr>Assembler</vt:lpstr>
      <vt:lpstr>Advantages of using an Assembler </vt:lpstr>
      <vt:lpstr>Disadvantages of using an Assembler</vt:lpstr>
      <vt:lpstr>Summary of translation </vt:lpstr>
      <vt:lpstr>PowerPoint 演示文稿</vt:lpstr>
      <vt:lpstr>Java</vt:lpstr>
      <vt:lpstr>Translated process</vt:lpstr>
    </vt:vector>
  </TitlesOfParts>
  <Company>A-Level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grace lily</dc:creator>
  <cp:lastModifiedBy>lmchen</cp:lastModifiedBy>
  <cp:revision>129</cp:revision>
  <dcterms:created xsi:type="dcterms:W3CDTF">2011-11-18T00:30:00Z</dcterms:created>
  <dcterms:modified xsi:type="dcterms:W3CDTF">2019-12-01T06:21:29Z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