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58" r:id="rId4"/>
    <p:sldMasterId id="2147483663" r:id="rId5"/>
  </p:sldMasterIdLst>
  <p:notesMasterIdLst>
    <p:notesMasterId r:id="rId12"/>
  </p:notesMasterIdLst>
  <p:sldIdLst>
    <p:sldId id="256" r:id="rId6"/>
    <p:sldId id="316" r:id="rId7"/>
    <p:sldId id="360" r:id="rId8"/>
    <p:sldId id="354" r:id="rId9"/>
    <p:sldId id="352" r:id="rId10"/>
    <p:sldId id="362" r:id="rId11"/>
    <p:sldId id="363" r:id="rId13"/>
    <p:sldId id="385" r:id="rId14"/>
    <p:sldId id="368" r:id="rId15"/>
    <p:sldId id="386" r:id="rId16"/>
    <p:sldId id="367" r:id="rId17"/>
    <p:sldId id="387" r:id="rId18"/>
    <p:sldId id="388" r:id="rId19"/>
    <p:sldId id="389" r:id="rId20"/>
    <p:sldId id="372" r:id="rId21"/>
    <p:sldId id="392" r:id="rId22"/>
    <p:sldId id="390" r:id="rId23"/>
    <p:sldId id="410" r:id="rId24"/>
    <p:sldId id="393" r:id="rId25"/>
    <p:sldId id="391" r:id="rId26"/>
    <p:sldId id="394" r:id="rId27"/>
    <p:sldId id="370" r:id="rId28"/>
    <p:sldId id="371" r:id="rId29"/>
    <p:sldId id="375" r:id="rId30"/>
    <p:sldId id="378" r:id="rId31"/>
    <p:sldId id="379" r:id="rId32"/>
    <p:sldId id="395" r:id="rId33"/>
    <p:sldId id="396" r:id="rId34"/>
    <p:sldId id="399" r:id="rId35"/>
    <p:sldId id="400" r:id="rId36"/>
    <p:sldId id="401" r:id="rId37"/>
    <p:sldId id="411" r:id="rId38"/>
    <p:sldId id="402" r:id="rId39"/>
    <p:sldId id="41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72"/>
      </p:cViewPr>
      <p:guideLst>
        <p:guide orient="horz" pos="2160"/>
        <p:guide pos="28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notesMaster" Target="notesMasters/notesMaster1.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smtClean="0">
                <a:latin typeface="Times New Roman" panose="02020603050405020304" charset="0"/>
                <a:cs typeface="+mn-cs"/>
              </a:defRPr>
            </a:lvl1pPr>
          </a:lstStyle>
          <a:p>
            <a:pPr>
              <a:defRPr/>
            </a:pPr>
            <a:endParaRPr lang="en-GB"/>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smtClean="0">
                <a:latin typeface="Times New Roman" panose="02020603050405020304" charset="0"/>
                <a:cs typeface="+mn-cs"/>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GB" noProof="0" smtClean="0"/>
              <a:t>Click to edit Master text styles</a:t>
            </a:r>
            <a:endParaRPr lang="en-GB" noProof="0" smtClean="0"/>
          </a:p>
          <a:p>
            <a:pPr lvl="1"/>
            <a:r>
              <a:rPr lang="en-GB" noProof="0" smtClean="0"/>
              <a:t>Second level</a:t>
            </a:r>
            <a:endParaRPr lang="en-GB" noProof="0" smtClean="0"/>
          </a:p>
          <a:p>
            <a:pPr lvl="2"/>
            <a:r>
              <a:rPr lang="en-GB" noProof="0" smtClean="0"/>
              <a:t>Third level</a:t>
            </a:r>
            <a:endParaRPr lang="en-GB" noProof="0" smtClean="0"/>
          </a:p>
          <a:p>
            <a:pPr lvl="3"/>
            <a:r>
              <a:rPr lang="en-GB" noProof="0" smtClean="0"/>
              <a:t>Fourth level</a:t>
            </a:r>
            <a:endParaRPr lang="en-GB" noProof="0" smtClean="0"/>
          </a:p>
          <a:p>
            <a:pPr lvl="4"/>
            <a:r>
              <a:rPr lang="en-GB" noProof="0" smtClean="0"/>
              <a:t>Fifth level</a:t>
            </a:r>
            <a:endParaRPr lang="en-GB" noProof="0" smtClean="0"/>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smtClean="0">
                <a:latin typeface="Times New Roman" panose="02020603050405020304" charset="0"/>
                <a:cs typeface="+mn-cs"/>
              </a:defRPr>
            </a:lvl1pPr>
          </a:lstStyle>
          <a:p>
            <a:pPr>
              <a:defRPr/>
            </a:pPr>
            <a:endParaRPr lang="en-GB"/>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smtClean="0">
                <a:latin typeface="Times New Roman" panose="02020603050405020304" charset="0"/>
                <a:cs typeface="+mn-cs"/>
              </a:defRPr>
            </a:lvl1pPr>
          </a:lstStyle>
          <a:p>
            <a:pPr>
              <a:defRPr/>
            </a:pPr>
            <a:fld id="{C9ED6B81-8187-F34B-B942-B451413E7422}" type="slidenum">
              <a:rPr lang="en-GB"/>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6AEA76-FDAB-F44C-A908-C2C191CAAC9E}" type="slidenum">
              <a:rPr lang="en-GB"/>
            </a:fld>
            <a:endParaRPr lang="en-GB"/>
          </a:p>
        </p:txBody>
      </p:sp>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p:txBody>
          <a:bodyPr/>
          <a:lstStyle/>
          <a:p>
            <a:pPr>
              <a:defRPr/>
            </a:pPr>
            <a:endParaRPr kumimoji="0" lang="en-GB"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59C1F3-ACC5-7E46-B625-E13C274B8956}" type="slidenum">
              <a:rPr lang="en-GB"/>
            </a:fld>
            <a:endParaRPr lang="en-GB"/>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p:txBody>
          <a:bodyPr/>
          <a:lstStyle/>
          <a:p>
            <a:pPr>
              <a:defRPr/>
            </a:pPr>
            <a:r>
              <a:rPr kumimoji="0" lang="zh-CN" altLang="en-US" dirty="0" smtClean="0">
                <a:cs typeface="+mn-cs"/>
              </a:rPr>
              <a:t>标准键盘，英文键盘</a:t>
            </a:r>
            <a:endParaRPr kumimoji="0" lang="en-GB" dirty="0"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GB" altLang="zh-CN" sz="1200" b="1" kern="1200" dirty="0" smtClean="0">
                <a:solidFill>
                  <a:schemeClr val="tx1"/>
                </a:solidFill>
                <a:latin typeface="Times New Roman" panose="02020603050405020304" charset="0"/>
                <a:ea typeface="宋体" panose="02010600030101010101" pitchFamily="2" charset="-122"/>
                <a:cs typeface="宋体" panose="02010600030101010101" pitchFamily="2" charset="-122"/>
              </a:rPr>
              <a:t>Conversely</a:t>
            </a:r>
            <a:r>
              <a:rPr kumimoji="0" lang="zh-CN" altLang="en-US" sz="1200" b="1" kern="1200" dirty="0" smtClean="0">
                <a:solidFill>
                  <a:schemeClr val="tx1"/>
                </a:solidFill>
                <a:latin typeface="Times New Roman" panose="02020603050405020304" charset="0"/>
                <a:ea typeface="宋体" panose="02010600030101010101" pitchFamily="2" charset="-122"/>
                <a:cs typeface="宋体" panose="02010600030101010101" pitchFamily="2" charset="-122"/>
              </a:rPr>
              <a:t> 相反的</a:t>
            </a:r>
            <a:endParaRPr kumimoji="1" lang="zh-CN" altLang="en-US" dirty="0"/>
          </a:p>
        </p:txBody>
      </p:sp>
      <p:sp>
        <p:nvSpPr>
          <p:cNvPr id="4" name="幻灯片编号占位符 3"/>
          <p:cNvSpPr>
            <a:spLocks noGrp="1"/>
          </p:cNvSpPr>
          <p:nvPr>
            <p:ph type="sldNum" sz="quarter" idx="10"/>
          </p:nvPr>
        </p:nvSpPr>
        <p:spPr/>
        <p:txBody>
          <a:bodyPr/>
          <a:lstStyle/>
          <a:p>
            <a:pPr>
              <a:defRPr/>
            </a:pPr>
            <a:fld id="{DE8C7163-1BC3-6045-8391-696B7EE1A258}"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AAD861-33E8-3C4F-B137-3AC809C96716}" type="slidenum">
              <a:rPr lang="en-GB"/>
            </a:fld>
            <a:endParaRPr lang="en-GB"/>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p:txBody>
          <a:bodyPr/>
          <a:lstStyle/>
          <a:p>
            <a:pPr>
              <a:defRPr/>
            </a:pPr>
            <a:r>
              <a:rPr kumimoji="0" lang="zh-CN" altLang="en-US" dirty="0" smtClean="0">
                <a:cs typeface="+mn-cs"/>
              </a:rPr>
              <a:t>不同厚度的深色和浅色的线</a:t>
            </a:r>
            <a:endParaRPr kumimoji="0" lang="en-GB" dirty="0"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很难阅读大物件上的条形码</a:t>
            </a:r>
            <a:endParaRPr kumimoji="1" lang="zh-CN" altLang="en-US" dirty="0"/>
          </a:p>
        </p:txBody>
      </p:sp>
      <p:sp>
        <p:nvSpPr>
          <p:cNvPr id="4" name="幻灯片编号占位符 3"/>
          <p:cNvSpPr>
            <a:spLocks noGrp="1"/>
          </p:cNvSpPr>
          <p:nvPr>
            <p:ph type="sldNum" sz="quarter" idx="10"/>
          </p:nvPr>
        </p:nvSpPr>
        <p:spPr/>
        <p:txBody>
          <a:bodyPr/>
          <a:lstStyle/>
          <a:p>
            <a:pPr>
              <a:defRPr/>
            </a:pPr>
            <a:fld id="{DE8C7163-1BC3-6045-8391-696B7EE1A258}"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GB" altLang="zh-CN" sz="1200" b="1" kern="1200" dirty="0" smtClean="0">
                <a:solidFill>
                  <a:schemeClr val="tx1"/>
                </a:solidFill>
                <a:latin typeface="Times New Roman" panose="02020603050405020304" charset="0"/>
                <a:ea typeface="宋体" panose="02010600030101010101" pitchFamily="2" charset="-122"/>
                <a:cs typeface="宋体" panose="02010600030101010101" pitchFamily="2" charset="-122"/>
              </a:rPr>
              <a:t>Presence</a:t>
            </a:r>
            <a:r>
              <a:rPr kumimoji="0" lang="zh-CN" altLang="en-US" sz="1200" b="1" kern="1200" dirty="0" smtClean="0">
                <a:solidFill>
                  <a:schemeClr val="tx1"/>
                </a:solidFill>
                <a:latin typeface="Times New Roman" panose="02020603050405020304" charset="0"/>
                <a:ea typeface="宋体" panose="02010600030101010101" pitchFamily="2" charset="-122"/>
                <a:cs typeface="宋体" panose="02010600030101010101" pitchFamily="2" charset="-122"/>
              </a:rPr>
              <a:t> 存在</a:t>
            </a:r>
            <a:endParaRPr kumimoji="0" lang="en-US" altLang="zh-CN" sz="1200" b="1" kern="1200" dirty="0" smtClean="0">
              <a:solidFill>
                <a:schemeClr val="tx1"/>
              </a:solidFill>
              <a:latin typeface="Times New Roman" panose="02020603050405020304" charset="0"/>
              <a:ea typeface="宋体" panose="02010600030101010101" pitchFamily="2" charset="-122"/>
              <a:cs typeface="宋体" panose="02010600030101010101" pitchFamily="2" charset="-122"/>
            </a:endParaRPr>
          </a:p>
          <a:p>
            <a:r>
              <a:rPr kumimoji="0" lang="en-GB" altLang="zh-CN" b="1" dirty="0" smtClean="0"/>
              <a:t>Restricted</a:t>
            </a:r>
            <a:r>
              <a:rPr kumimoji="0" lang="zh-CN" altLang="en-US" b="1" dirty="0" smtClean="0"/>
              <a:t> 限制</a:t>
            </a:r>
            <a:endParaRPr kumimoji="1" lang="zh-CN" altLang="en-US" dirty="0"/>
          </a:p>
        </p:txBody>
      </p:sp>
      <p:sp>
        <p:nvSpPr>
          <p:cNvPr id="4" name="幻灯片编号占位符 3"/>
          <p:cNvSpPr>
            <a:spLocks noGrp="1"/>
          </p:cNvSpPr>
          <p:nvPr>
            <p:ph type="sldNum" sz="quarter" idx="10"/>
          </p:nvPr>
        </p:nvSpPr>
        <p:spPr/>
        <p:txBody>
          <a:bodyPr/>
          <a:lstStyle/>
          <a:p>
            <a:pPr>
              <a:defRPr/>
            </a:pPr>
            <a:fld id="{24841738-C3B4-E546-B489-1EC2475BFF32}"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326F54-79C6-DE42-8E5A-CDA8A14697E1}" type="slidenum">
              <a:rPr lang="en-GB"/>
            </a:fld>
            <a:endParaRPr lang="en-GB"/>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p:txBody>
          <a:bodyPr/>
          <a:lstStyle/>
          <a:p>
            <a:pPr>
              <a:defRPr/>
            </a:pPr>
            <a:endParaRPr kumimoji="0" lang="en-GB"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pn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1.png"/><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1.png"/><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8.jpeg"/><Relationship Id="rId1" Type="http://schemas.openxmlformats.org/officeDocument/2006/relationships/hyperlink" Target="http://uk.wrs.yahoo.com/_ylt=A0geunfqqhtGH7EAkYRNBQx./SIG=1g6rl3olg/EXP=1176304746/**http:/uk.search.yahoo.com/search/images/view?back=http://uk.search.yahoo.com/search/images?p%3DBAR%2BCODE%2BREADER%26ei%3DUTF-8%26fr%3Dyfp-t-501%26x%3Dwrt&amp;w=293&amp;h=438&amp;imgurl=www.kyocera.com.au/images/1/Bar%20Code%20Reader2.jpg&amp;rurl=http://www.kyocera.com.au/barcodeflash.asp&amp;size=25.4kB&amp;name=Bar+Code+Reader2.jpg&amp;p=BAR+CODE+READER&amp;type=jpeg&amp;no=5&amp;tt=10,062&amp;oid=7f42eac19b226c9e&amp;ei=UTF-8"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hyperlink" Target="http://uk.wrs.yahoo.com/_ylt=A0geum0AxhtGFlMANC5NBQx./SIG=1g298r77s/EXP=1176311680/**http:/uk.search.yahoo.com/search/images/view?back=http://uk.search.yahoo.com/search/images?p%3DGRAPHICS%2BTABLET%26ei%3DUTF-8%26fr%3Dyfp-t-501%26x%3Dwrt&amp;w=275&amp;h=200&amp;imgurl=www.cabac.com.au/ims_docs/169035/169035_FULLSIZE.jpg&amp;rurl=http://www.cabac.com.au/ims_docs/169035/169035.htm&amp;size=19.6kB&amp;name=169035_FULLSIZE.jpg&amp;p=GRAPHICS+TABLET&amp;type=jpeg&amp;no=3&amp;tt=8,715&amp;oid=cd162e7f2f0a0a62&amp;ei=UTF-8" TargetMode="Externa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0.jpeg"/><Relationship Id="rId1" Type="http://schemas.openxmlformats.org/officeDocument/2006/relationships/hyperlink" Target="http://uk.wrs.yahoo.com/_ylt=A0geunTisxtGzpMAtTFNBQx./SIG=1dnq1g87j/EXP=1176307042/**http:/uk.search.yahoo.com/search/images/view?back=http://uk.search.yahoo.com/search/images?p%3Domr%26ei%3DUTF-8%26fr%3Dyfp-t-501%26x%3Dwrt&amp;w=620&amp;h=871&amp;imgurl=ittest.net/images/omr.jpg&amp;rurl=http://www.ittest.net/Anne_content.asp?id%3D3015&amp;size=300.2kB&amp;name=omr.jpg&amp;p=omr&amp;type=jpeg&amp;no=2&amp;tt=18,835&amp;oid=ca8fd4de56de26ac&amp;ei=UTF-8" TargetMode="Externa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hyperlink" Target="http://uk.wrs.yahoo.com/_ylt=A0geuno.rhtGEq0AF41NBQx./SIG=1hdfae8kd/EXP=1176305598/**http:/uk.search.yahoo.com/search/images/view?back=http://uk.search.yahoo.com/search/images?p%3Dkeyboard%26ei%3DUTF-8%26fr%3Dyfp-t-501%26x%3Dwrt&amp;w=420&amp;h=375&amp;imgurl=www.dullneon.com/_psychosis-arcs/images/optimus-keyboard-enter.jpg&amp;rurl=http://www.dullneon.com/_psychosis-arcs/2005/08/the-keyboard-of-the-future-is-here.php&amp;size=28.6kB&amp;name=optimus-keyboard-enter.jpg&amp;p=keyboard&amp;type=jpeg&amp;no=7&amp;tt=982,613&amp;oid=b4518c59cd5e1f40&amp;ei=UTF-8" TargetMode="External"/><Relationship Id="rId2" Type="http://schemas.openxmlformats.org/officeDocument/2006/relationships/image" Target="../media/image3.jpeg"/><Relationship Id="rId1" Type="http://schemas.openxmlformats.org/officeDocument/2006/relationships/hyperlink" Target="http://uk.wrs.yahoo.com/_ylt=A0geun2PrRtGp7IAX89NBQx./SIG=1gogpc9c1/EXP=1176305423/**http:/uk.search.yahoo.com/search/images/view?back=http://uk.search.yahoo.com/search/images?p%3Datm%2Bkeypad%26ei%3DUTF-8%26fr%3Dyfp-t-501%26x%3Dwrt&amp;w=258&amp;h=191&amp;imgurl=www.turkeytravelplanner.com/AssetsTurkey/TravelDetails/Money/ATMKeypad.jpg&amp;rurl=http://www.turkeytravelplanner.com/TravelDetails/Money/ATMs.html&amp;size=16.0kB&amp;name=ATMKeypad.jpg&amp;p=atm+keypad&amp;type=jpeg&amp;no=1&amp;tt=126&amp;oid=1b8ace404457bb68&amp;ei=UTF-8"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55576" y="2636912"/>
            <a:ext cx="7772400" cy="1736725"/>
          </a:xfrm>
        </p:spPr>
        <p:txBody>
          <a:bodyPr/>
          <a:lstStyle/>
          <a:p>
            <a:pPr>
              <a:defRPr/>
            </a:pPr>
            <a:r>
              <a:rPr kumimoji="0" lang="en-GB" dirty="0" smtClean="0">
                <a:cs typeface="+mj-cs"/>
              </a:rPr>
              <a:t>Chapter 3 Hardware</a:t>
            </a:r>
            <a:br>
              <a:rPr kumimoji="0" lang="en-GB" dirty="0" smtClean="0">
                <a:cs typeface="+mj-cs"/>
              </a:rPr>
            </a:br>
            <a:br>
              <a:rPr kumimoji="0" lang="en-GB" sz="3200" dirty="0" smtClean="0">
                <a:cs typeface="+mj-cs"/>
              </a:rPr>
            </a:br>
            <a:endParaRPr kumimoji="0" lang="en-GB" sz="3200" dirty="0" smtClean="0">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Benefit of optical mouse</a:t>
            </a:r>
            <a:endParaRPr lang="zh-CN" altLang="en-US" dirty="0"/>
          </a:p>
        </p:txBody>
      </p:sp>
      <p:sp>
        <p:nvSpPr>
          <p:cNvPr id="3" name="内容占位符 2"/>
          <p:cNvSpPr>
            <a:spLocks noGrp="1"/>
          </p:cNvSpPr>
          <p:nvPr>
            <p:ph idx="1"/>
          </p:nvPr>
        </p:nvSpPr>
        <p:spPr>
          <a:xfrm>
            <a:off x="478261" y="1439719"/>
            <a:ext cx="8229600" cy="4533900"/>
          </a:xfrm>
        </p:spPr>
        <p:txBody>
          <a:bodyPr/>
          <a:lstStyle/>
          <a:p>
            <a:r>
              <a:rPr lang="en-US" altLang="zh-CN" sz="2400" dirty="0">
                <a:effectLst/>
              </a:rPr>
              <a:t>No moving parts means less wear and a lower chance of failure.</a:t>
            </a:r>
            <a:endParaRPr lang="en-US" altLang="zh-CN" sz="2400" dirty="0">
              <a:effectLst/>
            </a:endParaRPr>
          </a:p>
          <a:p>
            <a:r>
              <a:rPr lang="en-US" altLang="zh-CN" sz="2400" dirty="0">
                <a:effectLst/>
              </a:rPr>
              <a:t>There's no way for dirt to get inside the mouse and interfere with the tracking sensors.</a:t>
            </a:r>
            <a:endParaRPr lang="en-US" altLang="zh-CN" sz="2400" dirty="0">
              <a:effectLst/>
            </a:endParaRPr>
          </a:p>
          <a:p>
            <a:r>
              <a:rPr lang="en-US" altLang="zh-CN" sz="2400" dirty="0">
                <a:effectLst/>
              </a:rPr>
              <a:t>Increased tracking resolution means smoother response.</a:t>
            </a:r>
            <a:endParaRPr lang="en-US" altLang="zh-CN" sz="2400" dirty="0">
              <a:effectLst/>
            </a:endParaRPr>
          </a:p>
          <a:p>
            <a:r>
              <a:rPr lang="en-US" altLang="zh-CN" sz="2400" dirty="0">
                <a:effectLst/>
              </a:rPr>
              <a:t>They don't require a special surface, such as a mouse pad</a:t>
            </a:r>
            <a:r>
              <a:rPr lang="en-US" altLang="zh-CN" sz="2400" dirty="0" smtClean="0">
                <a:effectLst/>
              </a:rPr>
              <a:t>.</a:t>
            </a:r>
            <a:endParaRPr lang="en-US" altLang="zh-CN" sz="2400"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a:t>
            </a:r>
            <a:r>
              <a:rPr kumimoji="1" lang="en-US" altLang="zh-CN" dirty="0" smtClean="0"/>
              <a:t>Trackball</a:t>
            </a:r>
            <a:endParaRPr kumimoji="1" lang="zh-CN" altLang="en-US" dirty="0"/>
          </a:p>
        </p:txBody>
      </p:sp>
      <p:sp>
        <p:nvSpPr>
          <p:cNvPr id="3" name="内容占位符 2"/>
          <p:cNvSpPr>
            <a:spLocks noGrp="1"/>
          </p:cNvSpPr>
          <p:nvPr>
            <p:ph idx="1"/>
          </p:nvPr>
        </p:nvSpPr>
        <p:spPr>
          <a:xfrm>
            <a:off x="455345" y="1268760"/>
            <a:ext cx="8229600" cy="4533900"/>
          </a:xfrm>
        </p:spPr>
        <p:txBody>
          <a:bodyPr/>
          <a:lstStyle/>
          <a:p>
            <a:r>
              <a:rPr lang="en-US" altLang="zh-CN" sz="2400" dirty="0">
                <a:effectLst/>
              </a:rPr>
              <a:t>Trackballs work by using optical sensors to read the movements of dots on the surface of the ball. By tracking the direction in which the dots move, the optics translate the movement of the ball into moving the cursor.</a:t>
            </a:r>
            <a:endParaRPr kumimoji="1" lang="zh-CN" altLang="en-US" sz="24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0745" y="3284984"/>
            <a:ext cx="3098800" cy="2362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Advantage and disadvantage</a:t>
            </a:r>
            <a:endParaRPr lang="zh-CN" altLang="en-US" dirty="0"/>
          </a:p>
        </p:txBody>
      </p:sp>
      <p:sp>
        <p:nvSpPr>
          <p:cNvPr id="3" name="内容占位符 2"/>
          <p:cNvSpPr>
            <a:spLocks noGrp="1"/>
          </p:cNvSpPr>
          <p:nvPr>
            <p:ph idx="1"/>
          </p:nvPr>
        </p:nvSpPr>
        <p:spPr/>
        <p:txBody>
          <a:bodyPr/>
          <a:lstStyle/>
          <a:p>
            <a:r>
              <a:rPr lang="en-US" altLang="zh-CN" sz="2400" dirty="0" smtClean="0">
                <a:effectLst/>
              </a:rPr>
              <a:t>Advantage:</a:t>
            </a:r>
            <a:endParaRPr lang="en-US" altLang="zh-CN" sz="2400" dirty="0" smtClean="0">
              <a:effectLst/>
            </a:endParaRPr>
          </a:p>
          <a:p>
            <a:r>
              <a:rPr lang="en-US" altLang="zh-CN" sz="2400" dirty="0" smtClean="0">
                <a:effectLst/>
              </a:rPr>
              <a:t>A </a:t>
            </a:r>
            <a:r>
              <a:rPr lang="en-US" altLang="zh-CN" sz="2400" dirty="0">
                <a:effectLst/>
              </a:rPr>
              <a:t>trackball does not require any desk space for use since many are handheld. </a:t>
            </a:r>
            <a:endParaRPr lang="en-US" altLang="zh-CN" sz="2400" dirty="0" smtClean="0">
              <a:effectLst/>
            </a:endParaRPr>
          </a:p>
          <a:p>
            <a:r>
              <a:rPr lang="en-US" altLang="zh-CN" sz="2400" dirty="0" smtClean="0">
                <a:effectLst/>
              </a:rPr>
              <a:t>Using </a:t>
            </a:r>
            <a:r>
              <a:rPr lang="en-US" altLang="zh-CN" sz="2400" dirty="0">
                <a:effectLst/>
              </a:rPr>
              <a:t>a trackball has been compared to a joystick, and both are generally preferred by people who find their arm movements are unsteady when using a mouse</a:t>
            </a:r>
            <a:r>
              <a:rPr lang="en-US" altLang="zh-CN" sz="2400" dirty="0" smtClean="0">
                <a:effectLst/>
              </a:rPr>
              <a:t>.</a:t>
            </a:r>
            <a:endParaRPr lang="en-US" altLang="zh-CN" sz="2400" dirty="0" smtClean="0">
              <a:effectLst/>
            </a:endParaRPr>
          </a:p>
          <a:p>
            <a:r>
              <a:rPr lang="en-US" altLang="zh-CN" sz="2400" dirty="0" smtClean="0">
                <a:effectLst/>
              </a:rPr>
              <a:t>Disadvantage</a:t>
            </a:r>
            <a:r>
              <a:rPr lang="zh-CN" altLang="en-US" sz="2400" dirty="0" smtClean="0">
                <a:effectLst/>
              </a:rPr>
              <a:t>：</a:t>
            </a:r>
            <a:endParaRPr lang="en-US" altLang="zh-CN" sz="2400" dirty="0" smtClean="0">
              <a:effectLst/>
            </a:endParaRPr>
          </a:p>
          <a:p>
            <a:r>
              <a:rPr lang="en-US" altLang="zh-CN" sz="2400" dirty="0" smtClean="0">
                <a:effectLst/>
              </a:rPr>
              <a:t>It has a </a:t>
            </a:r>
            <a:r>
              <a:rPr lang="en-US" altLang="zh-CN" sz="2400" dirty="0">
                <a:effectLst/>
              </a:rPr>
              <a:t>large size in comparison to a mouse. </a:t>
            </a:r>
            <a:endParaRPr lang="en-US" altLang="zh-CN" sz="2400" dirty="0" smtClean="0">
              <a:effectLst/>
            </a:endParaRPr>
          </a:p>
          <a:p>
            <a:r>
              <a:rPr lang="en-US" altLang="zh-CN" sz="2400" dirty="0" smtClean="0">
                <a:effectLst/>
              </a:rPr>
              <a:t>Trackballs </a:t>
            </a:r>
            <a:r>
              <a:rPr lang="en-US" altLang="zh-CN" sz="2400" dirty="0">
                <a:effectLst/>
              </a:rPr>
              <a:t>also cost more and have a narrower range of options than other input peripherals.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Microphone </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71600" y="1700808"/>
            <a:ext cx="7571582" cy="439248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Digital audio </a:t>
            </a:r>
            <a:r>
              <a:rPr lang="en-US" altLang="zh-CN" b="1" dirty="0" smtClean="0">
                <a:effectLst/>
              </a:rPr>
              <a:t>quality</a:t>
            </a:r>
            <a:endParaRPr lang="zh-CN" altLang="en-US" dirty="0"/>
          </a:p>
        </p:txBody>
      </p:sp>
      <p:sp>
        <p:nvSpPr>
          <p:cNvPr id="3" name="内容占位符 2"/>
          <p:cNvSpPr>
            <a:spLocks noGrp="1"/>
          </p:cNvSpPr>
          <p:nvPr>
            <p:ph idx="1"/>
          </p:nvPr>
        </p:nvSpPr>
        <p:spPr>
          <a:xfrm>
            <a:off x="457200" y="1772816"/>
            <a:ext cx="8229600" cy="4533900"/>
          </a:xfrm>
        </p:spPr>
        <p:txBody>
          <a:bodyPr/>
          <a:lstStyle/>
          <a:p>
            <a:r>
              <a:rPr lang="en-US" altLang="zh-CN" b="1" dirty="0">
                <a:effectLst/>
              </a:rPr>
              <a:t>sample rate</a:t>
            </a:r>
            <a:r>
              <a:rPr lang="en-US" altLang="zh-CN" dirty="0">
                <a:effectLst/>
              </a:rPr>
              <a:t> - the number of audio samples captured every second</a:t>
            </a:r>
            <a:endParaRPr lang="en-US" altLang="zh-CN" dirty="0">
              <a:effectLst/>
            </a:endParaRPr>
          </a:p>
          <a:p>
            <a:r>
              <a:rPr lang="en-US" altLang="zh-CN" b="1" dirty="0">
                <a:effectLst/>
              </a:rPr>
              <a:t>bit depth</a:t>
            </a:r>
            <a:r>
              <a:rPr lang="en-US" altLang="zh-CN" dirty="0">
                <a:effectLst/>
              </a:rPr>
              <a:t> - the number of </a:t>
            </a:r>
            <a:r>
              <a:rPr lang="en-US" altLang="zh-CN" b="1" dirty="0">
                <a:effectLst/>
              </a:rPr>
              <a:t>bits</a:t>
            </a:r>
            <a:r>
              <a:rPr lang="en-US" altLang="zh-CN" dirty="0">
                <a:effectLst/>
              </a:rPr>
              <a:t> available for each clip</a:t>
            </a:r>
            <a:endParaRPr lang="en-US" altLang="zh-CN" dirty="0">
              <a:effectLst/>
            </a:endParaRPr>
          </a:p>
          <a:p>
            <a:r>
              <a:rPr lang="en-US" altLang="zh-CN" b="1" dirty="0">
                <a:effectLst/>
              </a:rPr>
              <a:t>bit rate</a:t>
            </a:r>
            <a:r>
              <a:rPr lang="en-US" altLang="zh-CN" dirty="0">
                <a:effectLst/>
              </a:rPr>
              <a:t> - the number of bits used per second of audio</a:t>
            </a:r>
            <a:endParaRPr lang="en-US" altLang="zh-CN" dirty="0">
              <a:effectLst/>
            </a:endParaRP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25413"/>
            <a:ext cx="8229600" cy="950912"/>
          </a:xfrm>
        </p:spPr>
        <p:txBody>
          <a:bodyPr/>
          <a:lstStyle/>
          <a:p>
            <a:pPr>
              <a:defRPr/>
            </a:pPr>
            <a:r>
              <a:rPr kumimoji="0" lang="zh-CN" altLang="en-US" dirty="0" smtClean="0">
                <a:cs typeface="+mj-cs"/>
              </a:rPr>
              <a:t>*</a:t>
            </a:r>
            <a:r>
              <a:rPr kumimoji="0" lang="en-GB" dirty="0" smtClean="0">
                <a:cs typeface="+mj-cs"/>
              </a:rPr>
              <a:t>Scanners</a:t>
            </a:r>
            <a:endParaRPr kumimoji="0" lang="en-GB" dirty="0" smtClean="0">
              <a:cs typeface="+mj-cs"/>
            </a:endParaRPr>
          </a:p>
        </p:txBody>
      </p:sp>
      <p:sp>
        <p:nvSpPr>
          <p:cNvPr id="44035" name="Rectangle 3"/>
          <p:cNvSpPr>
            <a:spLocks noGrp="1" noChangeArrowheads="1"/>
          </p:cNvSpPr>
          <p:nvPr>
            <p:ph type="body" idx="1"/>
          </p:nvPr>
        </p:nvSpPr>
        <p:spPr>
          <a:xfrm>
            <a:off x="457200" y="1268413"/>
            <a:ext cx="4906888" cy="4865687"/>
          </a:xfrm>
        </p:spPr>
        <p:txBody>
          <a:bodyPr/>
          <a:lstStyle/>
          <a:p>
            <a:pPr>
              <a:defRPr/>
            </a:pPr>
            <a:r>
              <a:rPr lang="en-US" altLang="zh-CN" sz="2400" dirty="0">
                <a:effectLst/>
              </a:rPr>
              <a:t>The image is placed before the carriage, consisting of a light source and </a:t>
            </a:r>
            <a:r>
              <a:rPr lang="en-US" altLang="zh-CN" sz="2400" dirty="0" smtClean="0">
                <a:effectLst/>
              </a:rPr>
              <a:t>sensor.</a:t>
            </a:r>
            <a:endParaRPr lang="en-US" altLang="zh-CN" sz="2400" dirty="0" smtClean="0">
              <a:effectLst/>
            </a:endParaRPr>
          </a:p>
          <a:p>
            <a:pPr>
              <a:defRPr/>
            </a:pPr>
            <a:r>
              <a:rPr lang="en-US" altLang="zh-CN" sz="2400" dirty="0">
                <a:effectLst/>
              </a:rPr>
              <a:t>The amount of light </a:t>
            </a:r>
            <a:r>
              <a:rPr lang="en-US" altLang="zh-CN" sz="2400" dirty="0" smtClean="0">
                <a:effectLst/>
              </a:rPr>
              <a:t>transmitted </a:t>
            </a:r>
            <a:r>
              <a:rPr lang="en-US" altLang="zh-CN" sz="2400" dirty="0">
                <a:effectLst/>
              </a:rPr>
              <a:t>through the image and picked up by the sensor, is then converted to a </a:t>
            </a:r>
            <a:r>
              <a:rPr lang="en-US" altLang="zh-CN" sz="2400" dirty="0" smtClean="0">
                <a:effectLst/>
              </a:rPr>
              <a:t>voltage. </a:t>
            </a:r>
            <a:endParaRPr lang="en-US" altLang="zh-CN" sz="2400" dirty="0" smtClean="0">
              <a:effectLst/>
            </a:endParaRPr>
          </a:p>
          <a:p>
            <a:pPr>
              <a:defRPr/>
            </a:pPr>
            <a:r>
              <a:rPr lang="en-US" altLang="zh-CN" sz="2400" dirty="0" smtClean="0">
                <a:effectLst/>
              </a:rPr>
              <a:t>Translate the voltage to digit signal by analogue-to-digital </a:t>
            </a:r>
            <a:r>
              <a:rPr lang="en-US" altLang="zh-CN" sz="2400" dirty="0">
                <a:effectLst/>
              </a:rPr>
              <a:t>conversion (ADC</a:t>
            </a:r>
            <a:r>
              <a:rPr lang="en-US" altLang="zh-CN" sz="2400" dirty="0" smtClean="0">
                <a:effectLst/>
              </a:rPr>
              <a:t>).</a:t>
            </a:r>
            <a:endParaRPr kumimoji="0" lang="en-GB" sz="2400" b="1" dirty="0" smtClean="0">
              <a:effectLst/>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4088" y="1268413"/>
            <a:ext cx="3667125" cy="50577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9685"/>
            <a:ext cx="8229600" cy="922114"/>
          </a:xfrm>
        </p:spPr>
        <p:txBody>
          <a:bodyPr/>
          <a:lstStyle/>
          <a:p>
            <a:r>
              <a:rPr lang="en-US" altLang="zh-CN" dirty="0">
                <a:effectLst/>
              </a:rPr>
              <a:t>Optical Character Recognition</a:t>
            </a:r>
            <a:endParaRPr lang="zh-CN" altLang="en-US" dirty="0"/>
          </a:p>
        </p:txBody>
      </p:sp>
      <p:sp>
        <p:nvSpPr>
          <p:cNvPr id="3" name="内容占位符 2"/>
          <p:cNvSpPr>
            <a:spLocks noGrp="1"/>
          </p:cNvSpPr>
          <p:nvPr>
            <p:ph idx="1"/>
          </p:nvPr>
        </p:nvSpPr>
        <p:spPr>
          <a:xfrm>
            <a:off x="457200" y="1196752"/>
            <a:ext cx="8229600" cy="4533900"/>
          </a:xfrm>
        </p:spPr>
        <p:txBody>
          <a:bodyPr/>
          <a:lstStyle/>
          <a:p>
            <a:r>
              <a:rPr lang="en-US" altLang="zh-CN" sz="2400" dirty="0">
                <a:effectLst/>
              </a:rPr>
              <a:t>When a page of text is scanned into a PC, it is stored as an electronic file made up of tiny dots, or </a:t>
            </a:r>
            <a:r>
              <a:rPr lang="en-US" altLang="zh-CN" sz="2400" dirty="0" smtClean="0">
                <a:effectLst/>
              </a:rPr>
              <a:t>pixels.</a:t>
            </a:r>
            <a:r>
              <a:rPr lang="en-US" altLang="zh-CN" sz="2400" dirty="0">
                <a:effectLst/>
              </a:rPr>
              <a:t> </a:t>
            </a:r>
            <a:endParaRPr lang="en-US" altLang="zh-CN" sz="2400" dirty="0" smtClean="0">
              <a:effectLst/>
            </a:endParaRPr>
          </a:p>
          <a:p>
            <a:r>
              <a:rPr lang="en-US" altLang="zh-CN" sz="2400" dirty="0" smtClean="0">
                <a:effectLst/>
              </a:rPr>
              <a:t>In </a:t>
            </a:r>
            <a:r>
              <a:rPr lang="en-US" altLang="zh-CN" sz="2400" dirty="0">
                <a:effectLst/>
              </a:rPr>
              <a:t>order to turn the group of pixels into editable words, the image must go through </a:t>
            </a:r>
            <a:r>
              <a:rPr lang="en-US" altLang="zh-CN" sz="2400" dirty="0" smtClean="0">
                <a:effectLst/>
              </a:rPr>
              <a:t>OCR.</a:t>
            </a:r>
            <a:endParaRPr lang="en-US" altLang="zh-CN" sz="2400" dirty="0" smtClean="0">
              <a:effectLst/>
            </a:endParaRPr>
          </a:p>
          <a:p>
            <a:r>
              <a:rPr lang="en-US" altLang="zh-CN" sz="2400" dirty="0" smtClean="0">
                <a:effectLst/>
              </a:rPr>
              <a:t>OCR </a:t>
            </a:r>
            <a:r>
              <a:rPr lang="en-US" altLang="zh-CN" sz="2400" dirty="0">
                <a:effectLst/>
              </a:rPr>
              <a:t>programs which use the pattern matching method have bitmaps stored for every character of each of the different font and type sizes. </a:t>
            </a:r>
            <a:endParaRPr lang="en-US" altLang="zh-CN" sz="2400" dirty="0" smtClean="0">
              <a:effectLst/>
            </a:endParaRPr>
          </a:p>
          <a:p>
            <a:r>
              <a:rPr lang="en-US" altLang="zh-CN" sz="2400" dirty="0" smtClean="0">
                <a:effectLst/>
              </a:rPr>
              <a:t>By </a:t>
            </a:r>
            <a:r>
              <a:rPr lang="en-US" altLang="zh-CN" sz="2400" dirty="0">
                <a:effectLst/>
              </a:rPr>
              <a:t>comparing a database of stored bitmaps distributed to the bitmaps of the scanned letters the program attempts to </a:t>
            </a:r>
            <a:r>
              <a:rPr lang="en-US" altLang="zh-CN" sz="2400" dirty="0" err="1">
                <a:effectLst/>
              </a:rPr>
              <a:t>recognise</a:t>
            </a:r>
            <a:r>
              <a:rPr lang="en-US" altLang="zh-CN" sz="2400" dirty="0">
                <a:effectLst/>
              </a:rPr>
              <a:t> the letters. </a:t>
            </a:r>
            <a:endParaRPr lang="en-US" altLang="zh-CN" sz="2400" dirty="0" smtClean="0">
              <a:effectLs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40352" y="5079317"/>
            <a:ext cx="1295400" cy="155257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2"/>
          <a:stretch>
            <a:fillRect/>
          </a:stretch>
        </p:blipFill>
        <p:spPr>
          <a:xfrm>
            <a:off x="5436096" y="5018793"/>
            <a:ext cx="2173536" cy="16736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txBody>
          <a:bodyPr/>
          <a:lstStyle/>
          <a:p>
            <a:r>
              <a:rPr lang="zh-CN" altLang="en-US" dirty="0" smtClean="0"/>
              <a:t>*</a:t>
            </a:r>
            <a:r>
              <a:rPr lang="en-US" altLang="zh-CN" dirty="0" smtClean="0"/>
              <a:t>Touch screen </a:t>
            </a:r>
            <a:endParaRPr lang="zh-CN" altLang="en-US" dirty="0"/>
          </a:p>
        </p:txBody>
      </p:sp>
      <p:sp>
        <p:nvSpPr>
          <p:cNvPr id="3" name="内容占位符 2"/>
          <p:cNvSpPr>
            <a:spLocks noGrp="1"/>
          </p:cNvSpPr>
          <p:nvPr>
            <p:ph idx="1"/>
          </p:nvPr>
        </p:nvSpPr>
        <p:spPr>
          <a:xfrm>
            <a:off x="-108585" y="1124585"/>
            <a:ext cx="5973445" cy="5472430"/>
          </a:xfrm>
        </p:spPr>
        <p:txBody>
          <a:bodyPr/>
          <a:lstStyle/>
          <a:p>
            <a:r>
              <a:rPr lang="en-US" altLang="zh-CN" sz="1800" dirty="0" smtClean="0">
                <a:effectLst/>
              </a:rPr>
              <a:t>Ref: https://display.ofweek.com/2014-11/ART-8321302-11000-28905254.html</a:t>
            </a:r>
            <a:endParaRPr lang="en-US" altLang="zh-CN" sz="2800" dirty="0" smtClean="0">
              <a:effectLst/>
            </a:endParaRPr>
          </a:p>
          <a:p>
            <a:endParaRPr lang="en-US" altLang="zh-CN" sz="1800" dirty="0">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txBody>
          <a:bodyPr/>
          <a:lstStyle/>
          <a:p>
            <a:r>
              <a:rPr lang="zh-CN" altLang="en-US" dirty="0" smtClean="0"/>
              <a:t>*</a:t>
            </a:r>
            <a:r>
              <a:rPr lang="en-US" altLang="zh-CN" dirty="0" smtClean="0"/>
              <a:t>Touch screen </a:t>
            </a:r>
            <a:endParaRPr lang="zh-CN" altLang="en-US" dirty="0"/>
          </a:p>
        </p:txBody>
      </p:sp>
      <p:sp>
        <p:nvSpPr>
          <p:cNvPr id="3" name="内容占位符 2"/>
          <p:cNvSpPr>
            <a:spLocks noGrp="1"/>
          </p:cNvSpPr>
          <p:nvPr>
            <p:ph idx="1"/>
          </p:nvPr>
        </p:nvSpPr>
        <p:spPr>
          <a:xfrm>
            <a:off x="457200" y="1124585"/>
            <a:ext cx="8230235" cy="5472430"/>
          </a:xfrm>
        </p:spPr>
        <p:txBody>
          <a:bodyPr/>
          <a:lstStyle/>
          <a:p>
            <a:r>
              <a:rPr lang="en-US" altLang="zh-CN" sz="2800" dirty="0" smtClean="0">
                <a:effectLst/>
              </a:rPr>
              <a:t>Resistive touch screen</a:t>
            </a:r>
            <a:r>
              <a:rPr lang="en-US" altLang="zh-CN" sz="2400" dirty="0" smtClean="0">
                <a:effectLst/>
              </a:rPr>
              <a:t> </a:t>
            </a:r>
            <a:endParaRPr lang="en-US" altLang="zh-CN" sz="2400" dirty="0" smtClean="0">
              <a:effectLst/>
            </a:endParaRPr>
          </a:p>
          <a:p>
            <a:r>
              <a:rPr lang="en-US" altLang="zh-CN" sz="1800" dirty="0">
                <a:effectLst/>
              </a:rPr>
              <a:t>It composed of two flexible sheets coated with a resistive material and separated by an air gap or microdots. </a:t>
            </a:r>
            <a:endParaRPr lang="en-US" altLang="zh-CN" sz="1800" dirty="0">
              <a:effectLst/>
            </a:endParaRPr>
          </a:p>
          <a:p>
            <a:r>
              <a:rPr lang="en-US" altLang="zh-CN" sz="1800" dirty="0">
                <a:effectLst/>
              </a:rPr>
              <a:t>When the conductive material is in contact, the voltages in the X direction and the Y direction change, and the contact position can be estimated.</a:t>
            </a:r>
            <a:endParaRPr lang="en-US" altLang="zh-CN" sz="1800" dirty="0">
              <a:effectLst/>
            </a:endParaRPr>
          </a:p>
        </p:txBody>
      </p:sp>
      <p:pic>
        <p:nvPicPr>
          <p:cNvPr id="4" name="图片 3"/>
          <p:cNvPicPr>
            <a:picLocks noChangeAspect="1"/>
          </p:cNvPicPr>
          <p:nvPr/>
        </p:nvPicPr>
        <p:blipFill>
          <a:blip r:embed="rId1"/>
          <a:stretch>
            <a:fillRect/>
          </a:stretch>
        </p:blipFill>
        <p:spPr>
          <a:xfrm>
            <a:off x="886460" y="3002915"/>
            <a:ext cx="7163435" cy="37020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922114"/>
          </a:xfrm>
        </p:spPr>
        <p:txBody>
          <a:bodyPr/>
          <a:lstStyle/>
          <a:p>
            <a:r>
              <a:rPr lang="en-US" altLang="zh-CN" b="1" dirty="0" smtClean="0">
                <a:effectLst/>
              </a:rPr>
              <a:t>Advantages and disadvantage</a:t>
            </a:r>
            <a:br>
              <a:rPr lang="en-US" altLang="zh-CN" dirty="0">
                <a:effectLst/>
              </a:rPr>
            </a:br>
            <a:endParaRPr lang="zh-CN" altLang="en-US" dirty="0"/>
          </a:p>
        </p:txBody>
      </p:sp>
      <p:sp>
        <p:nvSpPr>
          <p:cNvPr id="3" name="内容占位符 2"/>
          <p:cNvSpPr>
            <a:spLocks noGrp="1"/>
          </p:cNvSpPr>
          <p:nvPr>
            <p:ph idx="1"/>
          </p:nvPr>
        </p:nvSpPr>
        <p:spPr>
          <a:xfrm>
            <a:off x="457200" y="1052736"/>
            <a:ext cx="8229600" cy="5081364"/>
          </a:xfrm>
        </p:spPr>
        <p:txBody>
          <a:bodyPr/>
          <a:lstStyle/>
          <a:p>
            <a:r>
              <a:rPr lang="en-US" altLang="zh-CN" sz="2400" b="1" dirty="0" smtClean="0">
                <a:effectLst/>
              </a:rPr>
              <a:t>Advantage </a:t>
            </a:r>
            <a:endParaRPr lang="en-US" altLang="zh-CN" sz="2400" b="1" dirty="0" smtClean="0">
              <a:effectLst/>
            </a:endParaRPr>
          </a:p>
          <a:p>
            <a:r>
              <a:rPr lang="en-US" altLang="zh-CN" sz="2400" dirty="0" smtClean="0">
                <a:effectLst/>
              </a:rPr>
              <a:t>Low </a:t>
            </a:r>
            <a:r>
              <a:rPr lang="en-US" altLang="zh-CN" sz="2400" dirty="0">
                <a:effectLst/>
              </a:rPr>
              <a:t>production cost</a:t>
            </a:r>
            <a:endParaRPr lang="en-US" altLang="zh-CN" sz="2400" dirty="0">
              <a:effectLst/>
            </a:endParaRPr>
          </a:p>
          <a:p>
            <a:r>
              <a:rPr lang="en-US" altLang="zh-CN" sz="2400" dirty="0">
                <a:effectLst/>
              </a:rPr>
              <a:t>High resistance to dust and water</a:t>
            </a:r>
            <a:endParaRPr lang="en-US" altLang="zh-CN" sz="2400" dirty="0">
              <a:effectLst/>
            </a:endParaRPr>
          </a:p>
          <a:p>
            <a:r>
              <a:rPr lang="en-US" altLang="zh-CN" sz="2400" dirty="0">
                <a:effectLst/>
              </a:rPr>
              <a:t>Best used with a finger, gloved hand or stylus</a:t>
            </a:r>
            <a:endParaRPr lang="en-US" altLang="zh-CN" sz="2400" dirty="0">
              <a:effectLst/>
            </a:endParaRPr>
          </a:p>
          <a:p>
            <a:r>
              <a:rPr lang="en-US" altLang="zh-CN" sz="2400" dirty="0">
                <a:effectLst/>
              </a:rPr>
              <a:t>Best suited for handwriting </a:t>
            </a:r>
            <a:r>
              <a:rPr lang="en-US" altLang="zh-CN" sz="2400" dirty="0" smtClean="0">
                <a:effectLst/>
              </a:rPr>
              <a:t>recognition</a:t>
            </a:r>
            <a:endParaRPr lang="en-US" altLang="zh-CN" sz="2400" dirty="0" smtClean="0">
              <a:effectLst/>
            </a:endParaRPr>
          </a:p>
          <a:p>
            <a:endParaRPr lang="en-US" altLang="zh-CN" sz="2400" dirty="0">
              <a:effectLst/>
            </a:endParaRPr>
          </a:p>
          <a:p>
            <a:r>
              <a:rPr lang="en-US" altLang="zh-CN" sz="2400" b="1" dirty="0">
                <a:effectLst/>
              </a:rPr>
              <a:t>Disadvantages </a:t>
            </a:r>
            <a:endParaRPr lang="en-US" altLang="zh-CN" sz="2400" b="1" dirty="0" smtClean="0">
              <a:effectLst/>
            </a:endParaRPr>
          </a:p>
          <a:p>
            <a:r>
              <a:rPr lang="en-US" altLang="zh-CN" sz="2400" dirty="0" smtClean="0">
                <a:effectLst/>
              </a:rPr>
              <a:t>Not </a:t>
            </a:r>
            <a:r>
              <a:rPr lang="en-US" altLang="zh-CN" sz="2400" dirty="0">
                <a:effectLst/>
              </a:rPr>
              <a:t>too sensitive, you have to press down harder</a:t>
            </a:r>
            <a:endParaRPr lang="en-US" altLang="zh-CN" sz="2400" dirty="0">
              <a:effectLst/>
            </a:endParaRPr>
          </a:p>
          <a:p>
            <a:r>
              <a:rPr lang="en-US" altLang="zh-CN" sz="2400" dirty="0">
                <a:effectLst/>
              </a:rPr>
              <a:t>Poor contrast because of having additional reflections from extra layer of material placed over the screen</a:t>
            </a:r>
            <a:endParaRPr lang="en-US" altLang="zh-CN" sz="2400" dirty="0">
              <a:effectLst/>
            </a:endParaRPr>
          </a:p>
          <a:p>
            <a:r>
              <a:rPr lang="en-US" altLang="zh-CN" sz="2400" dirty="0">
                <a:effectLst/>
              </a:rPr>
              <a:t>Does not support multi-touch</a:t>
            </a:r>
            <a:endParaRPr lang="en-US" altLang="zh-CN" sz="2400" dirty="0">
              <a:effectLst/>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How computers work</a:t>
            </a:r>
            <a:endParaRPr kumimoji="1" lang="zh-CN" altLang="en-US" dirty="0"/>
          </a:p>
        </p:txBody>
      </p:sp>
      <p:sp>
        <p:nvSpPr>
          <p:cNvPr id="10" name="Rectangle 11"/>
          <p:cNvSpPr txBox="1">
            <a:spLocks noChangeArrowheads="1"/>
          </p:cNvSpPr>
          <p:nvPr/>
        </p:nvSpPr>
        <p:spPr bwMode="auto">
          <a:xfrm>
            <a:off x="881522" y="5301208"/>
            <a:ext cx="7772400" cy="874713"/>
          </a:xfrm>
          <a:prstGeom prst="rect">
            <a:avLst/>
          </a:prstGeom>
          <a:noFill/>
          <a:ln>
            <a:noFill/>
          </a:ln>
          <a:effectLst/>
        </p:spPr>
        <p:txBody>
          <a:bodyPr vert="horz" wrap="square" lIns="91440" tIns="45720" rIns="91440" bIns="45720" numCol="1" anchor="ctr" anchorCtr="0" compatLnSpc="1"/>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r>
              <a:rPr lang="en-GB" altLang="zh-CN" sz="2400" dirty="0" smtClean="0"/>
              <a:t>During the information processing cycle, data is entered into a computer, processed, sent as output, and stored (if required for future use)</a:t>
            </a:r>
            <a:endParaRPr lang="en-GB" altLang="zh-CN" sz="24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9632" y="1556792"/>
            <a:ext cx="6353175" cy="34099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ffectLst/>
              </a:rPr>
              <a:t>Capacitive touch screen</a:t>
            </a:r>
            <a:endParaRPr lang="zh-CN" altLang="en-US" dirty="0"/>
          </a:p>
        </p:txBody>
      </p:sp>
      <p:sp>
        <p:nvSpPr>
          <p:cNvPr id="3" name="内容占位符 2"/>
          <p:cNvSpPr>
            <a:spLocks noGrp="1"/>
          </p:cNvSpPr>
          <p:nvPr>
            <p:ph idx="1"/>
          </p:nvPr>
        </p:nvSpPr>
        <p:spPr>
          <a:xfrm>
            <a:off x="456565" y="1388745"/>
            <a:ext cx="8229600" cy="4533900"/>
          </a:xfrm>
        </p:spPr>
        <p:txBody>
          <a:bodyPr/>
          <a:lstStyle/>
          <a:p>
            <a:r>
              <a:rPr lang="en-US" altLang="zh-CN" sz="2000" dirty="0">
                <a:effectLst/>
              </a:rPr>
              <a:t>In the </a:t>
            </a:r>
            <a:r>
              <a:rPr lang="en-US" altLang="zh-CN" sz="2000" b="1" dirty="0">
                <a:effectLst/>
              </a:rPr>
              <a:t>capacitive system</a:t>
            </a:r>
            <a:r>
              <a:rPr lang="en-US" altLang="zh-CN" sz="2000" dirty="0">
                <a:effectLst/>
              </a:rPr>
              <a:t>, a layer that </a:t>
            </a:r>
            <a:r>
              <a:rPr lang="en-US" altLang="zh-CN" sz="2000" b="1" dirty="0">
                <a:effectLst/>
              </a:rPr>
              <a:t>stores electrical charge</a:t>
            </a:r>
            <a:r>
              <a:rPr lang="en-US" altLang="zh-CN" sz="2000" dirty="0">
                <a:effectLst/>
              </a:rPr>
              <a:t> is placed on the glass panel of the monitor. </a:t>
            </a:r>
            <a:endParaRPr lang="en-US" altLang="zh-CN" sz="2000" dirty="0" smtClean="0">
              <a:effectLst/>
            </a:endParaRPr>
          </a:p>
          <a:p>
            <a:r>
              <a:rPr lang="zh-CN" altLang="en-US" sz="2000" dirty="0"/>
              <a:t>There are electrodes on the four sides of the screen.A uniform electric field is created on the inside of the screen. When the finger touches the screen, it forms a capacitor with the screen.The strength of the current is functionally related to the distance from the finger to the electrode.</a:t>
            </a:r>
            <a:endParaRPr lang="zh-CN" altLang="en-US" sz="2000" dirty="0"/>
          </a:p>
        </p:txBody>
      </p:sp>
      <p:pic>
        <p:nvPicPr>
          <p:cNvPr id="4" name="图片 3"/>
          <p:cNvPicPr>
            <a:picLocks noChangeAspect="1"/>
          </p:cNvPicPr>
          <p:nvPr/>
        </p:nvPicPr>
        <p:blipFill>
          <a:blip r:embed="rId1"/>
          <a:stretch>
            <a:fillRect/>
          </a:stretch>
        </p:blipFill>
        <p:spPr>
          <a:xfrm>
            <a:off x="767080" y="3872865"/>
            <a:ext cx="7700645" cy="22917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txBody>
          <a:bodyPr/>
          <a:lstStyle/>
          <a:p>
            <a:r>
              <a:rPr lang="en-US" altLang="zh-CN" dirty="0" smtClean="0"/>
              <a:t>Advantage and disadvantage</a:t>
            </a:r>
            <a:endParaRPr lang="zh-CN" altLang="en-US" dirty="0"/>
          </a:p>
        </p:txBody>
      </p:sp>
      <p:sp>
        <p:nvSpPr>
          <p:cNvPr id="3" name="内容占位符 2"/>
          <p:cNvSpPr>
            <a:spLocks noGrp="1"/>
          </p:cNvSpPr>
          <p:nvPr>
            <p:ph idx="1"/>
          </p:nvPr>
        </p:nvSpPr>
        <p:spPr>
          <a:xfrm>
            <a:off x="354360" y="1268760"/>
            <a:ext cx="8435280" cy="4533900"/>
          </a:xfrm>
        </p:spPr>
        <p:txBody>
          <a:bodyPr/>
          <a:lstStyle/>
          <a:p>
            <a:r>
              <a:rPr lang="en-US" altLang="zh-CN" sz="2400" b="1" dirty="0">
                <a:effectLst/>
              </a:rPr>
              <a:t>Advantages of Capacitive Touchscreen</a:t>
            </a:r>
            <a:endParaRPr lang="en-US" altLang="zh-CN" sz="2400" dirty="0">
              <a:effectLst/>
            </a:endParaRPr>
          </a:p>
          <a:p>
            <a:r>
              <a:rPr lang="en-US" altLang="zh-CN" sz="2400" dirty="0">
                <a:effectLst/>
              </a:rPr>
              <a:t>Because capacitive touchscreen has glass layer instead of plastic, it looks brighter and sharper</a:t>
            </a:r>
            <a:endParaRPr lang="en-US" altLang="zh-CN" sz="2400" dirty="0">
              <a:effectLst/>
            </a:endParaRPr>
          </a:p>
          <a:p>
            <a:r>
              <a:rPr lang="en-US" altLang="zh-CN" sz="2400" dirty="0">
                <a:effectLst/>
              </a:rPr>
              <a:t>Highly touch </a:t>
            </a:r>
            <a:r>
              <a:rPr lang="en-US" altLang="zh-CN" sz="2400" dirty="0" err="1">
                <a:effectLst/>
              </a:rPr>
              <a:t>sensititive</a:t>
            </a:r>
            <a:r>
              <a:rPr lang="en-US" altLang="zh-CN" sz="2400" dirty="0">
                <a:effectLst/>
              </a:rPr>
              <a:t> and doesn’t need a stylus</a:t>
            </a:r>
            <a:endParaRPr lang="en-US" altLang="zh-CN" sz="2400" dirty="0">
              <a:effectLst/>
            </a:endParaRPr>
          </a:p>
          <a:p>
            <a:r>
              <a:rPr lang="en-US" altLang="zh-CN" sz="2400" dirty="0">
                <a:effectLst/>
              </a:rPr>
              <a:t>Supports multi-touch</a:t>
            </a:r>
            <a:endParaRPr lang="en-US" altLang="zh-CN" sz="2400" dirty="0">
              <a:effectLst/>
            </a:endParaRPr>
          </a:p>
          <a:p>
            <a:r>
              <a:rPr lang="en-US" altLang="zh-CN" sz="2400" b="1" dirty="0">
                <a:effectLst/>
              </a:rPr>
              <a:t>Disadvantages of Capacitive Touchscreen</a:t>
            </a:r>
            <a:endParaRPr lang="en-US" altLang="zh-CN" sz="2400" dirty="0">
              <a:effectLst/>
            </a:endParaRPr>
          </a:p>
          <a:p>
            <a:r>
              <a:rPr lang="en-US" altLang="zh-CN" sz="2400" dirty="0">
                <a:effectLst/>
              </a:rPr>
              <a:t>Because the technology is dependent on the conductive nature of human body, it doesn’t work if the user is wearing gloves</a:t>
            </a:r>
            <a:endParaRPr lang="en-US" altLang="zh-CN" sz="2400" dirty="0">
              <a:effectLst/>
            </a:endParaRPr>
          </a:p>
          <a:p>
            <a:r>
              <a:rPr lang="en-US" altLang="zh-CN" sz="2400" dirty="0">
                <a:effectLst/>
              </a:rPr>
              <a:t>Glass is more easily to breaking</a:t>
            </a:r>
            <a:endParaRPr lang="en-US" altLang="zh-CN" sz="2400" dirty="0">
              <a:effectLst/>
            </a:endParaRPr>
          </a:p>
          <a:p>
            <a:r>
              <a:rPr lang="en-US" altLang="zh-CN" sz="2400" dirty="0" smtClean="0">
                <a:effectLst/>
              </a:rPr>
              <a:t>Because </a:t>
            </a:r>
            <a:r>
              <a:rPr lang="en-US" altLang="zh-CN" sz="2400" dirty="0">
                <a:effectLst/>
              </a:rPr>
              <a:t>of having a complex structure, these are quite expensive</a:t>
            </a:r>
            <a:endParaRPr lang="en-US" altLang="zh-CN" sz="2400" dirty="0">
              <a:effectLst/>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5288" y="115888"/>
            <a:ext cx="8229600" cy="1009650"/>
          </a:xfrm>
        </p:spPr>
        <p:txBody>
          <a:bodyPr/>
          <a:lstStyle/>
          <a:p>
            <a:pPr>
              <a:defRPr/>
            </a:pPr>
            <a:r>
              <a:rPr kumimoji="0" lang="en-GB" dirty="0" smtClean="0">
                <a:cs typeface="+mj-cs"/>
              </a:rPr>
              <a:t>Barcode readers</a:t>
            </a:r>
            <a:endParaRPr kumimoji="0" lang="en-GB" dirty="0" smtClean="0">
              <a:cs typeface="+mj-cs"/>
            </a:endParaRPr>
          </a:p>
        </p:txBody>
      </p:sp>
      <p:sp>
        <p:nvSpPr>
          <p:cNvPr id="41987" name="Rectangle 3"/>
          <p:cNvSpPr>
            <a:spLocks noGrp="1" noChangeArrowheads="1"/>
          </p:cNvSpPr>
          <p:nvPr>
            <p:ph type="body" sz="half" idx="1"/>
          </p:nvPr>
        </p:nvSpPr>
        <p:spPr>
          <a:xfrm>
            <a:off x="107950" y="1196975"/>
            <a:ext cx="8785225" cy="4937125"/>
          </a:xfrm>
        </p:spPr>
        <p:txBody>
          <a:bodyPr/>
          <a:lstStyle/>
          <a:p>
            <a:pPr>
              <a:defRPr/>
            </a:pPr>
            <a:r>
              <a:rPr kumimoji="0" lang="en-GB" sz="2800" b="1" dirty="0" smtClean="0">
                <a:cs typeface="+mn-cs"/>
              </a:rPr>
              <a:t>A laser scanner reads the reflected laser light from a series of dark and light coloured lines of varying thickness. </a:t>
            </a:r>
            <a:endParaRPr kumimoji="0" lang="en-GB" sz="2800" b="1" dirty="0" smtClean="0">
              <a:cs typeface="+mn-cs"/>
            </a:endParaRPr>
          </a:p>
          <a:p>
            <a:pPr>
              <a:defRPr/>
            </a:pPr>
            <a:r>
              <a:rPr kumimoji="0" lang="en-GB" sz="2800" b="1" dirty="0" smtClean="0">
                <a:cs typeface="+mn-cs"/>
              </a:rPr>
              <a:t>The different widths of pairs of lines make up a code that can be converted into a number. </a:t>
            </a:r>
            <a:endParaRPr kumimoji="0" lang="en-GB" sz="2800" b="1" dirty="0" smtClean="0">
              <a:cs typeface="+mn-cs"/>
            </a:endParaRPr>
          </a:p>
          <a:p>
            <a:pPr>
              <a:defRPr/>
            </a:pPr>
            <a:r>
              <a:rPr kumimoji="0" lang="en-GB" sz="2800" b="1" dirty="0" smtClean="0">
                <a:cs typeface="+mn-cs"/>
              </a:rPr>
              <a:t>This number can then be used as the key field relating to a file of items that have been barcoded. </a:t>
            </a:r>
            <a:endParaRPr kumimoji="0" lang="en-GB" sz="2800" b="1" dirty="0" smtClean="0">
              <a:cs typeface="+mn-cs"/>
            </a:endParaRPr>
          </a:p>
        </p:txBody>
      </p:sp>
      <p:pic>
        <p:nvPicPr>
          <p:cNvPr id="41988" name="Picture 4" descr="Go to fullsize image">
            <a:hlinkClick r:id="rId1"/>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48488" y="4508500"/>
            <a:ext cx="1555750" cy="1800225"/>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0" lang="en-GB" altLang="zh-CN" dirty="0" smtClean="0">
                <a:cs typeface="+mj-cs"/>
              </a:rPr>
              <a:t>Barcode readers</a:t>
            </a:r>
            <a:endParaRPr lang="zh-CN" altLang="en-US" dirty="0" smtClean="0">
              <a:cs typeface="+mj-cs"/>
            </a:endParaRPr>
          </a:p>
        </p:txBody>
      </p:sp>
      <p:sp>
        <p:nvSpPr>
          <p:cNvPr id="3" name="文本占位符 2"/>
          <p:cNvSpPr>
            <a:spLocks noGrp="1"/>
          </p:cNvSpPr>
          <p:nvPr>
            <p:ph type="body" sz="half" idx="1"/>
          </p:nvPr>
        </p:nvSpPr>
        <p:spPr>
          <a:xfrm>
            <a:off x="457200" y="1600200"/>
            <a:ext cx="8435280" cy="4533900"/>
          </a:xfrm>
        </p:spPr>
        <p:txBody>
          <a:bodyPr/>
          <a:lstStyle/>
          <a:p>
            <a:pPr>
              <a:lnSpc>
                <a:spcPct val="90000"/>
              </a:lnSpc>
              <a:defRPr/>
            </a:pPr>
            <a:r>
              <a:rPr kumimoji="0" lang="en-GB" altLang="zh-CN" sz="2800" b="1" dirty="0" smtClean="0">
                <a:cs typeface="+mn-cs"/>
              </a:rPr>
              <a:t>Advantages:</a:t>
            </a:r>
            <a:endParaRPr kumimoji="0" lang="en-GB" altLang="zh-CN" sz="2800" b="1" dirty="0" smtClean="0">
              <a:cs typeface="+mn-cs"/>
            </a:endParaRPr>
          </a:p>
          <a:p>
            <a:pPr lvl="1">
              <a:lnSpc>
                <a:spcPct val="90000"/>
              </a:lnSpc>
              <a:defRPr/>
            </a:pPr>
            <a:r>
              <a:rPr kumimoji="0" lang="en-GB" altLang="zh-CN" b="1" dirty="0" smtClean="0"/>
              <a:t>Faster data entry.</a:t>
            </a:r>
            <a:endParaRPr kumimoji="0" lang="en-GB" altLang="zh-CN" b="1" dirty="0" smtClean="0"/>
          </a:p>
          <a:p>
            <a:pPr lvl="1">
              <a:lnSpc>
                <a:spcPct val="90000"/>
              </a:lnSpc>
              <a:defRPr/>
            </a:pPr>
            <a:r>
              <a:rPr kumimoji="0" lang="en-GB" altLang="zh-CN" b="1" dirty="0" smtClean="0"/>
              <a:t>More accurate. </a:t>
            </a:r>
            <a:endParaRPr kumimoji="0" lang="en-GB" altLang="zh-CN" b="1" dirty="0" smtClean="0"/>
          </a:p>
          <a:p>
            <a:pPr>
              <a:lnSpc>
                <a:spcPct val="90000"/>
              </a:lnSpc>
              <a:defRPr/>
            </a:pPr>
            <a:r>
              <a:rPr kumimoji="0" lang="en-GB" altLang="zh-CN" sz="2800" b="1" dirty="0" smtClean="0">
                <a:cs typeface="+mn-cs"/>
              </a:rPr>
              <a:t>Disadvantages:</a:t>
            </a:r>
            <a:endParaRPr kumimoji="0" lang="en-GB" altLang="zh-CN" sz="2800" b="1" dirty="0" smtClean="0">
              <a:cs typeface="+mn-cs"/>
            </a:endParaRPr>
          </a:p>
          <a:p>
            <a:pPr lvl="1">
              <a:lnSpc>
                <a:spcPct val="90000"/>
              </a:lnSpc>
              <a:defRPr/>
            </a:pPr>
            <a:r>
              <a:rPr kumimoji="0" lang="en-GB" altLang="zh-CN" b="1" dirty="0" smtClean="0"/>
              <a:t>Barcodes can be damaged.</a:t>
            </a:r>
            <a:endParaRPr kumimoji="0" lang="en-GB" altLang="zh-CN" b="1" dirty="0" smtClean="0"/>
          </a:p>
          <a:p>
            <a:pPr lvl="1">
              <a:lnSpc>
                <a:spcPct val="90000"/>
              </a:lnSpc>
              <a:defRPr/>
            </a:pPr>
            <a:r>
              <a:rPr kumimoji="0" lang="en-GB" altLang="zh-CN" b="1" dirty="0" smtClean="0"/>
              <a:t>Can be difficult to get the barcode reader into a position to read the barcode on large items.</a:t>
            </a:r>
            <a:endParaRPr kumimoji="0" lang="en-GB" altLang="zh-CN"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kumimoji="0" lang="en-GB" dirty="0" smtClean="0">
                <a:cs typeface="+mj-cs"/>
              </a:rPr>
              <a:t>Graphics Tablet</a:t>
            </a:r>
            <a:endParaRPr kumimoji="0" lang="en-GB" dirty="0" smtClean="0">
              <a:cs typeface="+mj-cs"/>
            </a:endParaRPr>
          </a:p>
        </p:txBody>
      </p:sp>
      <p:sp>
        <p:nvSpPr>
          <p:cNvPr id="49155" name="Rectangle 3"/>
          <p:cNvSpPr>
            <a:spLocks noGrp="1" noChangeArrowheads="1"/>
          </p:cNvSpPr>
          <p:nvPr>
            <p:ph type="body" idx="1"/>
          </p:nvPr>
        </p:nvSpPr>
        <p:spPr>
          <a:xfrm>
            <a:off x="179388" y="1196975"/>
            <a:ext cx="8507412" cy="4937125"/>
          </a:xfrm>
        </p:spPr>
        <p:txBody>
          <a:bodyPr/>
          <a:lstStyle/>
          <a:p>
            <a:pPr>
              <a:defRPr/>
            </a:pPr>
            <a:r>
              <a:rPr kumimoji="0" lang="en-GB" b="1" dirty="0" smtClean="0">
                <a:cs typeface="+mn-cs"/>
              </a:rPr>
              <a:t>A flat surface on which a piece of paper is placed. </a:t>
            </a:r>
            <a:endParaRPr kumimoji="0" lang="en-GB" b="1" dirty="0" smtClean="0">
              <a:cs typeface="+mn-cs"/>
            </a:endParaRPr>
          </a:p>
          <a:p>
            <a:pPr>
              <a:defRPr/>
            </a:pPr>
            <a:r>
              <a:rPr kumimoji="0" lang="en-GB" b="1" dirty="0" smtClean="0">
                <a:cs typeface="+mn-cs"/>
              </a:rPr>
              <a:t>The user can then draw on the paper and the tablet will sense where the pencil is pointing and transfer the line to the screen.</a:t>
            </a:r>
            <a:endParaRPr kumimoji="0" lang="en-GB" b="1" dirty="0" smtClean="0">
              <a:cs typeface="+mn-cs"/>
            </a:endParaRPr>
          </a:p>
        </p:txBody>
      </p:sp>
      <p:pic>
        <p:nvPicPr>
          <p:cNvPr id="49156" name="Picture 4" descr="Go to fullsize image">
            <a:hlinkClick r:id="rId1"/>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916238" y="4221163"/>
            <a:ext cx="3382962" cy="2446337"/>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115888"/>
            <a:ext cx="8229600" cy="779462"/>
          </a:xfrm>
        </p:spPr>
        <p:txBody>
          <a:bodyPr/>
          <a:lstStyle/>
          <a:p>
            <a:pPr>
              <a:defRPr/>
            </a:pPr>
            <a:r>
              <a:rPr kumimoji="0" lang="en-GB" dirty="0" smtClean="0">
                <a:cs typeface="+mj-cs"/>
              </a:rPr>
              <a:t>OMR </a:t>
            </a:r>
            <a:r>
              <a:rPr kumimoji="0" lang="en-GB" sz="3600" dirty="0" smtClean="0">
                <a:cs typeface="+mj-cs"/>
              </a:rPr>
              <a:t>(</a:t>
            </a:r>
            <a:r>
              <a:rPr kumimoji="0" lang="en-GB" sz="3600" b="1" dirty="0" smtClean="0">
                <a:cs typeface="+mj-cs"/>
              </a:rPr>
              <a:t>O</a:t>
            </a:r>
            <a:r>
              <a:rPr kumimoji="0" lang="en-GB" sz="3600" dirty="0" smtClean="0">
                <a:cs typeface="+mj-cs"/>
              </a:rPr>
              <a:t>ptical </a:t>
            </a:r>
            <a:r>
              <a:rPr kumimoji="0" lang="en-GB" sz="3600" b="1" dirty="0" smtClean="0">
                <a:cs typeface="+mj-cs"/>
              </a:rPr>
              <a:t>M</a:t>
            </a:r>
            <a:r>
              <a:rPr kumimoji="0" lang="en-GB" sz="3600" dirty="0" smtClean="0">
                <a:cs typeface="+mj-cs"/>
              </a:rPr>
              <a:t>ark </a:t>
            </a:r>
            <a:r>
              <a:rPr kumimoji="0" lang="en-GB" sz="3600" b="1" dirty="0" smtClean="0">
                <a:cs typeface="+mj-cs"/>
              </a:rPr>
              <a:t>R</a:t>
            </a:r>
            <a:r>
              <a:rPr kumimoji="0" lang="en-GB" sz="3600" dirty="0" smtClean="0">
                <a:cs typeface="+mj-cs"/>
              </a:rPr>
              <a:t>eader)</a:t>
            </a:r>
            <a:endParaRPr kumimoji="0" lang="en-GB" sz="3600" dirty="0" smtClean="0">
              <a:cs typeface="+mj-cs"/>
            </a:endParaRPr>
          </a:p>
        </p:txBody>
      </p:sp>
      <p:sp>
        <p:nvSpPr>
          <p:cNvPr id="54275" name="Rectangle 3"/>
          <p:cNvSpPr>
            <a:spLocks noGrp="1" noChangeArrowheads="1"/>
          </p:cNvSpPr>
          <p:nvPr>
            <p:ph type="body" sz="half" idx="1"/>
          </p:nvPr>
        </p:nvSpPr>
        <p:spPr>
          <a:xfrm>
            <a:off x="250825" y="765175"/>
            <a:ext cx="6337300" cy="5903913"/>
          </a:xfrm>
        </p:spPr>
        <p:txBody>
          <a:bodyPr/>
          <a:lstStyle/>
          <a:p>
            <a:pPr>
              <a:lnSpc>
                <a:spcPct val="90000"/>
              </a:lnSpc>
              <a:defRPr/>
            </a:pPr>
            <a:r>
              <a:rPr kumimoji="0" lang="en-GB" sz="2800" b="1" dirty="0" smtClean="0">
                <a:cs typeface="+mn-cs"/>
              </a:rPr>
              <a:t>Can recognise the presence of a mark on a sheet of paper. </a:t>
            </a:r>
            <a:endParaRPr kumimoji="0" lang="en-GB" sz="2800" b="1" dirty="0" smtClean="0">
              <a:cs typeface="+mn-cs"/>
            </a:endParaRPr>
          </a:p>
          <a:p>
            <a:pPr>
              <a:lnSpc>
                <a:spcPct val="90000"/>
              </a:lnSpc>
              <a:defRPr/>
            </a:pPr>
            <a:r>
              <a:rPr kumimoji="0" lang="en-GB" sz="2800" b="1" dirty="0" smtClean="0">
                <a:cs typeface="+mn-cs"/>
              </a:rPr>
              <a:t>The position of the mark conveys information to the machine.</a:t>
            </a:r>
            <a:endParaRPr kumimoji="0" lang="en-GB" sz="2800" b="1" dirty="0" smtClean="0">
              <a:cs typeface="+mn-cs"/>
            </a:endParaRPr>
          </a:p>
          <a:p>
            <a:pPr>
              <a:lnSpc>
                <a:spcPct val="90000"/>
              </a:lnSpc>
              <a:defRPr/>
            </a:pPr>
            <a:r>
              <a:rPr kumimoji="0" lang="en-GB" sz="2800" b="1" dirty="0" smtClean="0">
                <a:cs typeface="+mn-cs"/>
              </a:rPr>
              <a:t>Printing is done using a special type of ink which the optical scanner does not see. </a:t>
            </a:r>
            <a:endParaRPr kumimoji="0" lang="en-GB" sz="2800" b="1" dirty="0" smtClean="0">
              <a:cs typeface="+mn-cs"/>
            </a:endParaRPr>
          </a:p>
          <a:p>
            <a:pPr>
              <a:lnSpc>
                <a:spcPct val="90000"/>
              </a:lnSpc>
              <a:defRPr/>
            </a:pPr>
            <a:r>
              <a:rPr kumimoji="0" lang="en-GB" sz="2800" b="1" dirty="0" smtClean="0">
                <a:cs typeface="+mn-cs"/>
              </a:rPr>
              <a:t>Advantage:</a:t>
            </a:r>
            <a:endParaRPr kumimoji="0" lang="en-GB" sz="2800" b="1" dirty="0" smtClean="0">
              <a:cs typeface="+mn-cs"/>
            </a:endParaRPr>
          </a:p>
          <a:p>
            <a:pPr lvl="1">
              <a:lnSpc>
                <a:spcPct val="90000"/>
              </a:lnSpc>
              <a:defRPr/>
            </a:pPr>
            <a:r>
              <a:rPr kumimoji="0" lang="en-GB" b="1" dirty="0" smtClean="0"/>
              <a:t>Automatic and fast data entry.</a:t>
            </a:r>
            <a:endParaRPr kumimoji="0" lang="en-GB" b="1" dirty="0" smtClean="0"/>
          </a:p>
          <a:p>
            <a:pPr>
              <a:lnSpc>
                <a:spcPct val="90000"/>
              </a:lnSpc>
              <a:defRPr/>
            </a:pPr>
            <a:r>
              <a:rPr kumimoji="0" lang="en-GB" sz="2800" b="1" dirty="0" smtClean="0">
                <a:cs typeface="+mn-cs"/>
              </a:rPr>
              <a:t>Disadvantage:</a:t>
            </a:r>
            <a:endParaRPr kumimoji="0" lang="en-GB" sz="2800" b="1" dirty="0" smtClean="0">
              <a:cs typeface="+mn-cs"/>
            </a:endParaRPr>
          </a:p>
          <a:p>
            <a:pPr lvl="1">
              <a:lnSpc>
                <a:spcPct val="90000"/>
              </a:lnSpc>
              <a:defRPr/>
            </a:pPr>
            <a:r>
              <a:rPr kumimoji="0" lang="en-GB" b="1" dirty="0" smtClean="0"/>
              <a:t>Cannot read paper if folded or dirty.</a:t>
            </a:r>
            <a:endParaRPr kumimoji="0" lang="en-GB" b="1" dirty="0" smtClean="0"/>
          </a:p>
          <a:p>
            <a:pPr lvl="1">
              <a:lnSpc>
                <a:spcPct val="90000"/>
              </a:lnSpc>
              <a:defRPr/>
            </a:pPr>
            <a:r>
              <a:rPr kumimoji="0" lang="en-GB" b="1" dirty="0" smtClean="0"/>
              <a:t>Restricted to choice questions.</a:t>
            </a:r>
            <a:endParaRPr kumimoji="0" lang="en-GB" b="1" dirty="0" smtClean="0"/>
          </a:p>
        </p:txBody>
      </p:sp>
      <p:pic>
        <p:nvPicPr>
          <p:cNvPr id="54276" name="Picture 4" descr="Go to fullsize image">
            <a:hlinkClick r:id="rId1"/>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34138" y="1412875"/>
            <a:ext cx="2644775" cy="3744913"/>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kumimoji="0" lang="en-US" altLang="zh-CN" sz="4000" b="1" dirty="0" smtClean="0">
                <a:cs typeface="+mj-cs"/>
              </a:rPr>
              <a:t>MICR </a:t>
            </a:r>
            <a:r>
              <a:rPr kumimoji="0" lang="en-US" altLang="zh-CN" sz="3200" b="1" dirty="0" smtClean="0">
                <a:cs typeface="+mj-cs"/>
              </a:rPr>
              <a:t>(Magnetic Ink Character Reader)</a:t>
            </a:r>
            <a:r>
              <a:rPr kumimoji="0" lang="en-GB" sz="4000" b="1" dirty="0" smtClean="0">
                <a:cs typeface="+mj-cs"/>
              </a:rPr>
              <a:t> </a:t>
            </a:r>
            <a:endParaRPr kumimoji="0" lang="en-GB" sz="4000" b="1" dirty="0" smtClean="0">
              <a:cs typeface="+mj-cs"/>
            </a:endParaRPr>
          </a:p>
        </p:txBody>
      </p:sp>
      <p:sp>
        <p:nvSpPr>
          <p:cNvPr id="51203" name="Rectangle 3"/>
          <p:cNvSpPr>
            <a:spLocks noGrp="1" noChangeArrowheads="1"/>
          </p:cNvSpPr>
          <p:nvPr>
            <p:ph type="body" idx="1"/>
          </p:nvPr>
        </p:nvSpPr>
        <p:spPr>
          <a:xfrm>
            <a:off x="468313" y="1341438"/>
            <a:ext cx="8229600" cy="4533900"/>
          </a:xfrm>
        </p:spPr>
        <p:txBody>
          <a:bodyPr/>
          <a:lstStyle/>
          <a:p>
            <a:pPr>
              <a:defRPr/>
            </a:pPr>
            <a:r>
              <a:rPr kumimoji="0" lang="en-GB" b="1" dirty="0" smtClean="0">
                <a:cs typeface="+mn-cs"/>
              </a:rPr>
              <a:t>Advantages:</a:t>
            </a:r>
            <a:endParaRPr kumimoji="0" lang="en-GB" b="1" dirty="0" smtClean="0">
              <a:cs typeface="+mn-cs"/>
            </a:endParaRPr>
          </a:p>
          <a:p>
            <a:pPr lvl="1">
              <a:defRPr/>
            </a:pPr>
            <a:r>
              <a:rPr kumimoji="0" lang="en-GB" b="1" dirty="0" smtClean="0"/>
              <a:t>Characters are readable by humans and by computers.</a:t>
            </a:r>
            <a:endParaRPr kumimoji="0" lang="en-GB" b="1" dirty="0" smtClean="0"/>
          </a:p>
          <a:p>
            <a:pPr lvl="1">
              <a:defRPr/>
            </a:pPr>
            <a:r>
              <a:rPr kumimoji="0" lang="en-GB" b="1" dirty="0" smtClean="0"/>
              <a:t>100% accurate when read by computer. </a:t>
            </a:r>
            <a:endParaRPr kumimoji="0" lang="en-GB" b="1" dirty="0" smtClean="0"/>
          </a:p>
          <a:p>
            <a:pPr>
              <a:defRPr/>
            </a:pPr>
            <a:r>
              <a:rPr kumimoji="0" lang="en-GB" b="1" dirty="0" smtClean="0">
                <a:cs typeface="+mn-cs"/>
              </a:rPr>
              <a:t>Disadvantages:</a:t>
            </a:r>
            <a:endParaRPr kumimoji="0" lang="en-GB" b="1" dirty="0" smtClean="0">
              <a:cs typeface="+mn-cs"/>
            </a:endParaRPr>
          </a:p>
          <a:p>
            <a:pPr lvl="1">
              <a:defRPr/>
            </a:pPr>
            <a:r>
              <a:rPr kumimoji="0" lang="en-GB" b="1" dirty="0" smtClean="0"/>
              <a:t>Expensive to print in magnetic ink.</a:t>
            </a:r>
            <a:endParaRPr kumimoji="0" lang="en-GB" b="1" dirty="0" smtClean="0"/>
          </a:p>
        </p:txBody>
      </p:sp>
      <p:pic>
        <p:nvPicPr>
          <p:cNvPr id="51204" name="Picture 4" descr="micr"/>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a:xfrm>
            <a:off x="3563938" y="4724400"/>
            <a:ext cx="2663825" cy="1914525"/>
          </a:xfrm>
        </p:spPr>
      </p:pic>
      <p:pic>
        <p:nvPicPr>
          <p:cNvPr id="2" name="图片 1"/>
          <p:cNvPicPr>
            <a:picLocks noChangeAspect="1"/>
          </p:cNvPicPr>
          <p:nvPr/>
        </p:nvPicPr>
        <p:blipFill>
          <a:blip r:embed="rId2"/>
          <a:stretch>
            <a:fillRect/>
          </a:stretch>
        </p:blipFill>
        <p:spPr>
          <a:xfrm>
            <a:off x="31297" y="3462443"/>
            <a:ext cx="8890000" cy="3365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8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500062" y="1143000"/>
            <a:ext cx="8001027" cy="4419600"/>
          </a:xfrm>
        </p:spPr>
        <p:txBody>
          <a:bodyPr/>
          <a:lstStyle/>
          <a:p>
            <a:r>
              <a:rPr lang="en-US" altLang="zh-CN" dirty="0"/>
              <a:t>1</a:t>
            </a:r>
            <a:r>
              <a:rPr lang="en-US" altLang="zh-CN" dirty="0" smtClean="0"/>
              <a:t> </a:t>
            </a:r>
            <a:r>
              <a:rPr lang="en-US" altLang="zh-CN" dirty="0" smtClean="0"/>
              <a:t>Write down some example about each of the following input device.</a:t>
            </a:r>
            <a:endParaRPr lang="zh-CN" altLang="en-US" dirty="0" smtClean="0"/>
          </a:p>
          <a:p>
            <a:r>
              <a:rPr lang="en-US" altLang="zh-CN" dirty="0" smtClean="0"/>
              <a:t>A  pointing devices: </a:t>
            </a:r>
            <a:endParaRPr lang="en-US" altLang="zh-CN" dirty="0" smtClean="0"/>
          </a:p>
          <a:p>
            <a:endParaRPr lang="en-US" altLang="zh-CN" dirty="0" smtClean="0"/>
          </a:p>
          <a:p>
            <a:pPr>
              <a:buFontTx/>
              <a:buNone/>
            </a:pPr>
            <a:endParaRPr lang="en-US" altLang="zh-CN" dirty="0" smtClean="0"/>
          </a:p>
          <a:p>
            <a:r>
              <a:rPr lang="en-US" altLang="zh-CN" dirty="0" smtClean="0"/>
              <a:t>B  Image capture device:</a:t>
            </a:r>
            <a:r>
              <a:rPr kumimoji="1" lang="en-US" altLang="zh-CN" dirty="0" smtClean="0"/>
              <a:t> </a:t>
            </a:r>
            <a:endParaRPr kumimoji="1" lang="en-US" altLang="zh-CN" dirty="0" smtClean="0"/>
          </a:p>
          <a:p>
            <a:pPr marL="0" indent="0">
              <a:buNone/>
            </a:pPr>
            <a:endParaRPr kumimoji="1" lang="en-US" altLang="zh-CN" dirty="0" smtClean="0"/>
          </a:p>
          <a:p>
            <a:r>
              <a:rPr lang="en-US" altLang="zh-CN" dirty="0" smtClean="0"/>
              <a:t>C  Sound and music capture device:</a:t>
            </a:r>
            <a:endParaRPr lang="zh-CN" altLang="en-US" dirty="0" smtClean="0"/>
          </a:p>
          <a:p>
            <a:endParaRPr lang="zh-CN" altLang="en-US" dirty="0" smtClean="0"/>
          </a:p>
        </p:txBody>
      </p:sp>
      <p:sp>
        <p:nvSpPr>
          <p:cNvPr id="4" name="矩形 3"/>
          <p:cNvSpPr>
            <a:spLocks noChangeArrowheads="1"/>
          </p:cNvSpPr>
          <p:nvPr/>
        </p:nvSpPr>
        <p:spPr bwMode="auto">
          <a:xfrm>
            <a:off x="857223" y="2963076"/>
            <a:ext cx="7643866" cy="646112"/>
          </a:xfrm>
          <a:prstGeom prst="rect">
            <a:avLst/>
          </a:prstGeom>
          <a:noFill/>
          <a:ln w="9525">
            <a:noFill/>
            <a:miter lim="800000"/>
          </a:ln>
        </p:spPr>
        <p:txBody>
          <a:bodyPr wrap="square">
            <a:spAutoFit/>
          </a:bodyPr>
          <a:lstStyle/>
          <a:p>
            <a:r>
              <a:rPr lang="en-US" altLang="zh-CN" b="1" dirty="0">
                <a:solidFill>
                  <a:srgbClr val="FF0000"/>
                </a:solidFill>
              </a:rPr>
              <a:t>mechanical mouse, Optical mouse, touchpad, trackball, Joystick, Graphics tablet, Light pen</a:t>
            </a:r>
            <a:endParaRPr lang="zh-CN" altLang="en-US" dirty="0">
              <a:solidFill>
                <a:srgbClr val="FF0000"/>
              </a:solidFill>
            </a:endParaRPr>
          </a:p>
        </p:txBody>
      </p:sp>
      <p:sp>
        <p:nvSpPr>
          <p:cNvPr id="5" name="矩形 4"/>
          <p:cNvSpPr>
            <a:spLocks noChangeArrowheads="1"/>
          </p:cNvSpPr>
          <p:nvPr/>
        </p:nvSpPr>
        <p:spPr bwMode="auto">
          <a:xfrm>
            <a:off x="857223" y="4581128"/>
            <a:ext cx="7500990" cy="369332"/>
          </a:xfrm>
          <a:prstGeom prst="rect">
            <a:avLst/>
          </a:prstGeom>
          <a:noFill/>
          <a:ln w="9525">
            <a:noFill/>
            <a:miter lim="800000"/>
          </a:ln>
        </p:spPr>
        <p:txBody>
          <a:bodyPr wrap="square">
            <a:spAutoFit/>
          </a:bodyPr>
          <a:lstStyle/>
          <a:p>
            <a:r>
              <a:rPr lang="en-US" altLang="zh-CN" b="1" dirty="0">
                <a:solidFill>
                  <a:srgbClr val="FF0000"/>
                </a:solidFill>
              </a:rPr>
              <a:t>Scanner,</a:t>
            </a:r>
            <a:r>
              <a:rPr kumimoji="1" lang="en-US" altLang="zh-CN" b="1" dirty="0">
                <a:solidFill>
                  <a:srgbClr val="FF0000"/>
                </a:solidFill>
              </a:rPr>
              <a:t> </a:t>
            </a:r>
            <a:r>
              <a:rPr lang="en-US" altLang="zh-CN" b="1" dirty="0">
                <a:solidFill>
                  <a:srgbClr val="FF0000"/>
                </a:solidFill>
              </a:rPr>
              <a:t>Digital camera,</a:t>
            </a:r>
            <a:r>
              <a:rPr kumimoji="1" lang="en-US" altLang="zh-CN" b="1" dirty="0">
                <a:solidFill>
                  <a:srgbClr val="FF0000"/>
                </a:solidFill>
              </a:rPr>
              <a:t> </a:t>
            </a:r>
            <a:r>
              <a:rPr lang="en-US" altLang="zh-CN" b="1" dirty="0">
                <a:solidFill>
                  <a:srgbClr val="FF0000"/>
                </a:solidFill>
              </a:rPr>
              <a:t>Digital video camera,</a:t>
            </a:r>
            <a:r>
              <a:rPr kumimoji="1" lang="en-US" altLang="zh-CN" b="1" dirty="0">
                <a:solidFill>
                  <a:srgbClr val="FF0000"/>
                </a:solidFill>
              </a:rPr>
              <a:t> </a:t>
            </a:r>
            <a:r>
              <a:rPr lang="en-US" altLang="zh-CN" b="1" dirty="0">
                <a:solidFill>
                  <a:srgbClr val="FF0000"/>
                </a:solidFill>
              </a:rPr>
              <a:t>Webcam</a:t>
            </a:r>
            <a:endParaRPr lang="zh-CN" altLang="en-US" dirty="0">
              <a:solidFill>
                <a:srgbClr val="FF0000"/>
              </a:solidFill>
            </a:endParaRPr>
          </a:p>
        </p:txBody>
      </p:sp>
      <p:sp>
        <p:nvSpPr>
          <p:cNvPr id="6" name="矩形 5"/>
          <p:cNvSpPr>
            <a:spLocks noChangeArrowheads="1"/>
          </p:cNvSpPr>
          <p:nvPr/>
        </p:nvSpPr>
        <p:spPr bwMode="auto">
          <a:xfrm>
            <a:off x="821504" y="5858283"/>
            <a:ext cx="7715304" cy="369332"/>
          </a:xfrm>
          <a:prstGeom prst="rect">
            <a:avLst/>
          </a:prstGeom>
          <a:noFill/>
          <a:ln w="9525">
            <a:noFill/>
            <a:miter lim="800000"/>
          </a:ln>
        </p:spPr>
        <p:txBody>
          <a:bodyPr wrap="square">
            <a:spAutoFit/>
          </a:bodyPr>
          <a:lstStyle/>
          <a:p>
            <a:r>
              <a:rPr lang="en-US" altLang="zh-CN" b="1" dirty="0" smtClean="0">
                <a:solidFill>
                  <a:srgbClr val="FF0000"/>
                </a:solidFill>
              </a:rPr>
              <a:t>Microphone</a:t>
            </a:r>
            <a:r>
              <a:rPr lang="zh-CN" altLang="en-US" dirty="0" smtClean="0">
                <a:solidFill>
                  <a:srgbClr val="FF0000"/>
                </a:solidFill>
              </a:rPr>
              <a:t>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428624" y="1214438"/>
            <a:ext cx="8143903" cy="857250"/>
          </a:xfrm>
        </p:spPr>
        <p:txBody>
          <a:bodyPr>
            <a:normAutofit fontScale="92500" lnSpcReduction="20000"/>
          </a:bodyPr>
          <a:lstStyle/>
          <a:p>
            <a:r>
              <a:rPr lang="en-US" altLang="zh-CN" dirty="0" smtClean="0"/>
              <a:t>2 </a:t>
            </a:r>
            <a:r>
              <a:rPr lang="en-US" altLang="zh-CN" dirty="0" smtClean="0"/>
              <a:t>Describe the input devices used at an ATM machine.</a:t>
            </a:r>
            <a:endParaRPr lang="zh-CN" altLang="en-US" dirty="0" smtClean="0"/>
          </a:p>
        </p:txBody>
      </p:sp>
      <p:sp>
        <p:nvSpPr>
          <p:cNvPr id="4" name="矩形 3"/>
          <p:cNvSpPr>
            <a:spLocks noChangeArrowheads="1"/>
          </p:cNvSpPr>
          <p:nvPr/>
        </p:nvSpPr>
        <p:spPr bwMode="auto">
          <a:xfrm>
            <a:off x="642910" y="2285992"/>
            <a:ext cx="7786742" cy="1200329"/>
          </a:xfrm>
          <a:prstGeom prst="rect">
            <a:avLst/>
          </a:prstGeom>
          <a:noFill/>
          <a:ln w="9525">
            <a:noFill/>
            <a:miter lim="800000"/>
          </a:ln>
        </p:spPr>
        <p:txBody>
          <a:bodyPr wrap="square">
            <a:spAutoFit/>
          </a:bodyPr>
          <a:lstStyle/>
          <a:p>
            <a:r>
              <a:rPr lang="en-US" altLang="zh-CN" sz="2400" dirty="0">
                <a:solidFill>
                  <a:srgbClr val="FF0000"/>
                </a:solidFill>
              </a:rPr>
              <a:t>An ATM machine uses a numeric keypad and buttons at the side of the screen. It may also use a </a:t>
            </a:r>
            <a:endParaRPr lang="en-US" altLang="zh-CN" sz="2400" dirty="0">
              <a:solidFill>
                <a:srgbClr val="FF0000"/>
              </a:solidFill>
            </a:endParaRPr>
          </a:p>
          <a:p>
            <a:r>
              <a:rPr lang="en-US" altLang="zh-CN" sz="2400" dirty="0" smtClean="0">
                <a:solidFill>
                  <a:srgbClr val="FF0000"/>
                </a:solidFill>
              </a:rPr>
              <a:t>touch screen </a:t>
            </a:r>
            <a:r>
              <a:rPr lang="en-US" altLang="zh-CN" sz="2400" dirty="0">
                <a:solidFill>
                  <a:srgbClr val="FF0000"/>
                </a:solidFill>
              </a:rPr>
              <a:t>for some buttons.</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914400" y="620688"/>
            <a:ext cx="7772400" cy="5399112"/>
          </a:xfrm>
        </p:spPr>
        <p:txBody>
          <a:bodyPr>
            <a:normAutofit/>
          </a:bodyPr>
          <a:lstStyle/>
          <a:p>
            <a:r>
              <a:rPr lang="en-US" altLang="zh-CN" dirty="0" smtClean="0"/>
              <a:t>3.</a:t>
            </a:r>
            <a:endParaRPr lang="en-US" altLang="zh-CN" dirty="0" smtClean="0"/>
          </a:p>
          <a:p>
            <a:r>
              <a:rPr lang="en-US" altLang="zh-CN" sz="2800" dirty="0"/>
              <a:t>Words can be input to a computer using a microphone with voice recognition software or using a scanner with optical character recognition software (OCR</a:t>
            </a:r>
            <a:r>
              <a:rPr lang="en-US" altLang="zh-CN"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lstStyle/>
          <a:p>
            <a:r>
              <a:rPr lang="en-US" altLang="zh-CN" dirty="0" smtClean="0"/>
              <a:t>Ty</a:t>
            </a:r>
            <a:r>
              <a:rPr kumimoji="1" lang="en-US" altLang="zh-CN" dirty="0" smtClean="0"/>
              <a:t>pical</a:t>
            </a:r>
            <a:r>
              <a:rPr kumimoji="1" lang="zh-CN" altLang="en-US" dirty="0" smtClean="0"/>
              <a:t> </a:t>
            </a:r>
            <a:r>
              <a:rPr kumimoji="1" lang="en-US" altLang="zh-CN" dirty="0" smtClean="0"/>
              <a:t>set</a:t>
            </a:r>
            <a:r>
              <a:rPr kumimoji="1" lang="zh-CN" altLang="en-US" dirty="0" smtClean="0"/>
              <a:t> </a:t>
            </a:r>
            <a:r>
              <a:rPr kumimoji="1" lang="en-US" altLang="zh-CN" dirty="0" smtClean="0"/>
              <a:t>of</a:t>
            </a:r>
            <a:r>
              <a:rPr kumimoji="1" lang="zh-CN" altLang="en-US" dirty="0" smtClean="0"/>
              <a:t> </a:t>
            </a:r>
            <a:r>
              <a:rPr lang="en-US" altLang="zh-CN" dirty="0"/>
              <a:t>Peripheral Devices(</a:t>
            </a:r>
            <a:r>
              <a:rPr lang="zh-CN" altLang="zh-CN" dirty="0"/>
              <a:t>外部设备</a:t>
            </a:r>
            <a:r>
              <a:rPr lang="en-US" altLang="zh-CN" dirty="0"/>
              <a:t>) </a:t>
            </a:r>
            <a:endParaRPr kumimoji="1" lang="zh-CN" altLang="en-US" dirty="0"/>
          </a:p>
        </p:txBody>
      </p:sp>
      <p:sp>
        <p:nvSpPr>
          <p:cNvPr id="3" name="内容占位符 2"/>
          <p:cNvSpPr>
            <a:spLocks noGrp="1"/>
          </p:cNvSpPr>
          <p:nvPr>
            <p:ph idx="1"/>
          </p:nvPr>
        </p:nvSpPr>
        <p:spPr/>
        <p:txBody>
          <a:bodyPr/>
          <a:lstStyle/>
          <a:p>
            <a:r>
              <a:rPr kumimoji="1" lang="en-US" altLang="zh-CN" dirty="0" smtClean="0"/>
              <a:t>Input</a:t>
            </a:r>
            <a:r>
              <a:rPr kumimoji="1" lang="zh-CN" altLang="en-US" dirty="0" smtClean="0"/>
              <a:t> </a:t>
            </a:r>
            <a:r>
              <a:rPr kumimoji="1" lang="en-US" altLang="zh-CN" dirty="0" smtClean="0"/>
              <a:t>device</a:t>
            </a:r>
            <a:r>
              <a:rPr kumimoji="1" lang="en-US" altLang="zh-CN" sz="2800" dirty="0" smtClean="0"/>
              <a:t>:</a:t>
            </a:r>
            <a:r>
              <a:rPr kumimoji="1" lang="zh-CN" altLang="en-US" sz="2800" dirty="0" smtClean="0"/>
              <a:t> </a:t>
            </a:r>
            <a:r>
              <a:rPr kumimoji="1" lang="en-US" altLang="zh-CN" sz="2800" dirty="0" smtClean="0"/>
              <a:t>transmits</a:t>
            </a:r>
            <a:r>
              <a:rPr kumimoji="1" lang="zh-CN" altLang="en-US" sz="2800" dirty="0" smtClean="0"/>
              <a:t> </a:t>
            </a:r>
            <a:r>
              <a:rPr kumimoji="1" lang="en-US" altLang="zh-CN" sz="2800" dirty="0" smtClean="0"/>
              <a:t>data</a:t>
            </a:r>
            <a:r>
              <a:rPr kumimoji="1" lang="zh-CN" altLang="en-US" sz="2800" dirty="0" smtClean="0"/>
              <a:t> </a:t>
            </a:r>
            <a:r>
              <a:rPr kumimoji="1" lang="en-US" altLang="zh-CN" sz="2800" dirty="0" smtClean="0"/>
              <a:t>from</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user</a:t>
            </a:r>
            <a:r>
              <a:rPr kumimoji="1" lang="zh-CN" altLang="en-US" sz="2800" dirty="0" smtClean="0"/>
              <a:t> </a:t>
            </a:r>
            <a:r>
              <a:rPr kumimoji="1" lang="en-US" altLang="zh-CN" sz="2800" dirty="0" smtClean="0"/>
              <a:t>to</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computer</a:t>
            </a:r>
            <a:r>
              <a:rPr kumimoji="1" lang="zh-CN" altLang="en-US" sz="2800" dirty="0" smtClean="0"/>
              <a:t> </a:t>
            </a:r>
            <a:r>
              <a:rPr kumimoji="1" lang="en-US" altLang="zh-CN" sz="2800" dirty="0" smtClean="0"/>
              <a:t>processor</a:t>
            </a:r>
            <a:r>
              <a:rPr kumimoji="1" lang="zh-CN" altLang="en-US" sz="2800" dirty="0" smtClean="0"/>
              <a:t> </a:t>
            </a:r>
            <a:endParaRPr kumimoji="1" lang="en-US" altLang="zh-CN" sz="2800" dirty="0" smtClean="0"/>
          </a:p>
          <a:p>
            <a:endParaRPr kumimoji="1" lang="en-US" altLang="zh-CN" dirty="0" smtClean="0"/>
          </a:p>
          <a:p>
            <a:r>
              <a:rPr lang="en-US" altLang="zh-CN" dirty="0" smtClean="0"/>
              <a:t>Output</a:t>
            </a:r>
            <a:r>
              <a:rPr lang="zh-CN" altLang="en-US" dirty="0" smtClean="0"/>
              <a:t> </a:t>
            </a:r>
            <a:r>
              <a:rPr lang="en-US" altLang="zh-CN" dirty="0" smtClean="0"/>
              <a:t>deice</a:t>
            </a:r>
            <a:r>
              <a:rPr lang="en-US" altLang="zh-CN" sz="2800" dirty="0" smtClean="0"/>
              <a:t>:</a:t>
            </a:r>
            <a:r>
              <a:rPr lang="zh-CN" altLang="en-US" sz="2800" dirty="0" smtClean="0"/>
              <a:t> </a:t>
            </a:r>
            <a:r>
              <a:rPr lang="en-US" altLang="zh-CN" sz="2800" dirty="0" smtClean="0"/>
              <a:t>conveys</a:t>
            </a:r>
            <a:r>
              <a:rPr lang="zh-CN" altLang="en-US" sz="2800" dirty="0" smtClean="0"/>
              <a:t> </a:t>
            </a:r>
            <a:r>
              <a:rPr lang="en-US" altLang="zh-CN" sz="2800" dirty="0" smtClean="0"/>
              <a:t>the</a:t>
            </a:r>
            <a:r>
              <a:rPr lang="zh-CN" altLang="en-US" sz="2800" dirty="0" smtClean="0"/>
              <a:t> </a:t>
            </a:r>
            <a:r>
              <a:rPr lang="en-US" altLang="zh-CN" sz="2800" dirty="0" smtClean="0"/>
              <a:t>results</a:t>
            </a:r>
            <a:r>
              <a:rPr lang="zh-CN" altLang="en-US" sz="2800" dirty="0" smtClean="0"/>
              <a:t> </a:t>
            </a:r>
            <a:r>
              <a:rPr lang="en-US" altLang="zh-CN" sz="2800" dirty="0" smtClean="0"/>
              <a:t>of</a:t>
            </a:r>
            <a:r>
              <a:rPr lang="zh-CN" altLang="en-US" sz="2800" dirty="0" smtClean="0"/>
              <a:t> </a:t>
            </a:r>
            <a:r>
              <a:rPr lang="en-US" altLang="zh-CN" sz="2800" dirty="0" smtClean="0"/>
              <a:t>processing</a:t>
            </a:r>
            <a:r>
              <a:rPr lang="zh-CN" altLang="en-US" sz="2800" dirty="0" smtClean="0"/>
              <a:t> </a:t>
            </a:r>
            <a:r>
              <a:rPr lang="en-US" altLang="zh-CN" sz="2800" dirty="0" smtClean="0"/>
              <a:t>from the</a:t>
            </a:r>
            <a:r>
              <a:rPr lang="zh-CN" altLang="en-US" sz="2800" dirty="0" smtClean="0"/>
              <a:t> </a:t>
            </a:r>
            <a:r>
              <a:rPr lang="en-US" altLang="zh-CN" sz="2800" dirty="0" smtClean="0"/>
              <a:t>computer</a:t>
            </a:r>
            <a:r>
              <a:rPr lang="zh-CN" altLang="en-US" sz="2800" dirty="0" smtClean="0"/>
              <a:t> </a:t>
            </a:r>
            <a:r>
              <a:rPr lang="en-US" altLang="zh-CN" sz="2800" dirty="0" smtClean="0"/>
              <a:t>processor</a:t>
            </a:r>
            <a:r>
              <a:rPr lang="zh-CN" altLang="en-US" sz="2800" dirty="0" smtClean="0"/>
              <a:t> </a:t>
            </a:r>
            <a:r>
              <a:rPr lang="en-US" altLang="zh-CN" sz="2800" dirty="0" smtClean="0"/>
              <a:t>to</a:t>
            </a:r>
            <a:r>
              <a:rPr lang="zh-CN" altLang="en-US" sz="2800" dirty="0" smtClean="0"/>
              <a:t> </a:t>
            </a:r>
            <a:r>
              <a:rPr lang="en-US" altLang="zh-CN" sz="2800" dirty="0" smtClean="0"/>
              <a:t>the</a:t>
            </a:r>
            <a:r>
              <a:rPr lang="zh-CN" altLang="en-US" sz="2800" dirty="0" smtClean="0"/>
              <a:t> </a:t>
            </a:r>
            <a:r>
              <a:rPr lang="en-US" altLang="zh-CN" sz="2800" dirty="0" smtClean="0"/>
              <a:t>user.</a:t>
            </a:r>
            <a:r>
              <a:rPr lang="zh-CN" altLang="en-US" sz="2800" dirty="0" smtClean="0"/>
              <a:t> </a:t>
            </a:r>
            <a:endParaRPr lang="en-US" altLang="zh-CN" sz="2800" dirty="0"/>
          </a:p>
          <a:p>
            <a:pPr marL="0" indent="0">
              <a:buNone/>
            </a:pPr>
            <a:endParaRPr lang="en-US" altLang="zh-CN" dirty="0" smtClean="0"/>
          </a:p>
          <a:p>
            <a:r>
              <a:rPr kumimoji="1" lang="en-US" altLang="zh-CN" dirty="0" smtClean="0"/>
              <a:t>Storage</a:t>
            </a:r>
            <a:r>
              <a:rPr kumimoji="1" lang="zh-CN" altLang="en-US" dirty="0" smtClean="0"/>
              <a:t> </a:t>
            </a:r>
            <a:r>
              <a:rPr kumimoji="1" lang="en-US" altLang="zh-CN" dirty="0" smtClean="0"/>
              <a:t>device:</a:t>
            </a:r>
            <a:r>
              <a:rPr kumimoji="1" lang="zh-CN" altLang="en-US" dirty="0" smtClean="0"/>
              <a:t> </a:t>
            </a:r>
            <a:r>
              <a:rPr kumimoji="1" lang="en-US" altLang="zh-CN" sz="2800" dirty="0" smtClean="0"/>
              <a:t>can</a:t>
            </a:r>
            <a:r>
              <a:rPr kumimoji="1" lang="zh-CN" altLang="en-US" sz="2800" dirty="0" smtClean="0"/>
              <a:t> </a:t>
            </a:r>
            <a:r>
              <a:rPr kumimoji="1" lang="en-US" altLang="zh-CN" sz="2800" dirty="0" smtClean="0"/>
              <a:t>store</a:t>
            </a:r>
            <a:r>
              <a:rPr kumimoji="1" lang="zh-CN" altLang="en-US" sz="2800" dirty="0" smtClean="0"/>
              <a:t> </a:t>
            </a:r>
            <a:r>
              <a:rPr kumimoji="1" lang="en-US" altLang="zh-CN" sz="2800" dirty="0" smtClean="0"/>
              <a:t>data</a:t>
            </a:r>
            <a:r>
              <a:rPr kumimoji="1" lang="zh-CN" altLang="en-US" sz="2800" dirty="0" smtClean="0"/>
              <a:t> </a:t>
            </a:r>
            <a:r>
              <a:rPr kumimoji="1" lang="en-US" altLang="zh-CN" sz="2800" dirty="0" smtClean="0"/>
              <a:t>outside</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processor</a:t>
            </a:r>
            <a:r>
              <a:rPr kumimoji="1" lang="en-US" altLang="zh-CN" sz="2000" dirty="0" smtClean="0"/>
              <a:t>.</a:t>
            </a:r>
            <a:endParaRPr kumimoji="1" lang="zh-CN" alt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428596" y="428604"/>
            <a:ext cx="8143903" cy="1466850"/>
          </a:xfrm>
        </p:spPr>
        <p:txBody>
          <a:bodyPr>
            <a:normAutofit fontScale="92500"/>
          </a:bodyPr>
          <a:lstStyle/>
          <a:p>
            <a:r>
              <a:rPr lang="en-US" altLang="zh-CN" dirty="0"/>
              <a:t>4</a:t>
            </a:r>
            <a:r>
              <a:rPr lang="en-US" altLang="zh-CN" dirty="0" smtClean="0"/>
              <a:t>.Name </a:t>
            </a:r>
            <a:r>
              <a:rPr lang="en-US" altLang="zh-CN" dirty="0" smtClean="0"/>
              <a:t>the data input type and the associated reader used to input the following characters and patterns into a computer</a:t>
            </a:r>
            <a:endParaRPr lang="zh-CN" altLang="en-US" dirty="0" smtClean="0"/>
          </a:p>
          <a:p>
            <a:endParaRPr lang="zh-CN" altLang="en-US" dirty="0" smtClean="0"/>
          </a:p>
        </p:txBody>
      </p:sp>
      <p:pic>
        <p:nvPicPr>
          <p:cNvPr id="24580" name="图片 3" descr="1.jpg"/>
          <p:cNvPicPr>
            <a:picLocks noChangeAspect="1" noChangeArrowheads="1"/>
          </p:cNvPicPr>
          <p:nvPr/>
        </p:nvPicPr>
        <p:blipFill>
          <a:blip r:embed="rId1" cstate="print"/>
          <a:srcRect/>
          <a:stretch>
            <a:fillRect/>
          </a:stretch>
        </p:blipFill>
        <p:spPr bwMode="auto">
          <a:xfrm>
            <a:off x="714348" y="1857364"/>
            <a:ext cx="3643313" cy="2714625"/>
          </a:xfrm>
          <a:prstGeom prst="rect">
            <a:avLst/>
          </a:prstGeom>
          <a:noFill/>
          <a:ln w="9525">
            <a:noFill/>
            <a:miter lim="800000"/>
            <a:headEnd/>
            <a:tailEnd/>
          </a:ln>
        </p:spPr>
      </p:pic>
      <p:sp>
        <p:nvSpPr>
          <p:cNvPr id="37889" name="Rectangle 1"/>
          <p:cNvSpPr>
            <a:spLocks noChangeArrowheads="1"/>
          </p:cNvSpPr>
          <p:nvPr/>
        </p:nvSpPr>
        <p:spPr bwMode="auto">
          <a:xfrm>
            <a:off x="4347131" y="1848727"/>
            <a:ext cx="4582587" cy="1569660"/>
          </a:xfrm>
          <a:prstGeom prst="rect">
            <a:avLst/>
          </a:prstGeom>
          <a:noFill/>
          <a:ln w="9525">
            <a:noFill/>
            <a:miter lim="800000"/>
          </a:ln>
        </p:spPr>
        <p:txBody>
          <a:bodyPr wrap="square" anchor="ctr">
            <a:spAutoFit/>
          </a:bodyPr>
          <a:lstStyle/>
          <a:p>
            <a:pPr eaLnBrk="0" hangingPunct="0"/>
            <a:r>
              <a:rPr lang="en-US" altLang="zh-CN" sz="2400" b="1" dirty="0">
                <a:solidFill>
                  <a:srgbClr val="FF0000"/>
                </a:solidFill>
                <a:latin typeface="Calibri" panose="020F0502020204030204" pitchFamily="34" charset="0"/>
                <a:cs typeface="Times New Roman" panose="02020603050405020304" charset="0"/>
              </a:rPr>
              <a:t>a  This is an example of magnetic ink characters. They are read by a magnetic ink character recognition reader (MICR).</a:t>
            </a:r>
            <a:endParaRPr lang="en-US" altLang="zh-CN" sz="2400" b="1" dirty="0">
              <a:solidFill>
                <a:srgbClr val="FF0000"/>
              </a:solidFill>
            </a:endParaRPr>
          </a:p>
        </p:txBody>
      </p:sp>
      <p:sp>
        <p:nvSpPr>
          <p:cNvPr id="6" name="矩形 5"/>
          <p:cNvSpPr>
            <a:spLocks noChangeArrowheads="1"/>
          </p:cNvSpPr>
          <p:nvPr/>
        </p:nvSpPr>
        <p:spPr bwMode="auto">
          <a:xfrm>
            <a:off x="4357661" y="3595219"/>
            <a:ext cx="4572057" cy="830997"/>
          </a:xfrm>
          <a:prstGeom prst="rect">
            <a:avLst/>
          </a:prstGeom>
          <a:noFill/>
          <a:ln w="9525">
            <a:noFill/>
            <a:miter lim="800000"/>
          </a:ln>
        </p:spPr>
        <p:txBody>
          <a:bodyPr wrap="square">
            <a:spAutoFit/>
          </a:bodyPr>
          <a:lstStyle/>
          <a:p>
            <a:pPr eaLnBrk="0" hangingPunct="0"/>
            <a:r>
              <a:rPr lang="en-US" altLang="zh-CN" sz="2400" b="1" dirty="0">
                <a:solidFill>
                  <a:srgbClr val="FF0000"/>
                </a:solidFill>
                <a:latin typeface="Calibri" panose="020F0502020204030204" pitchFamily="34" charset="0"/>
                <a:cs typeface="Times New Roman" panose="02020603050405020304" charset="0"/>
              </a:rPr>
              <a:t>b  This is an example of a barcode. It is read by a barcode reader.</a:t>
            </a:r>
            <a:endParaRPr lang="en-US" altLang="zh-CN" sz="2400" dirty="0">
              <a:solidFill>
                <a:srgbClr val="FF0000"/>
              </a:solidFill>
            </a:endParaRPr>
          </a:p>
        </p:txBody>
      </p:sp>
      <p:sp>
        <p:nvSpPr>
          <p:cNvPr id="37890" name="Rectangle 2"/>
          <p:cNvSpPr>
            <a:spLocks noChangeArrowheads="1"/>
          </p:cNvSpPr>
          <p:nvPr/>
        </p:nvSpPr>
        <p:spPr bwMode="auto">
          <a:xfrm>
            <a:off x="714348" y="4848093"/>
            <a:ext cx="8072494" cy="1200329"/>
          </a:xfrm>
          <a:prstGeom prst="rect">
            <a:avLst/>
          </a:prstGeom>
          <a:noFill/>
          <a:ln w="9525">
            <a:noFill/>
            <a:miter lim="800000"/>
          </a:ln>
        </p:spPr>
        <p:txBody>
          <a:bodyPr wrap="square" anchor="ctr">
            <a:spAutoFit/>
          </a:bodyPr>
          <a:lstStyle/>
          <a:p>
            <a:pPr eaLnBrk="0" hangingPunct="0"/>
            <a:r>
              <a:rPr lang="en-US" altLang="zh-CN" sz="2400" b="1" dirty="0">
                <a:solidFill>
                  <a:srgbClr val="FF0000"/>
                </a:solidFill>
                <a:latin typeface="Calibri" panose="020F0502020204030204" pitchFamily="34" charset="0"/>
                <a:cs typeface="Times New Roman" panose="02020603050405020304" charset="0"/>
              </a:rPr>
              <a:t>c  This is an example of a </a:t>
            </a:r>
            <a:r>
              <a:rPr lang="en-US" altLang="zh-CN" sz="2400" b="1" dirty="0" err="1">
                <a:solidFill>
                  <a:srgbClr val="FF0000"/>
                </a:solidFill>
                <a:latin typeface="Calibri" panose="020F0502020204030204" pitchFamily="34" charset="0"/>
                <a:cs typeface="Times New Roman" panose="02020603050405020304" charset="0"/>
              </a:rPr>
              <a:t>specialised</a:t>
            </a:r>
            <a:r>
              <a:rPr lang="en-US" altLang="zh-CN" sz="2400" b="1" dirty="0">
                <a:solidFill>
                  <a:srgbClr val="FF0000"/>
                </a:solidFill>
                <a:latin typeface="Calibri" panose="020F0502020204030204" pitchFamily="34" charset="0"/>
                <a:cs typeface="Times New Roman" panose="02020603050405020304" charset="0"/>
              </a:rPr>
              <a:t> form for data collection by optical mark recognition. It is read by an optical mark reader (OMR)</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89"/>
                                        </p:tgtEl>
                                        <p:attrNameLst>
                                          <p:attrName>style.visibility</p:attrName>
                                        </p:attrNameLst>
                                      </p:cBhvr>
                                      <p:to>
                                        <p:strVal val="visible"/>
                                      </p:to>
                                    </p:set>
                                    <p:anim calcmode="lin" valueType="num">
                                      <p:cBhvr additive="base">
                                        <p:cTn id="7" dur="500" fill="hold"/>
                                        <p:tgtEl>
                                          <p:spTgt spid="37889"/>
                                        </p:tgtEl>
                                        <p:attrNameLst>
                                          <p:attrName>ppt_x</p:attrName>
                                        </p:attrNameLst>
                                      </p:cBhvr>
                                      <p:tavLst>
                                        <p:tav tm="0">
                                          <p:val>
                                            <p:strVal val="#ppt_x"/>
                                          </p:val>
                                        </p:tav>
                                        <p:tav tm="100000">
                                          <p:val>
                                            <p:strVal val="#ppt_x"/>
                                          </p:val>
                                        </p:tav>
                                      </p:tavLst>
                                    </p:anim>
                                    <p:anim calcmode="lin" valueType="num">
                                      <p:cBhvr additive="base">
                                        <p:cTn id="8" dur="500" fill="hold"/>
                                        <p:tgtEl>
                                          <p:spTgt spid="378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890"/>
                                        </p:tgtEl>
                                        <p:attrNameLst>
                                          <p:attrName>style.visibility</p:attrName>
                                        </p:attrNameLst>
                                      </p:cBhvr>
                                      <p:to>
                                        <p:strVal val="visible"/>
                                      </p:to>
                                    </p:set>
                                    <p:animEffect transition="in" filter="blinds(horizontal)">
                                      <p:cBhvr>
                                        <p:cTn id="18"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p:bldP spid="6" grpId="0"/>
      <p:bldP spid="378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endParaRPr lang="zh-CN" altLang="en-US" dirty="0"/>
          </a:p>
        </p:txBody>
      </p:sp>
      <p:sp>
        <p:nvSpPr>
          <p:cNvPr id="3" name="内容占位符 2"/>
          <p:cNvSpPr>
            <a:spLocks noGrp="1"/>
          </p:cNvSpPr>
          <p:nvPr>
            <p:ph idx="1"/>
          </p:nvPr>
        </p:nvSpPr>
        <p:spPr>
          <a:xfrm>
            <a:off x="482315" y="980728"/>
            <a:ext cx="8229600" cy="4533900"/>
          </a:xfrm>
        </p:spPr>
        <p:txBody>
          <a:bodyPr/>
          <a:lstStyle/>
          <a:p>
            <a:r>
              <a:rPr lang="en-US" altLang="zh-CN" sz="2000"/>
              <a:t>What is the principle of resistive touch screen and resistive touch screen?</a:t>
            </a:r>
            <a:endParaRPr lang="en-US" altLang="zh-CN"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endParaRPr lang="zh-CN" altLang="en-US" dirty="0"/>
          </a:p>
        </p:txBody>
      </p:sp>
      <p:sp>
        <p:nvSpPr>
          <p:cNvPr id="3" name="内容占位符 2"/>
          <p:cNvSpPr>
            <a:spLocks noGrp="1"/>
          </p:cNvSpPr>
          <p:nvPr>
            <p:ph idx="1"/>
          </p:nvPr>
        </p:nvSpPr>
        <p:spPr>
          <a:xfrm>
            <a:off x="482315" y="980728"/>
            <a:ext cx="8229600" cy="4533900"/>
          </a:xfrm>
        </p:spPr>
        <p:txBody>
          <a:bodyPr/>
          <a:lstStyle/>
          <a:p>
            <a:r>
              <a:rPr lang="en-US" altLang="zh-CN" sz="2000" b="1" dirty="0" smtClean="0"/>
              <a:t>resistive</a:t>
            </a:r>
            <a:endParaRPr lang="en-US" altLang="zh-CN" sz="2000" dirty="0"/>
          </a:p>
          <a:p>
            <a:r>
              <a:rPr lang="en-US" altLang="zh-CN" sz="2000" dirty="0"/>
              <a:t>− uses multiple layers of material …</a:t>
            </a:r>
            <a:endParaRPr lang="en-US" altLang="zh-CN" sz="2000" dirty="0"/>
          </a:p>
          <a:p>
            <a:r>
              <a:rPr lang="en-US" altLang="zh-CN" sz="2000" dirty="0"/>
              <a:t>− … that transmit electric currents</a:t>
            </a:r>
            <a:endParaRPr lang="en-US" altLang="zh-CN" sz="2000" dirty="0"/>
          </a:p>
          <a:p>
            <a:r>
              <a:rPr lang="en-US" altLang="zh-CN" sz="2000" dirty="0"/>
              <a:t>− when the top layer/screen is pushed/touched into the lower/bottom layer …</a:t>
            </a:r>
            <a:endParaRPr lang="en-US" altLang="zh-CN" sz="2000" dirty="0"/>
          </a:p>
          <a:p>
            <a:r>
              <a:rPr lang="en-US" altLang="zh-CN" sz="2000" dirty="0"/>
              <a:t>− … the electric current changes and location of “touch” is found</a:t>
            </a:r>
            <a:endParaRPr lang="en-US" altLang="zh-CN" sz="2000" dirty="0"/>
          </a:p>
          <a:p>
            <a:r>
              <a:rPr lang="en-US" altLang="zh-CN" sz="2000" b="1" dirty="0"/>
              <a:t>capacitive</a:t>
            </a:r>
            <a:endParaRPr lang="en-US" altLang="zh-CN" sz="2000" dirty="0"/>
          </a:p>
          <a:p>
            <a:r>
              <a:rPr lang="en-US" altLang="zh-CN" sz="2000" dirty="0"/>
              <a:t>− current sent/flows out from all 4 corners of the screen</a:t>
            </a:r>
            <a:endParaRPr lang="en-US" altLang="zh-CN" sz="2000" dirty="0"/>
          </a:p>
          <a:p>
            <a:r>
              <a:rPr lang="en-US" altLang="zh-CN" sz="2000" dirty="0"/>
              <a:t>− when finger/stylus touches screen, the current changes</a:t>
            </a:r>
            <a:endParaRPr lang="en-US" altLang="zh-CN" sz="2000" dirty="0"/>
          </a:p>
          <a:p>
            <a:r>
              <a:rPr lang="en-US" altLang="zh-CN" sz="2000" dirty="0"/>
              <a:t>− the location of “touch” is </a:t>
            </a:r>
            <a:r>
              <a:rPr lang="en-US" altLang="zh-CN" sz="2000" dirty="0" smtClean="0"/>
              <a:t>calculated</a:t>
            </a:r>
            <a:endParaRPr lang="en-US" altLang="zh-CN" sz="2000" dirty="0"/>
          </a:p>
          <a:p>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73" y="1162219"/>
            <a:ext cx="8229600" cy="4533900"/>
          </a:xfrm>
        </p:spPr>
        <p:txBody>
          <a:bodyPr/>
          <a:lstStyle/>
          <a:p>
            <a:r>
              <a:rPr lang="en-US" altLang="zh-CN" sz="2000" dirty="0" smtClean="0"/>
              <a:t>What are the advantages and disadvantages of </a:t>
            </a:r>
            <a:r>
              <a:rPr lang="en-US" altLang="zh-CN" sz="2000" b="1" dirty="0">
                <a:effectLst/>
                <a:sym typeface="+mn-ea"/>
              </a:rPr>
              <a:t>capacitive </a:t>
            </a:r>
            <a:r>
              <a:rPr lang="en-US" altLang="zh-CN" sz="2000" dirty="0" smtClean="0"/>
              <a:t>touch screens and resistive touch screens?</a:t>
            </a:r>
            <a:endParaRPr lang="en-US" altLang="zh-CN"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98" y="404664"/>
            <a:ext cx="8229600" cy="4533900"/>
          </a:xfrm>
        </p:spPr>
        <p:txBody>
          <a:bodyPr/>
          <a:lstStyle/>
          <a:p>
            <a:r>
              <a:rPr lang="en-US" altLang="zh-CN" sz="2000" dirty="0" smtClean="0"/>
              <a:t>Resistive</a:t>
            </a:r>
            <a:endParaRPr lang="en-US" altLang="zh-CN" sz="2000" dirty="0"/>
          </a:p>
          <a:p>
            <a:pPr lvl="1"/>
            <a:r>
              <a:rPr lang="en-US" altLang="zh-CN" sz="1750" b="1" dirty="0"/>
              <a:t>benefits</a:t>
            </a:r>
            <a:r>
              <a:rPr lang="en-US" altLang="zh-CN" sz="1750" dirty="0"/>
              <a:t>:</a:t>
            </a:r>
            <a:endParaRPr lang="en-US" altLang="zh-CN" sz="1750" dirty="0"/>
          </a:p>
          <a:p>
            <a:pPr lvl="1"/>
            <a:r>
              <a:rPr lang="en-US" altLang="zh-CN" sz="1750" dirty="0" smtClean="0"/>
              <a:t>−cheap </a:t>
            </a:r>
            <a:r>
              <a:rPr lang="en-US" altLang="zh-CN" sz="1750" dirty="0"/>
              <a:t>to manufacture</a:t>
            </a:r>
            <a:endParaRPr lang="en-US" altLang="zh-CN" sz="1750" dirty="0"/>
          </a:p>
          <a:p>
            <a:pPr lvl="1"/>
            <a:r>
              <a:rPr lang="en-US" altLang="zh-CN" sz="1750" dirty="0"/>
              <a:t>− can use stylus/finger/gloved finger/pen</a:t>
            </a:r>
            <a:endParaRPr lang="en-US" altLang="zh-CN" sz="1750" dirty="0"/>
          </a:p>
          <a:p>
            <a:pPr lvl="1"/>
            <a:r>
              <a:rPr lang="en-US" altLang="zh-CN" sz="1750" b="1" dirty="0"/>
              <a:t>drawbacks</a:t>
            </a:r>
            <a:r>
              <a:rPr lang="en-US" altLang="zh-CN" sz="1750" dirty="0"/>
              <a:t>:</a:t>
            </a:r>
            <a:endParaRPr lang="en-US" altLang="zh-CN" sz="1750" dirty="0"/>
          </a:p>
          <a:p>
            <a:pPr lvl="1"/>
            <a:r>
              <a:rPr lang="en-US" altLang="zh-CN" sz="1750" dirty="0"/>
              <a:t>− poor visibility in sunlight</a:t>
            </a:r>
            <a:endParaRPr lang="en-US" altLang="zh-CN" sz="1750" dirty="0"/>
          </a:p>
          <a:p>
            <a:pPr lvl="1"/>
            <a:r>
              <a:rPr lang="en-US" altLang="zh-CN" sz="1750" dirty="0"/>
              <a:t>− </a:t>
            </a:r>
            <a:r>
              <a:rPr lang="en-US" altLang="zh-CN" sz="1750" dirty="0" smtClean="0"/>
              <a:t>it is easy </a:t>
            </a:r>
            <a:r>
              <a:rPr lang="en-US" altLang="zh-CN" sz="1750" dirty="0"/>
              <a:t>to scratching</a:t>
            </a:r>
            <a:endParaRPr lang="en-US" altLang="zh-CN" sz="1750" dirty="0"/>
          </a:p>
          <a:p>
            <a:pPr lvl="1"/>
            <a:r>
              <a:rPr lang="en-US" altLang="zh-CN" sz="1750" dirty="0" smtClean="0"/>
              <a:t>− </a:t>
            </a:r>
            <a:r>
              <a:rPr lang="en-US" altLang="zh-CN" sz="1750" dirty="0"/>
              <a:t>does not allow multi-touch </a:t>
            </a:r>
            <a:r>
              <a:rPr lang="en-US" altLang="zh-CN" sz="1750" dirty="0" smtClean="0"/>
              <a:t>facility</a:t>
            </a:r>
            <a:endParaRPr lang="en-US" altLang="zh-CN" sz="1750" dirty="0"/>
          </a:p>
        </p:txBody>
      </p:sp>
      <p:sp>
        <p:nvSpPr>
          <p:cNvPr id="4" name="矩形 3"/>
          <p:cNvSpPr/>
          <p:nvPr/>
        </p:nvSpPr>
        <p:spPr>
          <a:xfrm>
            <a:off x="4555067" y="3573016"/>
            <a:ext cx="4572000" cy="2553335"/>
          </a:xfrm>
          <a:prstGeom prst="rect">
            <a:avLst/>
          </a:prstGeom>
        </p:spPr>
        <p:txBody>
          <a:bodyPr>
            <a:spAutoFit/>
          </a:bodyPr>
          <a:lstStyle/>
          <a:p>
            <a:r>
              <a:rPr lang="en-US" altLang="zh-CN" sz="2000" dirty="0"/>
              <a:t>Capacitive</a:t>
            </a:r>
            <a:endParaRPr lang="en-US" altLang="zh-CN" sz="2000" dirty="0"/>
          </a:p>
          <a:p>
            <a:pPr lvl="1"/>
            <a:r>
              <a:rPr lang="en-US" altLang="zh-CN" sz="2000" b="1" dirty="0"/>
              <a:t>benefits</a:t>
            </a:r>
            <a:r>
              <a:rPr lang="en-US" altLang="zh-CN" sz="2000" dirty="0"/>
              <a:t>:</a:t>
            </a:r>
            <a:endParaRPr lang="en-US" altLang="zh-CN" sz="2000" dirty="0"/>
          </a:p>
          <a:p>
            <a:pPr lvl="1"/>
            <a:r>
              <a:rPr lang="en-US" altLang="zh-CN" sz="2000" dirty="0"/>
              <a:t>− good visibility in sunlight</a:t>
            </a:r>
            <a:endParaRPr lang="en-US" altLang="zh-CN" sz="2000" dirty="0"/>
          </a:p>
          <a:p>
            <a:pPr lvl="1"/>
            <a:r>
              <a:rPr lang="en-US" altLang="zh-CN" sz="2000" dirty="0"/>
              <a:t>− (very) durable surface</a:t>
            </a:r>
            <a:endParaRPr lang="en-US" altLang="zh-CN" sz="2000" dirty="0"/>
          </a:p>
          <a:p>
            <a:pPr lvl="1"/>
            <a:r>
              <a:rPr lang="en-US" altLang="zh-CN" sz="2000" dirty="0"/>
              <a:t>− allows multi-touch facility</a:t>
            </a:r>
            <a:endParaRPr lang="en-US" altLang="zh-CN" sz="2000" dirty="0"/>
          </a:p>
          <a:p>
            <a:pPr lvl="1"/>
            <a:r>
              <a:rPr lang="en-US" altLang="zh-CN" sz="2000" b="1" dirty="0"/>
              <a:t>drawbacks</a:t>
            </a:r>
            <a:r>
              <a:rPr lang="en-US" altLang="zh-CN" sz="2000" dirty="0"/>
              <a:t>:</a:t>
            </a:r>
            <a:endParaRPr lang="en-US" altLang="zh-CN" sz="2000" dirty="0"/>
          </a:p>
          <a:p>
            <a:pPr lvl="1"/>
            <a:r>
              <a:rPr lang="en-US" altLang="zh-CN" sz="2000" dirty="0"/>
              <a:t>− screen (glass) will </a:t>
            </a:r>
            <a:r>
              <a:rPr lang="en-US" altLang="zh-CN" sz="2000" dirty="0" smtClean="0"/>
              <a:t>break/crack</a:t>
            </a:r>
            <a:endParaRPr lang="en-US" altLang="zh-CN" sz="2000" dirty="0" smtClean="0"/>
          </a:p>
          <a:p>
            <a:pPr lvl="1"/>
            <a:r>
              <a:rPr lang="en-US" altLang="zh-CN" sz="2000" dirty="0" smtClean="0"/>
              <a:t>− </a:t>
            </a:r>
            <a:r>
              <a:rPr lang="en-US" altLang="zh-CN" sz="2000" dirty="0"/>
              <a:t>cannot use when wearing </a:t>
            </a:r>
            <a:r>
              <a:rPr lang="en-US" altLang="zh-CN" sz="2000" dirty="0" smtClean="0"/>
              <a:t>gloves</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smtClean="0"/>
              <a:t>3.1 Input device </a:t>
            </a:r>
            <a:endParaRPr lang="zh-CN" altLang="en-US" dirty="0"/>
          </a:p>
        </p:txBody>
      </p:sp>
      <p:sp>
        <p:nvSpPr>
          <p:cNvPr id="5" name="副标题 4"/>
          <p:cNvSpPr>
            <a:spLocks noGrp="1"/>
          </p:cNvSpPr>
          <p:nvPr>
            <p:ph type="subTitle" sz="quarter"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908720"/>
          </a:xfrm>
        </p:spPr>
        <p:txBody>
          <a:bodyPr/>
          <a:lstStyle/>
          <a:p>
            <a:pPr algn="l"/>
            <a:r>
              <a:rPr lang="en-US" altLang="zh-CN" dirty="0" smtClean="0"/>
              <a:t>Objective </a:t>
            </a:r>
            <a:endParaRPr lang="zh-CN" altLang="en-US" dirty="0"/>
          </a:p>
        </p:txBody>
      </p:sp>
      <p:sp>
        <p:nvSpPr>
          <p:cNvPr id="3" name="内容占位符 2"/>
          <p:cNvSpPr>
            <a:spLocks noGrp="1"/>
          </p:cNvSpPr>
          <p:nvPr>
            <p:ph idx="1"/>
          </p:nvPr>
        </p:nvSpPr>
        <p:spPr>
          <a:xfrm>
            <a:off x="467544" y="908720"/>
            <a:ext cx="8229600" cy="5617607"/>
          </a:xfrm>
        </p:spPr>
        <p:txBody>
          <a:bodyPr/>
          <a:lstStyle/>
          <a:p>
            <a:r>
              <a:rPr lang="en-US" altLang="zh-CN" sz="2400" dirty="0" smtClean="0"/>
              <a:t>show </a:t>
            </a:r>
            <a:r>
              <a:rPr lang="en-US" altLang="zh-CN" sz="2400" dirty="0"/>
              <a:t>understanding of the basic internal operation of the following </a:t>
            </a:r>
            <a:r>
              <a:rPr lang="en-US" altLang="zh-CN" sz="2400" dirty="0" smtClean="0"/>
              <a:t>specific </a:t>
            </a:r>
            <a:r>
              <a:rPr lang="en-US" altLang="zh-CN" sz="2400" dirty="0"/>
              <a:t>types of device:</a:t>
            </a:r>
            <a:endParaRPr lang="en-US" altLang="zh-CN" sz="2400" dirty="0"/>
          </a:p>
          <a:p>
            <a:pPr marL="0" indent="0">
              <a:buNone/>
            </a:pPr>
            <a:r>
              <a:rPr lang="en-US" altLang="zh-CN" sz="2400" dirty="0"/>
              <a:t>– </a:t>
            </a:r>
            <a:r>
              <a:rPr lang="en-US" altLang="zh-CN" sz="2400" dirty="0" smtClean="0"/>
              <a:t>keyboard and keypad    </a:t>
            </a:r>
            <a:endParaRPr lang="en-US" altLang="zh-CN" sz="2400" dirty="0" smtClean="0"/>
          </a:p>
          <a:p>
            <a:pPr marL="0" indent="0">
              <a:buNone/>
            </a:pPr>
            <a:r>
              <a:rPr lang="en-US" altLang="zh-CN" sz="2400" dirty="0"/>
              <a:t>– touchscreen (capacitive and resistive</a:t>
            </a:r>
            <a:r>
              <a:rPr lang="en-US" altLang="zh-CN" sz="2400" dirty="0" smtClean="0"/>
              <a:t>)  </a:t>
            </a:r>
            <a:endParaRPr lang="en-US" altLang="zh-CN" sz="2400" dirty="0" smtClean="0"/>
          </a:p>
          <a:p>
            <a:pPr marL="0" indent="0">
              <a:buNone/>
            </a:pPr>
            <a:r>
              <a:rPr lang="en-US" altLang="zh-CN" sz="2400" dirty="0" smtClean="0"/>
              <a:t>– </a:t>
            </a:r>
            <a:r>
              <a:rPr lang="en-US" altLang="zh-CN" sz="2400" dirty="0"/>
              <a:t>optical mouse </a:t>
            </a:r>
            <a:endParaRPr lang="en-US" altLang="zh-CN" sz="2400" dirty="0" smtClean="0"/>
          </a:p>
          <a:p>
            <a:pPr marL="0" indent="0">
              <a:buNone/>
            </a:pPr>
            <a:r>
              <a:rPr lang="en-US" altLang="zh-CN" sz="2400" dirty="0" smtClean="0"/>
              <a:t>– tracker ball   </a:t>
            </a:r>
            <a:endParaRPr lang="en-US" altLang="zh-CN" sz="2400" dirty="0" smtClean="0"/>
          </a:p>
          <a:p>
            <a:pPr marL="0" indent="0">
              <a:buNone/>
            </a:pPr>
            <a:r>
              <a:rPr lang="en-US" altLang="zh-CN" sz="2400" dirty="0"/>
              <a:t>– </a:t>
            </a:r>
            <a:r>
              <a:rPr kumimoji="0" lang="en-GB" altLang="zh-CN" sz="2400" dirty="0"/>
              <a:t>Graphics </a:t>
            </a:r>
            <a:r>
              <a:rPr kumimoji="0" lang="en-GB" altLang="zh-CN" sz="2400" dirty="0" smtClean="0"/>
              <a:t>Tablet  </a:t>
            </a:r>
            <a:endParaRPr kumimoji="0" lang="en-GB" altLang="zh-CN" sz="2400" dirty="0"/>
          </a:p>
          <a:p>
            <a:pPr marL="0" indent="0">
              <a:buNone/>
            </a:pPr>
            <a:r>
              <a:rPr lang="en-US" altLang="zh-CN" sz="2400" dirty="0"/>
              <a:t>– microphone </a:t>
            </a:r>
            <a:r>
              <a:rPr lang="en-US" altLang="zh-CN" sz="2400" dirty="0" smtClean="0"/>
              <a:t> </a:t>
            </a:r>
            <a:endParaRPr lang="en-US" altLang="zh-CN" sz="2400" dirty="0"/>
          </a:p>
          <a:p>
            <a:pPr marL="0" indent="0">
              <a:buNone/>
            </a:pPr>
            <a:r>
              <a:rPr lang="en-US" altLang="zh-CN" sz="2400" dirty="0" smtClean="0"/>
              <a:t>– Barcode reader  </a:t>
            </a:r>
            <a:endParaRPr lang="en-US" altLang="zh-CN" sz="2400" dirty="0" smtClean="0"/>
          </a:p>
          <a:p>
            <a:pPr marL="0" indent="0">
              <a:buNone/>
            </a:pPr>
            <a:r>
              <a:rPr lang="en-US" altLang="zh-CN" sz="2400" dirty="0" smtClean="0"/>
              <a:t>– scanner </a:t>
            </a:r>
            <a:r>
              <a:rPr lang="en-US" altLang="zh-CN" sz="2400" dirty="0"/>
              <a:t>/ OCR </a:t>
            </a:r>
            <a:r>
              <a:rPr lang="en-US" altLang="zh-CN" sz="2400" dirty="0" smtClean="0"/>
              <a:t> </a:t>
            </a:r>
            <a:endParaRPr lang="en-US" altLang="zh-CN" sz="2400" dirty="0" smtClean="0"/>
          </a:p>
          <a:p>
            <a:pPr marL="0" indent="0">
              <a:buNone/>
            </a:pPr>
            <a:r>
              <a:rPr lang="en-US" altLang="zh-CN" sz="2400" dirty="0" smtClean="0"/>
              <a:t>– OMR  </a:t>
            </a:r>
            <a:endParaRPr lang="en-US" altLang="zh-CN" sz="2400" dirty="0" smtClean="0"/>
          </a:p>
          <a:p>
            <a:pPr marL="0" indent="0">
              <a:buNone/>
            </a:pPr>
            <a:r>
              <a:rPr lang="en-US" altLang="zh-CN" sz="2400" dirty="0" smtClean="0"/>
              <a:t>– MICR </a:t>
            </a:r>
            <a:endParaRPr lang="en-US" altLang="zh-CN" sz="2400" dirty="0"/>
          </a:p>
          <a:p>
            <a:pPr marL="0" indent="0">
              <a:buNone/>
            </a:pPr>
            <a:r>
              <a:rPr lang="en-US" altLang="zh-CN" sz="2400" dirty="0"/>
              <a:t>– </a:t>
            </a:r>
            <a:r>
              <a:rPr lang="en-US" altLang="zh-CN" sz="2400" dirty="0" smtClean="0"/>
              <a:t>Smart card / </a:t>
            </a:r>
            <a:r>
              <a:rPr lang="en-US" altLang="zh-CN" sz="2400" dirty="0"/>
              <a:t>Magnetic </a:t>
            </a:r>
            <a:r>
              <a:rPr lang="en-US" altLang="zh-CN" sz="2400" dirty="0" smtClean="0"/>
              <a:t>stripes </a:t>
            </a:r>
            <a:endParaRPr lang="en-US" altLang="zh-C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kumimoji="0" lang="en-US" altLang="zh-CN" dirty="0" smtClean="0">
                <a:cs typeface="+mj-cs"/>
              </a:rPr>
              <a:t>Keyboard and keypad</a:t>
            </a:r>
            <a:endParaRPr kumimoji="0" lang="en-GB" dirty="0" smtClean="0">
              <a:cs typeface="+mj-cs"/>
            </a:endParaRPr>
          </a:p>
        </p:txBody>
      </p:sp>
      <p:pic>
        <p:nvPicPr>
          <p:cNvPr id="10242" name="Picture 3" descr="Go to fullsize image">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264" y="1773238"/>
            <a:ext cx="2571292" cy="1898650"/>
          </a:xfrm>
          <a:prstGeom prst="rect">
            <a:avLst/>
          </a:prstGeom>
          <a:noFill/>
          <a:ln>
            <a:noFill/>
          </a:ln>
        </p:spPr>
      </p:pic>
      <p:pic>
        <p:nvPicPr>
          <p:cNvPr id="35844" name="Picture 4" descr="Go to fullsize image">
            <a:hlinkClick r:id="rId3"/>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1258888" y="1773238"/>
            <a:ext cx="2125662" cy="1898650"/>
          </a:xfrm>
        </p:spPr>
      </p:pic>
      <p:pic>
        <p:nvPicPr>
          <p:cNvPr id="5" name="内容占位符 3"/>
          <p:cNvPicPr>
            <a:picLocks noChangeAspect="1"/>
          </p:cNvPicPr>
          <p:nvPr/>
        </p:nvPicPr>
        <p:blipFill>
          <a:blip r:embed="rId5"/>
          <a:srcRect l="7788" r="7788"/>
          <a:stretch>
            <a:fillRect/>
          </a:stretch>
        </p:blipFill>
        <p:spPr bwMode="auto">
          <a:xfrm>
            <a:off x="2544534" y="4028434"/>
            <a:ext cx="3384376" cy="186454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115888"/>
            <a:ext cx="8229600" cy="779462"/>
          </a:xfrm>
        </p:spPr>
        <p:txBody>
          <a:bodyPr/>
          <a:lstStyle/>
          <a:p>
            <a:pPr>
              <a:defRPr/>
            </a:pPr>
            <a:r>
              <a:rPr kumimoji="0" lang="zh-CN" altLang="en-US" dirty="0" smtClean="0">
                <a:cs typeface="+mj-cs"/>
              </a:rPr>
              <a:t>*</a:t>
            </a:r>
            <a:r>
              <a:rPr kumimoji="0" lang="en-US" altLang="zh-CN" dirty="0" smtClean="0">
                <a:cs typeface="+mj-cs"/>
              </a:rPr>
              <a:t>keyboard</a:t>
            </a:r>
            <a:endParaRPr kumimoji="0" lang="en-GB" dirty="0" smtClean="0">
              <a:cs typeface="+mj-cs"/>
            </a:endParaRPr>
          </a:p>
        </p:txBody>
      </p:sp>
      <p:sp>
        <p:nvSpPr>
          <p:cNvPr id="37891" name="Rectangle 3"/>
          <p:cNvSpPr>
            <a:spLocks noGrp="1" noChangeArrowheads="1"/>
          </p:cNvSpPr>
          <p:nvPr>
            <p:ph type="body" idx="1"/>
          </p:nvPr>
        </p:nvSpPr>
        <p:spPr>
          <a:xfrm>
            <a:off x="250825" y="908050"/>
            <a:ext cx="5041255" cy="5616575"/>
          </a:xfrm>
        </p:spPr>
        <p:txBody>
          <a:bodyPr/>
          <a:lstStyle/>
          <a:p>
            <a:pPr>
              <a:lnSpc>
                <a:spcPct val="80000"/>
              </a:lnSpc>
              <a:defRPr/>
            </a:pPr>
            <a:r>
              <a:rPr lang="en-US" altLang="zh-CN" sz="2800" dirty="0" smtClean="0">
                <a:effectLst/>
                <a:latin typeface="Times New Roman" panose="02020603050405020304" charset="0"/>
                <a:cs typeface="Times New Roman" panose="02020603050405020304" charset="0"/>
              </a:rPr>
              <a:t>A </a:t>
            </a:r>
            <a:r>
              <a:rPr lang="en-US" altLang="zh-CN" sz="2800" dirty="0">
                <a:effectLst/>
                <a:latin typeface="Times New Roman" panose="02020603050405020304" charset="0"/>
                <a:cs typeface="Times New Roman" panose="02020603050405020304" charset="0"/>
              </a:rPr>
              <a:t>keyboard </a:t>
            </a:r>
            <a:r>
              <a:rPr lang="en-US" altLang="zh-CN" sz="2800" dirty="0" smtClean="0">
                <a:effectLst/>
                <a:latin typeface="Times New Roman" panose="02020603050405020304" charset="0"/>
                <a:cs typeface="Times New Roman" panose="02020603050405020304" charset="0"/>
              </a:rPr>
              <a:t>is </a:t>
            </a:r>
            <a:r>
              <a:rPr lang="en-US" altLang="zh-CN" sz="2800" dirty="0">
                <a:effectLst/>
                <a:latin typeface="Times New Roman" panose="02020603050405020304" charset="0"/>
                <a:cs typeface="Times New Roman" panose="02020603050405020304" charset="0"/>
              </a:rPr>
              <a:t>like a miniature computer. It has its own processor and circuitry that carries information to and from that processor</a:t>
            </a:r>
            <a:r>
              <a:rPr lang="en-US" altLang="zh-CN" dirty="0" smtClean="0">
                <a:effectLst/>
                <a:latin typeface="Times New Roman" panose="02020603050405020304" charset="0"/>
                <a:cs typeface="Times New Roman" panose="02020603050405020304" charset="0"/>
              </a:rPr>
              <a:t>.</a:t>
            </a:r>
            <a:endParaRPr lang="en-US" altLang="zh-CN" dirty="0" smtClean="0">
              <a:effectLst/>
              <a:latin typeface="Times New Roman" panose="02020603050405020304" charset="0"/>
              <a:cs typeface="Times New Roman" panose="02020603050405020304" charset="0"/>
            </a:endParaRPr>
          </a:p>
          <a:p>
            <a:pPr>
              <a:lnSpc>
                <a:spcPct val="80000"/>
              </a:lnSpc>
              <a:defRPr/>
            </a:pPr>
            <a:r>
              <a:rPr lang="en-US" altLang="zh-CN" sz="2400" dirty="0">
                <a:effectLst/>
                <a:latin typeface="Times New Roman" panose="02020603050405020304" charset="0"/>
                <a:cs typeface="Times New Roman" panose="02020603050405020304" charset="0"/>
              </a:rPr>
              <a:t>When you press a key, it presses a </a:t>
            </a:r>
            <a:r>
              <a:rPr lang="en-US" altLang="zh-CN" sz="2400" b="1" dirty="0">
                <a:effectLst/>
                <a:latin typeface="Times New Roman" panose="02020603050405020304" charset="0"/>
                <a:cs typeface="Times New Roman" panose="02020603050405020304" charset="0"/>
              </a:rPr>
              <a:t>switch</a:t>
            </a:r>
            <a:r>
              <a:rPr lang="en-US" altLang="zh-CN" sz="2400" dirty="0">
                <a:effectLst/>
                <a:latin typeface="Times New Roman" panose="02020603050405020304" charset="0"/>
                <a:cs typeface="Times New Roman" panose="02020603050405020304" charset="0"/>
              </a:rPr>
              <a:t>, completing the </a:t>
            </a:r>
            <a:r>
              <a:rPr lang="en-US" altLang="zh-CN" sz="2400" dirty="0" smtClean="0">
                <a:effectLst/>
                <a:latin typeface="Times New Roman" panose="02020603050405020304" charset="0"/>
                <a:cs typeface="Times New Roman" panose="02020603050405020304" charset="0"/>
              </a:rPr>
              <a:t>circuit.</a:t>
            </a:r>
            <a:r>
              <a:rPr lang="en-US" altLang="zh-CN" sz="2400" dirty="0">
                <a:effectLst/>
                <a:latin typeface="Times New Roman" panose="02020603050405020304" charset="0"/>
                <a:cs typeface="Times New Roman" panose="02020603050405020304" charset="0"/>
              </a:rPr>
              <a:t> </a:t>
            </a:r>
            <a:endParaRPr lang="en-US" altLang="zh-CN" sz="2400" dirty="0" smtClean="0">
              <a:effectLst/>
              <a:latin typeface="Times New Roman" panose="02020603050405020304" charset="0"/>
              <a:cs typeface="Times New Roman" panose="02020603050405020304" charset="0"/>
            </a:endParaRPr>
          </a:p>
          <a:p>
            <a:pPr>
              <a:lnSpc>
                <a:spcPct val="80000"/>
              </a:lnSpc>
              <a:defRPr/>
            </a:pPr>
            <a:r>
              <a:rPr lang="en-US" altLang="zh-CN" sz="2400" dirty="0">
                <a:effectLst/>
                <a:latin typeface="Times New Roman" panose="02020603050405020304" charset="0"/>
                <a:cs typeface="Times New Roman" panose="02020603050405020304" charset="0"/>
              </a:rPr>
              <a:t>When the processor finds the</a:t>
            </a:r>
            <a:r>
              <a:rPr lang="en-US" altLang="zh-CN" sz="2400" dirty="0" smtClean="0">
                <a:effectLst/>
                <a:latin typeface="Times New Roman" panose="02020603050405020304" charset="0"/>
                <a:cs typeface="Times New Roman" panose="02020603050405020304" charset="0"/>
              </a:rPr>
              <a:t> circuit, </a:t>
            </a:r>
            <a:r>
              <a:rPr lang="en-US" altLang="zh-CN" sz="2400" dirty="0">
                <a:effectLst/>
                <a:latin typeface="Times New Roman" panose="02020603050405020304" charset="0"/>
                <a:cs typeface="Times New Roman" panose="02020603050405020304" charset="0"/>
              </a:rPr>
              <a:t>it compares the location of that circuit on the key matrix to the </a:t>
            </a:r>
            <a:r>
              <a:rPr lang="en-US" altLang="zh-CN" sz="2400" b="1" dirty="0">
                <a:effectLst/>
                <a:latin typeface="Times New Roman" panose="02020603050405020304" charset="0"/>
                <a:cs typeface="Times New Roman" panose="02020603050405020304" charset="0"/>
              </a:rPr>
              <a:t>character map</a:t>
            </a:r>
            <a:r>
              <a:rPr lang="en-US" altLang="zh-CN" sz="2400" dirty="0">
                <a:effectLst/>
                <a:latin typeface="Times New Roman" panose="02020603050405020304" charset="0"/>
                <a:cs typeface="Times New Roman" panose="02020603050405020304" charset="0"/>
              </a:rPr>
              <a:t> in its read-only memory (ROM</a:t>
            </a:r>
            <a:r>
              <a:rPr lang="en-US" altLang="zh-CN" sz="2400" dirty="0" smtClean="0">
                <a:effectLst/>
                <a:latin typeface="Times New Roman" panose="02020603050405020304" charset="0"/>
                <a:cs typeface="Times New Roman" panose="02020603050405020304" charset="0"/>
              </a:rPr>
              <a:t>)</a:t>
            </a:r>
            <a:endParaRPr lang="en-US" altLang="zh-CN" sz="2400" dirty="0" smtClean="0">
              <a:effectLst/>
              <a:latin typeface="Times New Roman" panose="02020603050405020304" charset="0"/>
              <a:cs typeface="Times New Roman" panose="02020603050405020304" charset="0"/>
            </a:endParaRPr>
          </a:p>
          <a:p>
            <a:pPr>
              <a:lnSpc>
                <a:spcPct val="80000"/>
              </a:lnSpc>
              <a:defRPr/>
            </a:pPr>
            <a:endParaRPr lang="en-US" altLang="zh-CN" sz="2000" b="1" dirty="0" smtClean="0">
              <a:effectLst/>
              <a:latin typeface="Times New Roman" panose="02020603050405020304" charset="0"/>
              <a:cs typeface="Times New Roman" panose="02020603050405020304" charset="0"/>
            </a:endParaRPr>
          </a:p>
          <a:p>
            <a:pPr>
              <a:lnSpc>
                <a:spcPct val="80000"/>
              </a:lnSpc>
              <a:defRPr/>
            </a:pPr>
            <a:endParaRPr kumimoji="0" lang="en-US" altLang="zh-CN" b="1" dirty="0">
              <a:cs typeface="+mn-cs"/>
            </a:endParaRPr>
          </a:p>
          <a:p>
            <a:pPr>
              <a:lnSpc>
                <a:spcPct val="80000"/>
              </a:lnSpc>
              <a:defRPr/>
            </a:pPr>
            <a:endParaRPr kumimoji="0" lang="en-US" altLang="zh-CN" sz="2800" b="1" dirty="0" smtClean="0">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4163" y="921233"/>
            <a:ext cx="3333750" cy="1933575"/>
          </a:xfrm>
          <a:prstGeom prst="rect">
            <a:avLst/>
          </a:prstGeom>
        </p:spPr>
      </p:pic>
      <p:sp>
        <p:nvSpPr>
          <p:cNvPr id="5" name="矩形 4"/>
          <p:cNvSpPr/>
          <p:nvPr/>
        </p:nvSpPr>
        <p:spPr>
          <a:xfrm>
            <a:off x="647084" y="5225211"/>
            <a:ext cx="7872058" cy="1569660"/>
          </a:xfrm>
          <a:prstGeom prst="rect">
            <a:avLst/>
          </a:prstGeom>
        </p:spPr>
        <p:txBody>
          <a:bodyPr wrap="square">
            <a:spAutoFit/>
          </a:bodyPr>
          <a:lstStyle/>
          <a:p>
            <a:r>
              <a:rPr lang="en-US" altLang="zh-CN" sz="2400" dirty="0"/>
              <a:t>For example, the character map lets the processor know that pressing the </a:t>
            </a:r>
            <a:r>
              <a:rPr lang="en-US" altLang="zh-CN" sz="2400" b="1" u="sng" dirty="0"/>
              <a:t>a</a:t>
            </a:r>
            <a:r>
              <a:rPr lang="en-US" altLang="zh-CN" sz="2400" dirty="0"/>
              <a:t> key by itself corresponds to a small letter "</a:t>
            </a:r>
            <a:r>
              <a:rPr lang="en-US" altLang="zh-CN" sz="2400" dirty="0" smtClean="0"/>
              <a:t>a" , but </a:t>
            </a:r>
            <a:r>
              <a:rPr lang="en-US" altLang="zh-CN" sz="2400" dirty="0"/>
              <a:t>the </a:t>
            </a:r>
            <a:r>
              <a:rPr lang="en-US" altLang="zh-CN" sz="2400" dirty="0" smtClean="0"/>
              <a:t>Shift and</a:t>
            </a:r>
            <a:r>
              <a:rPr lang="en-US" altLang="zh-CN" sz="2400" dirty="0"/>
              <a:t> </a:t>
            </a:r>
            <a:r>
              <a:rPr lang="en-US" altLang="zh-CN" sz="2400" b="1" u="sng" dirty="0"/>
              <a:t>a</a:t>
            </a:r>
            <a:r>
              <a:rPr lang="en-US" altLang="zh-CN" sz="2400" dirty="0"/>
              <a:t> keys pressed together correspond to a capital "</a:t>
            </a:r>
            <a:r>
              <a:rPr lang="en-US" altLang="zh-CN" sz="2400" dirty="0" smtClean="0"/>
              <a:t>A“.</a:t>
            </a:r>
            <a:endParaRPr lang="zh-CN" altLang="en-US" sz="2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3395299"/>
            <a:ext cx="3562350" cy="1409700"/>
          </a:xfrm>
          <a:prstGeom prst="rect">
            <a:avLst/>
          </a:prstGeom>
        </p:spPr>
      </p:pic>
      <p:sp>
        <p:nvSpPr>
          <p:cNvPr id="7" name="矩形 6"/>
          <p:cNvSpPr/>
          <p:nvPr/>
        </p:nvSpPr>
        <p:spPr>
          <a:xfrm>
            <a:off x="5731452" y="2960001"/>
            <a:ext cx="2390398" cy="313932"/>
          </a:xfrm>
          <a:prstGeom prst="rect">
            <a:avLst/>
          </a:prstGeom>
        </p:spPr>
        <p:txBody>
          <a:bodyPr wrap="none">
            <a:spAutoFit/>
          </a:bodyPr>
          <a:lstStyle/>
          <a:p>
            <a:pPr>
              <a:lnSpc>
                <a:spcPct val="80000"/>
              </a:lnSpc>
              <a:defRPr/>
            </a:pPr>
            <a:r>
              <a:rPr lang="en-US" altLang="zh-CN" b="1" dirty="0"/>
              <a:t>Inside the Keyboard</a:t>
            </a:r>
            <a:endParaRPr lang="en-US" altLang="zh-CN" b="1" dirty="0"/>
          </a:p>
        </p:txBody>
      </p:sp>
      <p:sp>
        <p:nvSpPr>
          <p:cNvPr id="8" name="矩形 7"/>
          <p:cNvSpPr/>
          <p:nvPr/>
        </p:nvSpPr>
        <p:spPr>
          <a:xfrm>
            <a:off x="6130791" y="4972725"/>
            <a:ext cx="1800493" cy="369332"/>
          </a:xfrm>
          <a:prstGeom prst="rect">
            <a:avLst/>
          </a:prstGeom>
        </p:spPr>
        <p:txBody>
          <a:bodyPr wrap="none">
            <a:spAutoFit/>
          </a:bodyPr>
          <a:lstStyle/>
          <a:p>
            <a:r>
              <a:rPr lang="en-US" altLang="zh-CN" b="1" dirty="0">
                <a:latin typeface="Helvetica" panose="020B0604020202020204" pitchFamily="34" charset="0"/>
              </a:rPr>
              <a:t>The key matrix</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How </a:t>
            </a:r>
            <a:r>
              <a:rPr lang="en-US" altLang="zh-CN" sz="3200" dirty="0"/>
              <a:t>keyboards connect to the computer </a:t>
            </a:r>
            <a:endParaRPr lang="zh-CN" altLang="en-US" sz="3200" dirty="0"/>
          </a:p>
        </p:txBody>
      </p:sp>
      <p:sp>
        <p:nvSpPr>
          <p:cNvPr id="3" name="内容占位符 2"/>
          <p:cNvSpPr>
            <a:spLocks noGrp="1"/>
          </p:cNvSpPr>
          <p:nvPr>
            <p:ph idx="1"/>
          </p:nvPr>
        </p:nvSpPr>
        <p:spPr>
          <a:xfrm>
            <a:off x="457200" y="1390329"/>
            <a:ext cx="8363272" cy="4533900"/>
          </a:xfrm>
        </p:spPr>
        <p:txBody>
          <a:bodyPr/>
          <a:lstStyle/>
          <a:p>
            <a:r>
              <a:rPr lang="en-US" altLang="zh-CN" sz="2400" dirty="0">
                <a:effectLst/>
              </a:rPr>
              <a:t>Many keyboards connect to the computer through </a:t>
            </a:r>
            <a:r>
              <a:rPr lang="en-US" altLang="zh-CN" sz="2400" b="1" dirty="0">
                <a:solidFill>
                  <a:srgbClr val="FF0000"/>
                </a:solidFill>
                <a:effectLst/>
              </a:rPr>
              <a:t>a cable with a PS/2</a:t>
            </a:r>
            <a:r>
              <a:rPr lang="en-US" altLang="zh-CN" sz="2400" dirty="0">
                <a:effectLst/>
              </a:rPr>
              <a:t> or</a:t>
            </a:r>
            <a:r>
              <a:rPr lang="en-US" altLang="zh-CN" sz="2400" dirty="0">
                <a:solidFill>
                  <a:srgbClr val="FF0000"/>
                </a:solidFill>
                <a:effectLst/>
              </a:rPr>
              <a:t> USB</a:t>
            </a:r>
            <a:r>
              <a:rPr lang="en-US" altLang="zh-CN" sz="2400" dirty="0">
                <a:effectLst/>
              </a:rPr>
              <a:t> (Universal Serial Bus) </a:t>
            </a:r>
            <a:r>
              <a:rPr lang="en-US" altLang="zh-CN" sz="2400" dirty="0">
                <a:solidFill>
                  <a:srgbClr val="FF0000"/>
                </a:solidFill>
                <a:effectLst/>
              </a:rPr>
              <a:t>connector</a:t>
            </a:r>
            <a:r>
              <a:rPr lang="en-US" altLang="zh-CN" sz="2400" dirty="0" smtClean="0">
                <a:effectLst/>
              </a:rPr>
              <a:t>.</a:t>
            </a:r>
            <a:r>
              <a:rPr lang="en-US" altLang="zh-CN" sz="2400" dirty="0">
                <a:effectLst/>
              </a:rPr>
              <a:t>  </a:t>
            </a:r>
            <a:endParaRPr lang="en-US" altLang="zh-CN" sz="2400" dirty="0" smtClean="0">
              <a:effectLst/>
            </a:endParaRPr>
          </a:p>
          <a:p>
            <a:r>
              <a:rPr lang="en-US" altLang="zh-CN" sz="2400" dirty="0" smtClean="0">
                <a:effectLst/>
              </a:rPr>
              <a:t>Laptops</a:t>
            </a:r>
            <a:r>
              <a:rPr lang="en-US" altLang="zh-CN" sz="2400" dirty="0">
                <a:effectLst/>
              </a:rPr>
              <a:t> use </a:t>
            </a:r>
            <a:r>
              <a:rPr lang="en-US" altLang="zh-CN" sz="2400" dirty="0">
                <a:solidFill>
                  <a:srgbClr val="FF0000"/>
                </a:solidFill>
                <a:effectLst/>
              </a:rPr>
              <a:t>internal</a:t>
            </a:r>
            <a:r>
              <a:rPr lang="en-US" altLang="zh-CN" sz="2400" dirty="0">
                <a:effectLst/>
              </a:rPr>
              <a:t> connectors</a:t>
            </a:r>
            <a:r>
              <a:rPr lang="en-US" altLang="zh-CN" sz="2400" dirty="0" smtClean="0">
                <a:effectLst/>
              </a:rPr>
              <a:t>.</a:t>
            </a:r>
            <a:endParaRPr lang="en-US" altLang="zh-CN" sz="2400" dirty="0" smtClean="0">
              <a:effectLst/>
            </a:endParaRPr>
          </a:p>
          <a:p>
            <a:r>
              <a:rPr lang="en-US" altLang="zh-CN" sz="2400" dirty="0">
                <a:effectLst/>
              </a:rPr>
              <a:t>Wireless </a:t>
            </a:r>
            <a:r>
              <a:rPr lang="en-US" altLang="zh-CN" sz="2400" dirty="0" smtClean="0">
                <a:effectLst/>
              </a:rPr>
              <a:t>keyboards connect </a:t>
            </a:r>
            <a:r>
              <a:rPr lang="en-US" altLang="zh-CN" sz="2400" dirty="0">
                <a:effectLst/>
              </a:rPr>
              <a:t>to the </a:t>
            </a:r>
            <a:r>
              <a:rPr lang="en-US" altLang="zh-CN" sz="2400" dirty="0" smtClean="0">
                <a:effectLst/>
              </a:rPr>
              <a:t>computer through</a:t>
            </a:r>
            <a:r>
              <a:rPr lang="en-US" altLang="zh-CN" sz="2400" dirty="0">
                <a:effectLst/>
              </a:rPr>
              <a:t> </a:t>
            </a:r>
            <a:r>
              <a:rPr lang="en-US" altLang="zh-CN" sz="2400" b="1" dirty="0">
                <a:effectLst/>
              </a:rPr>
              <a:t>infrared</a:t>
            </a:r>
            <a:r>
              <a:rPr lang="en-US" altLang="zh-CN" sz="2400" dirty="0">
                <a:effectLst/>
              </a:rPr>
              <a:t> (IR), </a:t>
            </a:r>
            <a:r>
              <a:rPr lang="en-US" altLang="zh-CN" sz="2400" b="1" dirty="0">
                <a:effectLst/>
              </a:rPr>
              <a:t>radio frequency</a:t>
            </a:r>
            <a:r>
              <a:rPr lang="en-US" altLang="zh-CN" sz="2400" dirty="0">
                <a:effectLst/>
              </a:rPr>
              <a:t> (RF) or </a:t>
            </a:r>
            <a:r>
              <a:rPr lang="en-US" altLang="zh-CN" sz="2400" b="1" dirty="0">
                <a:effectLst/>
              </a:rPr>
              <a:t>Bluetooth</a:t>
            </a:r>
            <a:r>
              <a:rPr lang="en-US" altLang="zh-CN" sz="2400" dirty="0">
                <a:effectLst/>
              </a:rPr>
              <a:t> connections.</a:t>
            </a:r>
            <a:endParaRPr lang="zh-CN" altLang="en-US" sz="24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20272" y="3356992"/>
            <a:ext cx="2009775" cy="333375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53" y="3880866"/>
            <a:ext cx="4407462" cy="264447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1143000"/>
          </a:xfrm>
        </p:spPr>
        <p:txBody>
          <a:bodyPr/>
          <a:lstStyle/>
          <a:p>
            <a:r>
              <a:rPr lang="zh-CN" altLang="en-US" dirty="0" smtClean="0"/>
              <a:t>*</a:t>
            </a:r>
            <a:r>
              <a:rPr lang="en-US" altLang="zh-CN" dirty="0" smtClean="0"/>
              <a:t>Optical mouse</a:t>
            </a:r>
            <a:endParaRPr kumimoji="1" lang="zh-CN" altLang="en-US" dirty="0"/>
          </a:p>
        </p:txBody>
      </p:sp>
      <p:sp>
        <p:nvSpPr>
          <p:cNvPr id="3" name="内容占位符 2"/>
          <p:cNvSpPr>
            <a:spLocks noGrp="1"/>
          </p:cNvSpPr>
          <p:nvPr>
            <p:ph idx="1"/>
          </p:nvPr>
        </p:nvSpPr>
        <p:spPr>
          <a:xfrm>
            <a:off x="323528" y="1124744"/>
            <a:ext cx="8424936" cy="4533900"/>
          </a:xfrm>
        </p:spPr>
        <p:txBody>
          <a:bodyPr/>
          <a:lstStyle/>
          <a:p>
            <a:r>
              <a:rPr lang="en-US" altLang="zh-CN" sz="2000" dirty="0" smtClean="0">
                <a:effectLst/>
              </a:rPr>
              <a:t>The </a:t>
            </a:r>
            <a:r>
              <a:rPr lang="en-US" altLang="zh-CN" sz="2000" dirty="0">
                <a:effectLst/>
              </a:rPr>
              <a:t>optical mouse actually uses a tiny camera to take 1,500 pictures every second. Able to work on almost any surface, the mouse has a small, red </a:t>
            </a:r>
            <a:r>
              <a:rPr lang="en-US" altLang="zh-CN" sz="2000" b="1" dirty="0">
                <a:effectLst/>
              </a:rPr>
              <a:t>light-emitting diode</a:t>
            </a:r>
            <a:r>
              <a:rPr lang="en-US" altLang="zh-CN" sz="2000" dirty="0">
                <a:effectLst/>
              </a:rPr>
              <a:t> (LED) that bounces light off that surface onto </a:t>
            </a:r>
            <a:r>
              <a:rPr lang="en-US" altLang="zh-CN" sz="2000" dirty="0" smtClean="0">
                <a:effectLst/>
              </a:rPr>
              <a:t>a complementary </a:t>
            </a:r>
            <a:r>
              <a:rPr lang="en-US" altLang="zh-CN" sz="2000" dirty="0">
                <a:effectLst/>
              </a:rPr>
              <a:t>metal-oxide semiconductor (CMOS) sensor</a:t>
            </a:r>
            <a:r>
              <a:rPr lang="en-US" altLang="zh-CN" sz="2000" dirty="0" smtClean="0">
                <a:effectLst/>
              </a:rPr>
              <a:t>.</a:t>
            </a:r>
            <a:endParaRPr lang="en-US" altLang="zh-CN" sz="2000" dirty="0" smtClean="0">
              <a:effectLs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15766" y="2882587"/>
            <a:ext cx="3810000" cy="2743200"/>
          </a:xfrm>
          <a:prstGeom prst="rect">
            <a:avLst/>
          </a:prstGeom>
        </p:spPr>
      </p:pic>
      <p:sp>
        <p:nvSpPr>
          <p:cNvPr id="6" name="矩形 5"/>
          <p:cNvSpPr/>
          <p:nvPr/>
        </p:nvSpPr>
        <p:spPr>
          <a:xfrm>
            <a:off x="433647" y="2823026"/>
            <a:ext cx="4572000" cy="3477875"/>
          </a:xfrm>
          <a:prstGeom prst="rect">
            <a:avLst/>
          </a:prstGeom>
        </p:spPr>
        <p:txBody>
          <a:bodyPr>
            <a:spAutoFit/>
          </a:bodyPr>
          <a:lstStyle/>
          <a:p>
            <a:r>
              <a:rPr lang="en-US" altLang="zh-CN" sz="2000" dirty="0"/>
              <a:t>The CMOS sensor sends each image to a </a:t>
            </a:r>
            <a:r>
              <a:rPr lang="en-US" altLang="zh-CN" sz="2000" b="1" dirty="0"/>
              <a:t>digital signal processor (DSP)</a:t>
            </a:r>
            <a:r>
              <a:rPr lang="en-US" altLang="zh-CN" sz="2000" dirty="0"/>
              <a:t> for analysis. </a:t>
            </a:r>
            <a:endParaRPr lang="en-US" altLang="zh-CN" sz="2000" dirty="0"/>
          </a:p>
          <a:p>
            <a:r>
              <a:rPr lang="en-US" altLang="zh-CN" sz="2000" dirty="0"/>
              <a:t>Based on the change over a sequence of images, the DSP determines how far the mouse has moved and sends the corresponding coordinates to the computer. </a:t>
            </a:r>
            <a:endParaRPr lang="en-US" altLang="zh-CN" sz="2000" dirty="0"/>
          </a:p>
          <a:p>
            <a:r>
              <a:rPr lang="en-US" altLang="zh-CN" sz="2000" dirty="0"/>
              <a:t>The computer moves the cursor on the screen based on the coordinates received from the mouse.</a:t>
            </a:r>
            <a:endParaRPr kumimoji="1"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0</TotalTime>
  <Words>9069</Words>
  <Application>WPS 演示</Application>
  <PresentationFormat>全屏显示(4:3)</PresentationFormat>
  <Paragraphs>250</Paragraphs>
  <Slides>34</Slides>
  <Notes>7</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34</vt:i4>
      </vt:variant>
    </vt:vector>
  </HeadingPairs>
  <TitlesOfParts>
    <vt:vector size="47" baseType="lpstr">
      <vt:lpstr>Arial</vt:lpstr>
      <vt:lpstr>宋体</vt:lpstr>
      <vt:lpstr>Wingdings</vt:lpstr>
      <vt:lpstr>Wingdings</vt:lpstr>
      <vt:lpstr>Times New Roman</vt:lpstr>
      <vt:lpstr>Helvetica</vt:lpstr>
      <vt:lpstr>微软雅黑</vt:lpstr>
      <vt:lpstr>Arial Unicode MS</vt:lpstr>
      <vt:lpstr>Calibri</vt:lpstr>
      <vt:lpstr>Digital Dots</vt:lpstr>
      <vt:lpstr>2_Digital Dots</vt:lpstr>
      <vt:lpstr>1_Digital Dots</vt:lpstr>
      <vt:lpstr>3_Digital Dots</vt:lpstr>
      <vt:lpstr>Chapter 3 Hardware  </vt:lpstr>
      <vt:lpstr>How computers work</vt:lpstr>
      <vt:lpstr>Typical set of Peripheral Devices(外部设备) </vt:lpstr>
      <vt:lpstr>3.1 Input device </vt:lpstr>
      <vt:lpstr>Objective </vt:lpstr>
      <vt:lpstr>Keyboard and keypad</vt:lpstr>
      <vt:lpstr>*keyboard</vt:lpstr>
      <vt:lpstr>How keyboards connect to the computer </vt:lpstr>
      <vt:lpstr>*Optical mouse</vt:lpstr>
      <vt:lpstr>Benefit of optical mouse</vt:lpstr>
      <vt:lpstr>*Trackball</vt:lpstr>
      <vt:lpstr>Advantage and disadvantage</vt:lpstr>
      <vt:lpstr>*Microphone </vt:lpstr>
      <vt:lpstr>Digital audio quality</vt:lpstr>
      <vt:lpstr>*Scanners</vt:lpstr>
      <vt:lpstr>Optical Character Recognition</vt:lpstr>
      <vt:lpstr>*Touch screen </vt:lpstr>
      <vt:lpstr>*Touch screen </vt:lpstr>
      <vt:lpstr>Advantages and disadvantage </vt:lpstr>
      <vt:lpstr>Capacitive touch screen</vt:lpstr>
      <vt:lpstr>Advantage and disadvantage</vt:lpstr>
      <vt:lpstr>Barcode readers</vt:lpstr>
      <vt:lpstr>Barcode readers</vt:lpstr>
      <vt:lpstr>Graphics Tablet</vt:lpstr>
      <vt:lpstr>OMR (Optical Mark Reader)</vt:lpstr>
      <vt:lpstr>MICR (Magnetic Ink Character Reader)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dc:creator>
  <cp:lastModifiedBy>lmchen</cp:lastModifiedBy>
  <cp:revision>75</cp:revision>
  <dcterms:created xsi:type="dcterms:W3CDTF">2113-01-01T00:00:00Z</dcterms:created>
  <dcterms:modified xsi:type="dcterms:W3CDTF">2019-11-17T06:36:03Z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