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7"/>
  </p:notesMasterIdLst>
  <p:sldIdLst>
    <p:sldId id="296" r:id="rId3"/>
    <p:sldId id="314" r:id="rId4"/>
    <p:sldId id="306" r:id="rId5"/>
    <p:sldId id="308" r:id="rId6"/>
    <p:sldId id="309" r:id="rId7"/>
    <p:sldId id="310" r:id="rId8"/>
    <p:sldId id="311" r:id="rId9"/>
    <p:sldId id="336" r:id="rId10"/>
    <p:sldId id="312" r:id="rId11"/>
    <p:sldId id="313" r:id="rId12"/>
    <p:sldId id="315" r:id="rId13"/>
    <p:sldId id="297" r:id="rId14"/>
    <p:sldId id="322" r:id="rId15"/>
    <p:sldId id="337" r:id="rId16"/>
    <p:sldId id="321" r:id="rId17"/>
    <p:sldId id="323" r:id="rId18"/>
    <p:sldId id="324" r:id="rId19"/>
    <p:sldId id="325" r:id="rId20"/>
    <p:sldId id="338" r:id="rId21"/>
    <p:sldId id="330" r:id="rId22"/>
    <p:sldId id="332" r:id="rId23"/>
    <p:sldId id="333" r:id="rId24"/>
    <p:sldId id="328" r:id="rId25"/>
    <p:sldId id="32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5C90"/>
    <a:srgbClr val="3A927D"/>
    <a:srgbClr val="164770"/>
    <a:srgbClr val="245A4D"/>
    <a:srgbClr val="66C2AC"/>
    <a:srgbClr val="257AC1"/>
    <a:srgbClr val="14436A"/>
    <a:srgbClr val="327E6C"/>
    <a:srgbClr val="1F649D"/>
    <a:srgbClr val="62D5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4" d="100"/>
          <a:sy n="74" d="100"/>
        </p:scale>
        <p:origin x="1044" y="72"/>
      </p:cViewPr>
      <p:guideLst>
        <p:guide orient="horz" pos="4289"/>
        <p:guide pos="57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74AC81-2FC8-4081-97DF-3FA26CAAD240}"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D76A1C-D914-40F1-96FE-D8741CE049C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8CE13621-88B8-4EF6-A7EC-28D1D61DFBC4}" type="datetimeFigureOut">
              <a:rPr lang="en-US" smtClean="0"/>
            </a:fld>
            <a:endParaRPr lang="en-US"/>
          </a:p>
        </p:txBody>
      </p:sp>
      <p:sp>
        <p:nvSpPr>
          <p:cNvPr id="17" name="页脚占位符 16"/>
          <p:cNvSpPr>
            <a:spLocks noGrp="1"/>
          </p:cNvSpPr>
          <p:nvPr>
            <p:ph type="ftr" sz="quarter" idx="11"/>
          </p:nvPr>
        </p:nvSpPr>
        <p:spPr/>
        <p:txBody>
          <a:bodyPr/>
          <a:lstStyle/>
          <a:p>
            <a:endParaRPr lang="en-US" dirty="0"/>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DFD5C216-A482-4BD0-BE79-285EFF162796}" type="slidenum">
              <a:rPr lang="en-US" smtClean="0"/>
            </a:fld>
            <a:endParaRPr 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CE13621-88B8-4EF6-A7EC-28D1D61DFBC4}"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DFD5C216-A482-4BD0-BE79-285EFF16279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CE13621-88B8-4EF6-A7EC-28D1D61DFBC4}"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DFD5C216-A482-4BD0-BE79-285EFF16279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8CE13621-88B8-4EF6-A7EC-28D1D61DFBC4}"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DFD5C216-A482-4BD0-BE79-285EFF162796}" type="slidenum">
              <a:rPr lang="en-US" smtClean="0"/>
            </a:fld>
            <a:endParaRPr 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8CE13621-88B8-4EF6-A7EC-28D1D61DFBC4}" type="datetimeFigureOut">
              <a:rPr lang="en-US" smtClean="0"/>
            </a:fld>
            <a:endParaRPr lang="en-US"/>
          </a:p>
        </p:txBody>
      </p:sp>
      <p:sp>
        <p:nvSpPr>
          <p:cNvPr id="5" name="页脚占位符 4"/>
          <p:cNvSpPr>
            <a:spLocks noGrp="1"/>
          </p:cNvSpPr>
          <p:nvPr>
            <p:ph type="ftr" sz="quarter" idx="11"/>
          </p:nvPr>
        </p:nvSpPr>
        <p:spPr>
          <a:xfrm>
            <a:off x="800100" y="6172200"/>
            <a:ext cx="4000500" cy="457200"/>
          </a:xfrm>
        </p:spPr>
        <p:txBody>
          <a:bodyPr/>
          <a:lstStyle/>
          <a:p>
            <a:endParaRPr 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DFD5C216-A482-4BD0-BE79-285EFF162796}"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8CE13621-88B8-4EF6-A7EC-28D1D61DFBC4}"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DFD5C216-A482-4BD0-BE79-285EFF162796}" type="slidenum">
              <a:rPr lang="en-US" smtClean="0"/>
            </a:fld>
            <a:endParaRPr 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7" name="日期占位符 6"/>
          <p:cNvSpPr>
            <a:spLocks noGrp="1"/>
          </p:cNvSpPr>
          <p:nvPr>
            <p:ph type="dt" sz="half" idx="10"/>
          </p:nvPr>
        </p:nvSpPr>
        <p:spPr/>
        <p:txBody>
          <a:bodyPr/>
          <a:lstStyle/>
          <a:p>
            <a:fld id="{8CE13621-88B8-4EF6-A7EC-28D1D61DFBC4}" type="datetimeFigureOut">
              <a:rPr lang="en-US" smtClean="0"/>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DFD5C216-A482-4BD0-BE79-285EFF162796}" type="slidenum">
              <a:rPr lang="en-US" smtClean="0"/>
            </a:fld>
            <a:endParaRPr 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CE13621-88B8-4EF6-A7EC-28D1D61DFBC4}" type="datetimeFigureOut">
              <a:rPr lang="en-US" smtClean="0"/>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DFD5C216-A482-4BD0-BE79-285EFF16279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CE13621-88B8-4EF6-A7EC-28D1D61DFBC4}" type="datetimeFigureOut">
              <a:rPr lang="en-US" smtClean="0"/>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DFD5C216-A482-4BD0-BE79-285EFF16279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8CE13621-88B8-4EF6-A7EC-28D1D61DFBC4}"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DFD5C216-A482-4BD0-BE79-285EFF162796}" type="slidenum">
              <a:rPr lang="en-US" smtClean="0"/>
            </a:fld>
            <a:endParaRPr 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8CE13621-88B8-4EF6-A7EC-28D1D61DFBC4}" type="datetimeFigureOut">
              <a:rPr lang="en-US" smtClean="0"/>
            </a:fld>
            <a:endParaRPr lang="en-US"/>
          </a:p>
        </p:txBody>
      </p:sp>
      <p:sp>
        <p:nvSpPr>
          <p:cNvPr id="6" name="页脚占位符 5"/>
          <p:cNvSpPr>
            <a:spLocks noGrp="1"/>
          </p:cNvSpPr>
          <p:nvPr>
            <p:ph type="ftr" sz="quarter" idx="11"/>
          </p:nvPr>
        </p:nvSpPr>
        <p:spPr>
          <a:xfrm>
            <a:off x="914400" y="6172200"/>
            <a:ext cx="3886200" cy="457200"/>
          </a:xfrm>
        </p:spPr>
        <p:txBody>
          <a:bodyPr/>
          <a:lstStyle/>
          <a:p>
            <a:endParaRPr lang="en-US"/>
          </a:p>
        </p:txBody>
      </p:sp>
      <p:sp>
        <p:nvSpPr>
          <p:cNvPr id="7" name="灯片编号占位符 6"/>
          <p:cNvSpPr>
            <a:spLocks noGrp="1"/>
          </p:cNvSpPr>
          <p:nvPr>
            <p:ph type="sldNum" sz="quarter" idx="12"/>
          </p:nvPr>
        </p:nvSpPr>
        <p:spPr>
          <a:xfrm>
            <a:off x="146304" y="6208776"/>
            <a:ext cx="457200" cy="457200"/>
          </a:xfrm>
        </p:spPr>
        <p:txBody>
          <a:bodyPr/>
          <a:lstStyle/>
          <a:p>
            <a:fld id="{DFD5C216-A482-4BD0-BE79-285EFF162796}" type="slidenum">
              <a:rPr lang="en-US" smtClean="0"/>
            </a:fld>
            <a:endParaRPr 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CE13621-88B8-4EF6-A7EC-28D1D61DFBC4}" type="datetimeFigureOut">
              <a:rPr lang="en-US" smtClean="0"/>
            </a:fld>
            <a:endParaRPr lang="en-US" dirty="0"/>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FD5C216-A482-4BD0-BE79-285EFF16279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haokan.baidu.com/v?vid=7436883367287507402&amp;pd=bjh&amp;fr=bjhauthor&amp;type=video" TargetMode="Externa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baike.baidu.com/item/&#229;&#176;&#132;&#233;&#162;&#145;&#232;&#175;&#134;&#229;&#136;&#171;&#230;&#138;&#128;&#230;&#156;&#175;/9524139?fromtitle=RFID&amp;fromid=497249&amp;fr=aladdin" TargetMode="Externa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endParaRPr lang="zh-CN" altLang="en-US"/>
          </a:p>
        </p:txBody>
      </p:sp>
      <p:sp>
        <p:nvSpPr>
          <p:cNvPr id="4" name="标题 3"/>
          <p:cNvSpPr>
            <a:spLocks noGrp="1"/>
          </p:cNvSpPr>
          <p:nvPr>
            <p:ph type="ctrTitle"/>
          </p:nvPr>
        </p:nvSpPr>
        <p:spPr/>
        <p:txBody>
          <a:bodyPr/>
          <a:lstStyle/>
          <a:p>
            <a:r>
              <a:rPr lang="en-US" altLang="zh-CN" dirty="0" smtClean="0"/>
              <a:t>Input device — S</a:t>
            </a:r>
            <a:r>
              <a:rPr altLang="zh-CN" dirty="0" smtClean="0"/>
              <a:t>ensor </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500063" y="428625"/>
            <a:ext cx="6324600" cy="914400"/>
          </a:xfrm>
        </p:spPr>
        <p:txBody>
          <a:bodyPr/>
          <a:lstStyle/>
          <a:p>
            <a:r>
              <a:rPr lang="en-US" altLang="zh-CN" sz="3200" b="1" dirty="0" smtClean="0">
                <a:solidFill>
                  <a:schemeClr val="tx1"/>
                </a:solidFill>
              </a:rPr>
              <a:t>Gas sensor</a:t>
            </a:r>
            <a:endParaRPr lang="zh-CN" altLang="en-US" sz="3200" b="1" dirty="0" smtClean="0">
              <a:solidFill>
                <a:schemeClr val="tx1"/>
              </a:solidFill>
            </a:endParaRPr>
          </a:p>
        </p:txBody>
      </p:sp>
      <p:sp>
        <p:nvSpPr>
          <p:cNvPr id="16387" name="内容占位符 2"/>
          <p:cNvSpPr>
            <a:spLocks noGrp="1"/>
          </p:cNvSpPr>
          <p:nvPr>
            <p:ph idx="1"/>
          </p:nvPr>
        </p:nvSpPr>
        <p:spPr>
          <a:xfrm>
            <a:off x="500062" y="1428750"/>
            <a:ext cx="8215341" cy="1357313"/>
          </a:xfrm>
        </p:spPr>
        <p:txBody>
          <a:bodyPr/>
          <a:lstStyle/>
          <a:p>
            <a:r>
              <a:rPr lang="en-US" altLang="zh-CN" dirty="0" smtClean="0"/>
              <a:t>A gas sensor produces a signal depending on the concentration of a particular gas.</a:t>
            </a:r>
            <a:endParaRPr lang="zh-CN" altLang="en-US" dirty="0" smtClean="0"/>
          </a:p>
        </p:txBody>
      </p:sp>
      <p:pic>
        <p:nvPicPr>
          <p:cNvPr id="16388" name="图片 3" descr="1265446629.jpg"/>
          <p:cNvPicPr>
            <a:picLocks noChangeAspect="1"/>
          </p:cNvPicPr>
          <p:nvPr/>
        </p:nvPicPr>
        <p:blipFill>
          <a:blip r:embed="rId1" cstate="print"/>
          <a:srcRect/>
          <a:stretch>
            <a:fillRect/>
          </a:stretch>
        </p:blipFill>
        <p:spPr bwMode="auto">
          <a:xfrm>
            <a:off x="1500188" y="2428875"/>
            <a:ext cx="4071937" cy="2655888"/>
          </a:xfrm>
          <a:prstGeom prst="rect">
            <a:avLst/>
          </a:prstGeom>
          <a:noFill/>
          <a:ln w="9525">
            <a:noFill/>
            <a:miter lim="800000"/>
            <a:headEnd/>
            <a:tailEnd/>
          </a:ln>
        </p:spPr>
      </p:pic>
      <p:sp>
        <p:nvSpPr>
          <p:cNvPr id="16389" name="TextBox 4"/>
          <p:cNvSpPr txBox="1">
            <a:spLocks noChangeArrowheads="1"/>
          </p:cNvSpPr>
          <p:nvPr/>
        </p:nvSpPr>
        <p:spPr bwMode="auto">
          <a:xfrm>
            <a:off x="2286000" y="5429250"/>
            <a:ext cx="3287713" cy="369888"/>
          </a:xfrm>
          <a:prstGeom prst="rect">
            <a:avLst/>
          </a:prstGeom>
          <a:noFill/>
          <a:ln w="9525">
            <a:noFill/>
            <a:miter lim="800000"/>
          </a:ln>
        </p:spPr>
        <p:txBody>
          <a:bodyPr wrap="none">
            <a:spAutoFit/>
          </a:bodyPr>
          <a:lstStyle/>
          <a:p>
            <a:r>
              <a:rPr lang="en-US" altLang="zh-CN"/>
              <a:t>An LPG(</a:t>
            </a:r>
            <a:r>
              <a:rPr lang="zh-CN" altLang="en-US"/>
              <a:t>液态丙烷气体</a:t>
            </a:r>
            <a:r>
              <a:rPr lang="en-US" altLang="zh-CN"/>
              <a:t>) sensor</a:t>
            </a:r>
            <a:endParaRPr lang="zh-CN" altLang="en-US"/>
          </a:p>
        </p:txBody>
      </p:sp>
      <p:sp>
        <p:nvSpPr>
          <p:cNvPr id="16390" name="TextBox 5"/>
          <p:cNvSpPr txBox="1">
            <a:spLocks noChangeArrowheads="1"/>
          </p:cNvSpPr>
          <p:nvPr/>
        </p:nvSpPr>
        <p:spPr bwMode="auto">
          <a:xfrm>
            <a:off x="2000250" y="6000750"/>
            <a:ext cx="4494213" cy="369888"/>
          </a:xfrm>
          <a:prstGeom prst="rect">
            <a:avLst/>
          </a:prstGeom>
          <a:noFill/>
          <a:ln w="9525">
            <a:noFill/>
            <a:miter lim="800000"/>
          </a:ln>
        </p:spPr>
        <p:txBody>
          <a:bodyPr wrap="none">
            <a:spAutoFit/>
          </a:bodyPr>
          <a:lstStyle/>
          <a:p>
            <a:r>
              <a:rPr lang="en-US" altLang="zh-CN"/>
              <a:t>e.g.</a:t>
            </a:r>
            <a:r>
              <a:rPr lang="zh-CN" altLang="en-US"/>
              <a:t>：</a:t>
            </a:r>
            <a:r>
              <a:rPr lang="en-US" altLang="zh-CN"/>
              <a:t>Environmental monitoring(</a:t>
            </a:r>
            <a:r>
              <a:rPr lang="zh-CN" altLang="en-US"/>
              <a:t>环境监测</a:t>
            </a:r>
            <a:r>
              <a:rPr lang="en-US" altLang="zh-CN"/>
              <a:t>)</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74638"/>
            <a:ext cx="8363272" cy="994122"/>
          </a:xfrm>
        </p:spPr>
        <p:txBody>
          <a:bodyPr>
            <a:normAutofit fontScale="90000"/>
          </a:bodyPr>
          <a:lstStyle/>
          <a:p>
            <a:r>
              <a:rPr lang="en-US" altLang="zh-CN" dirty="0">
                <a:solidFill>
                  <a:schemeClr val="tx1"/>
                </a:solidFill>
              </a:rPr>
              <a:t>Examples of sensors and the properties they detect are.</a:t>
            </a:r>
            <a:endParaRPr kumimoji="1" lang="zh-CN" altLang="en-US" dirty="0">
              <a:solidFill>
                <a:schemeClr val="tx1"/>
              </a:solidFill>
            </a:endParaRPr>
          </a:p>
        </p:txBody>
      </p:sp>
      <p:sp>
        <p:nvSpPr>
          <p:cNvPr id="3" name="内容占位符 2"/>
          <p:cNvSpPr>
            <a:spLocks noGrp="1"/>
          </p:cNvSpPr>
          <p:nvPr>
            <p:ph sz="quarter" idx="1"/>
          </p:nvPr>
        </p:nvSpPr>
        <p:spPr>
          <a:xfrm>
            <a:off x="251520" y="1556792"/>
            <a:ext cx="8424936" cy="4572000"/>
          </a:xfrm>
        </p:spPr>
        <p:txBody>
          <a:bodyPr>
            <a:normAutofit/>
          </a:bodyPr>
          <a:lstStyle/>
          <a:p>
            <a:r>
              <a:rPr lang="en-US" altLang="zh-CN" b="1" dirty="0"/>
              <a:t>Sensor</a:t>
            </a:r>
            <a:r>
              <a:rPr lang="en-US" altLang="zh-CN" b="1" dirty="0"/>
              <a:t>	</a:t>
            </a:r>
            <a:r>
              <a:rPr lang="zh-CN" altLang="en-US" b="1" dirty="0" smtClean="0"/>
              <a:t>              </a:t>
            </a:r>
            <a:r>
              <a:rPr lang="en-US" altLang="zh-CN" b="1" dirty="0" smtClean="0"/>
              <a:t>What </a:t>
            </a:r>
            <a:r>
              <a:rPr lang="en-US" altLang="zh-CN" b="1" dirty="0"/>
              <a:t>it Detects	</a:t>
            </a:r>
            <a:endParaRPr lang="en-US" altLang="zh-CN" b="1" dirty="0"/>
          </a:p>
          <a:p>
            <a:r>
              <a:rPr lang="en-US" altLang="zh-CN" dirty="0"/>
              <a:t>Temperature	</a:t>
            </a:r>
            <a:r>
              <a:rPr lang="zh-CN" altLang="en-US" dirty="0" smtClean="0"/>
              <a:t>       </a:t>
            </a:r>
            <a:r>
              <a:rPr lang="en-US" altLang="zh-CN" dirty="0" smtClean="0"/>
              <a:t>	</a:t>
            </a:r>
            <a:r>
              <a:rPr lang="zh-CN" altLang="en-US" dirty="0" smtClean="0"/>
              <a:t> </a:t>
            </a:r>
            <a:r>
              <a:rPr lang="en-US" altLang="zh-CN" dirty="0" smtClean="0"/>
              <a:t>Temperature</a:t>
            </a:r>
            <a:r>
              <a:rPr lang="en-US" altLang="zh-CN" dirty="0"/>
              <a:t>	</a:t>
            </a:r>
            <a:endParaRPr lang="en-US" altLang="zh-CN" dirty="0"/>
          </a:p>
          <a:p>
            <a:r>
              <a:rPr lang="en-US" altLang="zh-CN" dirty="0"/>
              <a:t>Light	</a:t>
            </a:r>
            <a:r>
              <a:rPr lang="zh-CN" altLang="en-US" dirty="0" smtClean="0"/>
              <a:t>           </a:t>
            </a:r>
            <a:r>
              <a:rPr lang="en-US" altLang="zh-CN" dirty="0" smtClean="0"/>
              <a:t>	       </a:t>
            </a:r>
            <a:r>
              <a:rPr lang="zh-CN" altLang="en-US" dirty="0" smtClean="0"/>
              <a:t>      </a:t>
            </a:r>
            <a:r>
              <a:rPr lang="en-US" altLang="zh-CN" dirty="0" smtClean="0"/>
              <a:t>Light </a:t>
            </a:r>
            <a:r>
              <a:rPr lang="en-US" altLang="zh-CN" dirty="0"/>
              <a:t>/ dark	</a:t>
            </a:r>
            <a:endParaRPr lang="en-US" altLang="zh-CN" dirty="0"/>
          </a:p>
          <a:p>
            <a:r>
              <a:rPr lang="en-US" altLang="zh-CN" dirty="0"/>
              <a:t>Pressure	</a:t>
            </a:r>
            <a:r>
              <a:rPr lang="zh-CN" altLang="en-US" dirty="0" smtClean="0"/>
              <a:t>            </a:t>
            </a:r>
            <a:r>
              <a:rPr lang="en-US" altLang="zh-CN" dirty="0" smtClean="0"/>
              <a:t>Pressure </a:t>
            </a:r>
            <a:r>
              <a:rPr lang="en-US" altLang="zh-CN" dirty="0"/>
              <a:t>(e.g. someone standing on it)	</a:t>
            </a:r>
            <a:endParaRPr lang="en-US" altLang="zh-CN" dirty="0"/>
          </a:p>
          <a:p>
            <a:r>
              <a:rPr lang="en-US" altLang="zh-CN" dirty="0"/>
              <a:t>Moisture	</a:t>
            </a:r>
            <a:r>
              <a:rPr lang="zh-CN" altLang="en-US" dirty="0" smtClean="0"/>
              <a:t>            </a:t>
            </a:r>
            <a:r>
              <a:rPr lang="en-US" altLang="zh-CN" dirty="0" smtClean="0"/>
              <a:t>Dampness </a:t>
            </a:r>
            <a:r>
              <a:rPr lang="en-US" altLang="zh-CN" dirty="0"/>
              <a:t>/ dryness	</a:t>
            </a:r>
            <a:endParaRPr lang="en-US" altLang="zh-CN" dirty="0"/>
          </a:p>
          <a:p>
            <a:r>
              <a:rPr lang="en-US" altLang="zh-CN" dirty="0"/>
              <a:t>Water-level		How full / empty a container is	</a:t>
            </a:r>
            <a:endParaRPr lang="en-US" altLang="zh-CN" dirty="0"/>
          </a:p>
          <a:p>
            <a:r>
              <a:rPr lang="en-US" altLang="zh-CN" dirty="0" smtClean="0"/>
              <a:t>Motion</a:t>
            </a:r>
            <a:r>
              <a:rPr lang="zh-CN" altLang="en-US" dirty="0" smtClean="0"/>
              <a:t> </a:t>
            </a:r>
            <a:r>
              <a:rPr lang="en-US" altLang="zh-CN" dirty="0"/>
              <a:t>	</a:t>
            </a:r>
            <a:r>
              <a:rPr lang="zh-CN" altLang="en-US" dirty="0" smtClean="0"/>
              <a:t>            </a:t>
            </a:r>
            <a:r>
              <a:rPr lang="en-US" altLang="zh-CN" dirty="0" smtClean="0"/>
              <a:t>Movement </a:t>
            </a:r>
            <a:r>
              <a:rPr lang="en-US" altLang="zh-CN" dirty="0"/>
              <a:t>nearby	</a:t>
            </a:r>
            <a:endParaRPr lang="en-US" altLang="zh-CN" dirty="0"/>
          </a:p>
          <a:p>
            <a:r>
              <a:rPr lang="en-US" altLang="zh-CN" dirty="0"/>
              <a:t>Proximity	</a:t>
            </a:r>
            <a:r>
              <a:rPr lang="zh-CN" altLang="en-US" dirty="0" smtClean="0"/>
              <a:t>       </a:t>
            </a:r>
            <a:r>
              <a:rPr lang="en-US" altLang="zh-CN" dirty="0" smtClean="0"/>
              <a:t>	</a:t>
            </a:r>
            <a:r>
              <a:rPr lang="en-US" altLang="zh-CN" dirty="0" smtClean="0"/>
              <a:t>How </a:t>
            </a:r>
            <a:r>
              <a:rPr lang="en-US" altLang="zh-CN" dirty="0"/>
              <a:t>close / far something is	</a:t>
            </a:r>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03200"/>
            <a:ext cx="7467600" cy="582594"/>
          </a:xfrm>
        </p:spPr>
        <p:txBody>
          <a:bodyPr>
            <a:normAutofit fontScale="90000"/>
          </a:bodyPr>
          <a:lstStyle/>
          <a:p>
            <a:r>
              <a:rPr lang="en-US" altLang="zh-CN" dirty="0" smtClean="0">
                <a:solidFill>
                  <a:schemeClr val="tx1"/>
                </a:solidFill>
              </a:rPr>
              <a:t>Application use sensors</a:t>
            </a:r>
            <a:endParaRPr lang="zh-CN" altLang="en-US" dirty="0">
              <a:solidFill>
                <a:schemeClr val="tx1"/>
              </a:solidFill>
            </a:endParaRPr>
          </a:p>
        </p:txBody>
      </p:sp>
      <p:graphicFrame>
        <p:nvGraphicFramePr>
          <p:cNvPr id="4" name="内容占位符 3"/>
          <p:cNvGraphicFramePr>
            <a:graphicFrameLocks noGrp="1"/>
          </p:cNvGraphicFramePr>
          <p:nvPr>
            <p:ph sz="quarter" idx="1"/>
          </p:nvPr>
        </p:nvGraphicFramePr>
        <p:xfrm>
          <a:off x="285720" y="785794"/>
          <a:ext cx="8715436" cy="5598604"/>
        </p:xfrm>
        <a:graphic>
          <a:graphicData uri="http://schemas.openxmlformats.org/drawingml/2006/table">
            <a:tbl>
              <a:tblPr firstRow="1" bandRow="1">
                <a:tableStyleId>{5C22544A-7EE6-4342-B048-85BDC9FD1C3A}</a:tableStyleId>
              </a:tblPr>
              <a:tblGrid>
                <a:gridCol w="1960224"/>
                <a:gridCol w="6755212"/>
              </a:tblGrid>
              <a:tr h="461320">
                <a:tc>
                  <a:txBody>
                    <a:bodyPr/>
                    <a:lstStyle/>
                    <a:p>
                      <a:r>
                        <a:rPr lang="en-US" altLang="zh-CN" dirty="0" smtClean="0"/>
                        <a:t>Sensor type </a:t>
                      </a:r>
                      <a:endParaRPr lang="zh-CN" altLang="en-US" dirty="0"/>
                    </a:p>
                  </a:txBody>
                  <a:tcPr/>
                </a:tc>
                <a:tc>
                  <a:txBody>
                    <a:bodyPr/>
                    <a:lstStyle/>
                    <a:p>
                      <a:r>
                        <a:rPr lang="en-US" altLang="zh-CN" dirty="0" smtClean="0"/>
                        <a:t>Possible applications</a:t>
                      </a:r>
                      <a:endParaRPr lang="zh-CN" altLang="en-US" dirty="0"/>
                    </a:p>
                  </a:txBody>
                  <a:tcPr/>
                </a:tc>
              </a:tr>
              <a:tr h="610251">
                <a:tc>
                  <a:txBody>
                    <a:bodyPr/>
                    <a:lstStyle/>
                    <a:p>
                      <a:endParaRPr lang="zh-CN" altLang="en-US" dirty="0"/>
                    </a:p>
                  </a:txBody>
                  <a:tcPr/>
                </a:tc>
                <a:tc>
                  <a:txBody>
                    <a:bodyPr/>
                    <a:lstStyle/>
                    <a:p>
                      <a:endParaRPr lang="en-US" altLang="zh-CN" dirty="0" smtClean="0"/>
                    </a:p>
                    <a:p>
                      <a:endParaRPr lang="en-US" altLang="zh-CN" dirty="0" smtClean="0"/>
                    </a:p>
                  </a:txBody>
                  <a:tcPr/>
                </a:tc>
              </a:tr>
              <a:tr h="396466">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smtClean="0"/>
                    </a:p>
                  </a:txBody>
                  <a:tcPr/>
                </a:tc>
              </a:tr>
              <a:tr h="602505">
                <a:tc>
                  <a:txBody>
                    <a:bodyPr/>
                    <a:lstStyle/>
                    <a:p>
                      <a:endParaRPr lang="en-US" altLang="zh-CN" dirty="0" smtClean="0"/>
                    </a:p>
                  </a:txBody>
                  <a:tcPr/>
                </a:tc>
                <a:tc>
                  <a:txBody>
                    <a:bodyPr/>
                    <a:lstStyle/>
                    <a:p>
                      <a:endParaRPr lang="zh-CN" altLang="en-US" dirty="0"/>
                    </a:p>
                  </a:txBody>
                  <a:tcPr/>
                </a:tc>
              </a:tr>
              <a:tr h="602505">
                <a:tc>
                  <a:txBody>
                    <a:bodyPr/>
                    <a:lstStyle/>
                    <a:p>
                      <a:endParaRPr lang="zh-CN" altLang="en-US" dirty="0"/>
                    </a:p>
                  </a:txBody>
                  <a:tcPr/>
                </a:tc>
                <a:tc>
                  <a:txBody>
                    <a:bodyPr/>
                    <a:lstStyle/>
                    <a:p>
                      <a:endParaRPr lang="zh-CN" altLang="en-US" dirty="0"/>
                    </a:p>
                  </a:txBody>
                  <a:tcPr/>
                </a:tc>
              </a:tr>
              <a:tr h="445423">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smtClean="0"/>
                    </a:p>
                  </a:txBody>
                  <a:tcPr/>
                </a:tc>
              </a:tr>
              <a:tr h="602505">
                <a:tc>
                  <a:txBody>
                    <a:bodyPr/>
                    <a:lstStyle/>
                    <a:p>
                      <a:endParaRPr lang="zh-CN" altLang="en-US" dirty="0"/>
                    </a:p>
                  </a:txBody>
                  <a:tcPr/>
                </a:tc>
                <a:tc>
                  <a:txBody>
                    <a:bodyPr/>
                    <a:lstStyle/>
                    <a:p>
                      <a:endParaRPr lang="zh-CN" altLang="en-US" dirty="0" smtClean="0"/>
                    </a:p>
                  </a:txBody>
                  <a:tcPr/>
                </a:tc>
              </a:tr>
              <a:tr h="602505">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smtClean="0"/>
                    </a:p>
                  </a:txBody>
                  <a:tcPr/>
                </a:tc>
                <a:tc>
                  <a:txBody>
                    <a:bodyPr/>
                    <a:lstStyle/>
                    <a:p>
                      <a:endParaRPr lang="zh-CN" altLang="en-US" dirty="0"/>
                    </a:p>
                  </a:txBody>
                  <a:tcPr/>
                </a:tc>
              </a:tr>
              <a:tr h="602505">
                <a:tc>
                  <a:txBody>
                    <a:bodyPr/>
                    <a:lstStyle/>
                    <a:p>
                      <a:endParaRPr lang="zh-CN" altLang="en-US" dirty="0"/>
                    </a:p>
                  </a:txBody>
                  <a:tcPr/>
                </a:tc>
                <a:tc>
                  <a:txBody>
                    <a:bodyPr/>
                    <a:lstStyle/>
                    <a:p>
                      <a:endParaRPr lang="zh-CN" altLang="en-US" dirty="0"/>
                    </a:p>
                  </a:txBody>
                  <a:tcPr/>
                </a:tc>
              </a:tr>
              <a:tr h="642790">
                <a:tc>
                  <a:txBody>
                    <a:bodyPr/>
                    <a:lstStyle/>
                    <a:p>
                      <a:endParaRPr lang="zh-CN" altLang="en-US" dirty="0"/>
                    </a:p>
                  </a:txBody>
                  <a:tcPr/>
                </a:tc>
                <a:tc>
                  <a:txBody>
                    <a:bodyPr/>
                    <a:lstStyle/>
                    <a:p>
                      <a:endParaRPr lang="zh-CN" altLang="en-US" dirty="0"/>
                    </a:p>
                  </a:txBody>
                  <a:tcPr/>
                </a:tc>
              </a:tr>
            </a:tbl>
          </a:graphicData>
        </a:graphic>
      </p:graphicFrame>
      <p:sp>
        <p:nvSpPr>
          <p:cNvPr id="5" name="矩形 4"/>
          <p:cNvSpPr/>
          <p:nvPr/>
        </p:nvSpPr>
        <p:spPr>
          <a:xfrm>
            <a:off x="357158" y="1285860"/>
            <a:ext cx="1649682" cy="369332"/>
          </a:xfrm>
          <a:prstGeom prst="rect">
            <a:avLst/>
          </a:prstGeom>
        </p:spPr>
        <p:txBody>
          <a:bodyPr wrap="none">
            <a:spAutoFit/>
          </a:bodyPr>
          <a:lstStyle/>
          <a:p>
            <a:r>
              <a:rPr lang="en-US" altLang="zh-CN" dirty="0" smtClean="0"/>
              <a:t>Temperature </a:t>
            </a:r>
            <a:endParaRPr lang="zh-CN" altLang="en-US" dirty="0"/>
          </a:p>
        </p:txBody>
      </p:sp>
      <p:sp>
        <p:nvSpPr>
          <p:cNvPr id="6" name="矩形 5"/>
          <p:cNvSpPr/>
          <p:nvPr/>
        </p:nvSpPr>
        <p:spPr>
          <a:xfrm>
            <a:off x="2285984" y="1268760"/>
            <a:ext cx="6858016" cy="646331"/>
          </a:xfrm>
          <a:prstGeom prst="rect">
            <a:avLst/>
          </a:prstGeom>
        </p:spPr>
        <p:txBody>
          <a:bodyPr wrap="square">
            <a:spAutoFit/>
          </a:bodyPr>
          <a:lstStyle/>
          <a:p>
            <a:r>
              <a:rPr lang="en-US" altLang="zh-CN" dirty="0" smtClean="0"/>
              <a:t>Control a central heating systems</a:t>
            </a:r>
            <a:endParaRPr lang="en-US" altLang="zh-CN" dirty="0" smtClean="0"/>
          </a:p>
          <a:p>
            <a:r>
              <a:rPr lang="en-US" altLang="zh-CN" dirty="0" smtClean="0"/>
              <a:t>Control the temperature in a greenhouse</a:t>
            </a:r>
            <a:endParaRPr lang="zh-CN" altLang="en-US" dirty="0"/>
          </a:p>
        </p:txBody>
      </p:sp>
      <p:sp>
        <p:nvSpPr>
          <p:cNvPr id="7" name="矩形 6"/>
          <p:cNvSpPr/>
          <p:nvPr/>
        </p:nvSpPr>
        <p:spPr>
          <a:xfrm>
            <a:off x="357158" y="1857364"/>
            <a:ext cx="1154419" cy="369332"/>
          </a:xfrm>
          <a:prstGeom prst="rect">
            <a:avLst/>
          </a:prstGeom>
        </p:spPr>
        <p:txBody>
          <a:bodyPr wrap="none">
            <a:spAutoFit/>
          </a:bodyPr>
          <a:lstStyle/>
          <a:p>
            <a:pPr>
              <a:defRPr/>
            </a:pPr>
            <a:r>
              <a:rPr lang="en-US" altLang="zh-CN" dirty="0" smtClean="0"/>
              <a:t>Infra-red</a:t>
            </a:r>
            <a:endParaRPr lang="zh-CN" altLang="en-US" dirty="0" smtClean="0"/>
          </a:p>
        </p:txBody>
      </p:sp>
      <p:sp>
        <p:nvSpPr>
          <p:cNvPr id="8" name="矩形 7"/>
          <p:cNvSpPr/>
          <p:nvPr/>
        </p:nvSpPr>
        <p:spPr>
          <a:xfrm>
            <a:off x="2285984" y="1916660"/>
            <a:ext cx="6858016" cy="369332"/>
          </a:xfrm>
          <a:prstGeom prst="rect">
            <a:avLst/>
          </a:prstGeom>
        </p:spPr>
        <p:txBody>
          <a:bodyPr wrap="square">
            <a:spAutoFit/>
          </a:bodyPr>
          <a:lstStyle/>
          <a:p>
            <a:pPr>
              <a:defRPr/>
            </a:pPr>
            <a:r>
              <a:rPr lang="en-US" altLang="zh-CN" dirty="0" smtClean="0"/>
              <a:t>Detecting an intruder by the breaking of an infra red beam</a:t>
            </a:r>
            <a:endParaRPr lang="zh-CN" altLang="en-US" dirty="0" smtClean="0"/>
          </a:p>
        </p:txBody>
      </p:sp>
      <p:sp>
        <p:nvSpPr>
          <p:cNvPr id="9" name="矩形 8"/>
          <p:cNvSpPr/>
          <p:nvPr/>
        </p:nvSpPr>
        <p:spPr>
          <a:xfrm>
            <a:off x="428596" y="2357430"/>
            <a:ext cx="1184812" cy="369332"/>
          </a:xfrm>
          <a:prstGeom prst="rect">
            <a:avLst/>
          </a:prstGeom>
        </p:spPr>
        <p:txBody>
          <a:bodyPr wrap="none">
            <a:spAutoFit/>
          </a:bodyPr>
          <a:lstStyle/>
          <a:p>
            <a:pPr>
              <a:defRPr/>
            </a:pPr>
            <a:r>
              <a:rPr lang="en-US" altLang="zh-CN" dirty="0" smtClean="0"/>
              <a:t>Pressure </a:t>
            </a:r>
            <a:endParaRPr lang="zh-CN" altLang="en-US" dirty="0" smtClean="0"/>
          </a:p>
        </p:txBody>
      </p:sp>
      <p:sp>
        <p:nvSpPr>
          <p:cNvPr id="10" name="矩形 9"/>
          <p:cNvSpPr/>
          <p:nvPr/>
        </p:nvSpPr>
        <p:spPr>
          <a:xfrm>
            <a:off x="428596" y="3000372"/>
            <a:ext cx="809837" cy="369332"/>
          </a:xfrm>
          <a:prstGeom prst="rect">
            <a:avLst/>
          </a:prstGeom>
        </p:spPr>
        <p:txBody>
          <a:bodyPr wrap="none">
            <a:spAutoFit/>
          </a:bodyPr>
          <a:lstStyle/>
          <a:p>
            <a:r>
              <a:rPr lang="en-US" altLang="zh-CN" dirty="0" smtClean="0"/>
              <a:t>Light </a:t>
            </a:r>
            <a:endParaRPr lang="zh-CN" altLang="en-US" dirty="0"/>
          </a:p>
        </p:txBody>
      </p:sp>
      <p:sp>
        <p:nvSpPr>
          <p:cNvPr id="11" name="矩形 10"/>
          <p:cNvSpPr/>
          <p:nvPr/>
        </p:nvSpPr>
        <p:spPr>
          <a:xfrm>
            <a:off x="428596" y="3501008"/>
            <a:ext cx="1064715" cy="369332"/>
          </a:xfrm>
          <a:prstGeom prst="rect">
            <a:avLst/>
          </a:prstGeom>
        </p:spPr>
        <p:txBody>
          <a:bodyPr wrap="none">
            <a:spAutoFit/>
          </a:bodyPr>
          <a:lstStyle/>
          <a:p>
            <a:pPr>
              <a:defRPr/>
            </a:pPr>
            <a:r>
              <a:rPr lang="en-US" altLang="zh-CN" dirty="0" smtClean="0"/>
              <a:t>Motion </a:t>
            </a:r>
            <a:endParaRPr lang="zh-CN" altLang="en-US" dirty="0" smtClean="0"/>
          </a:p>
        </p:txBody>
      </p:sp>
      <p:sp>
        <p:nvSpPr>
          <p:cNvPr id="12" name="矩形 11"/>
          <p:cNvSpPr/>
          <p:nvPr/>
        </p:nvSpPr>
        <p:spPr>
          <a:xfrm>
            <a:off x="428596" y="4005064"/>
            <a:ext cx="1031436" cy="369332"/>
          </a:xfrm>
          <a:prstGeom prst="rect">
            <a:avLst/>
          </a:prstGeom>
        </p:spPr>
        <p:txBody>
          <a:bodyPr wrap="none">
            <a:spAutoFit/>
          </a:bodyPr>
          <a:lstStyle/>
          <a:p>
            <a:r>
              <a:rPr lang="en-US" altLang="zh-CN" dirty="0" smtClean="0"/>
              <a:t>Oxygen</a:t>
            </a:r>
            <a:endParaRPr lang="zh-CN" altLang="en-US" dirty="0"/>
          </a:p>
        </p:txBody>
      </p:sp>
      <p:sp>
        <p:nvSpPr>
          <p:cNvPr id="13" name="矩形 12"/>
          <p:cNvSpPr/>
          <p:nvPr/>
        </p:nvSpPr>
        <p:spPr>
          <a:xfrm>
            <a:off x="285720" y="4509120"/>
            <a:ext cx="1857388" cy="646331"/>
          </a:xfrm>
          <a:prstGeom prst="rect">
            <a:avLst/>
          </a:prstGeom>
        </p:spPr>
        <p:txBody>
          <a:bodyPr wrap="square">
            <a:spAutoFit/>
          </a:bodyPr>
          <a:lstStyle/>
          <a:p>
            <a:pPr>
              <a:defRPr/>
            </a:pPr>
            <a:r>
              <a:rPr lang="en-US" altLang="zh-CN" dirty="0" smtClean="0"/>
              <a:t>Moisture/</a:t>
            </a:r>
            <a:endParaRPr lang="en-US" altLang="zh-CN" dirty="0" smtClean="0"/>
          </a:p>
          <a:p>
            <a:pPr>
              <a:defRPr/>
            </a:pPr>
            <a:r>
              <a:rPr lang="en-US" altLang="zh-CN" dirty="0" smtClean="0"/>
              <a:t>humidity</a:t>
            </a:r>
            <a:endParaRPr lang="zh-CN" altLang="en-US" dirty="0" smtClean="0"/>
          </a:p>
        </p:txBody>
      </p:sp>
      <p:sp>
        <p:nvSpPr>
          <p:cNvPr id="14" name="矩形 13"/>
          <p:cNvSpPr/>
          <p:nvPr/>
        </p:nvSpPr>
        <p:spPr>
          <a:xfrm>
            <a:off x="285720" y="5229200"/>
            <a:ext cx="503664" cy="369332"/>
          </a:xfrm>
          <a:prstGeom prst="rect">
            <a:avLst/>
          </a:prstGeom>
        </p:spPr>
        <p:txBody>
          <a:bodyPr wrap="none">
            <a:spAutoFit/>
          </a:bodyPr>
          <a:lstStyle/>
          <a:p>
            <a:r>
              <a:rPr lang="en-US" altLang="zh-CN" dirty="0" smtClean="0"/>
              <a:t>PH</a:t>
            </a:r>
            <a:endParaRPr lang="zh-CN" altLang="en-US" dirty="0"/>
          </a:p>
        </p:txBody>
      </p:sp>
      <p:sp>
        <p:nvSpPr>
          <p:cNvPr id="15" name="矩形 14"/>
          <p:cNvSpPr/>
          <p:nvPr/>
        </p:nvSpPr>
        <p:spPr>
          <a:xfrm>
            <a:off x="267480" y="5807005"/>
            <a:ext cx="2000264" cy="646331"/>
          </a:xfrm>
          <a:prstGeom prst="rect">
            <a:avLst/>
          </a:prstGeom>
        </p:spPr>
        <p:txBody>
          <a:bodyPr wrap="square">
            <a:spAutoFit/>
          </a:bodyPr>
          <a:lstStyle/>
          <a:p>
            <a:r>
              <a:rPr lang="en-US" altLang="zh-CN" dirty="0" smtClean="0"/>
              <a:t>Acoustic/sound  sensor </a:t>
            </a:r>
            <a:endParaRPr lang="en-US" altLang="zh-CN" dirty="0" smtClean="0"/>
          </a:p>
        </p:txBody>
      </p:sp>
      <p:sp>
        <p:nvSpPr>
          <p:cNvPr id="16" name="矩形 15"/>
          <p:cNvSpPr/>
          <p:nvPr/>
        </p:nvSpPr>
        <p:spPr>
          <a:xfrm>
            <a:off x="2285984" y="2285992"/>
            <a:ext cx="6500858" cy="646331"/>
          </a:xfrm>
          <a:prstGeom prst="rect">
            <a:avLst/>
          </a:prstGeom>
        </p:spPr>
        <p:txBody>
          <a:bodyPr wrap="square">
            <a:spAutoFit/>
          </a:bodyPr>
          <a:lstStyle/>
          <a:p>
            <a:r>
              <a:rPr lang="en-US" altLang="zh-CN" dirty="0" smtClean="0"/>
              <a:t>Detecting intruders in a burglar alarm system</a:t>
            </a:r>
            <a:endParaRPr lang="en-US" altLang="zh-CN" dirty="0" smtClean="0"/>
          </a:p>
          <a:p>
            <a:pPr>
              <a:defRPr/>
            </a:pPr>
            <a:r>
              <a:rPr lang="en-US" altLang="zh-CN" dirty="0" smtClean="0"/>
              <a:t>Counting vehicles as they pass over a bridge</a:t>
            </a:r>
            <a:endParaRPr lang="zh-CN" altLang="en-US" dirty="0"/>
          </a:p>
        </p:txBody>
      </p:sp>
      <p:sp>
        <p:nvSpPr>
          <p:cNvPr id="17" name="矩形 16"/>
          <p:cNvSpPr/>
          <p:nvPr/>
        </p:nvSpPr>
        <p:spPr>
          <a:xfrm>
            <a:off x="2286000" y="2828836"/>
            <a:ext cx="6858000" cy="646331"/>
          </a:xfrm>
          <a:prstGeom prst="rect">
            <a:avLst/>
          </a:prstGeom>
        </p:spPr>
        <p:txBody>
          <a:bodyPr wrap="square">
            <a:spAutoFit/>
          </a:bodyPr>
          <a:lstStyle/>
          <a:p>
            <a:r>
              <a:rPr lang="en-US" altLang="zh-CN" dirty="0" smtClean="0"/>
              <a:t>Monitoring the light levels in a greenhouse</a:t>
            </a:r>
            <a:endParaRPr lang="en-US" altLang="zh-CN" dirty="0" smtClean="0"/>
          </a:p>
          <a:p>
            <a:r>
              <a:rPr lang="en-US" altLang="zh-CN" dirty="0" smtClean="0"/>
              <a:t>Automatic doors to detect the presence of a person</a:t>
            </a:r>
            <a:endParaRPr lang="zh-CN" altLang="en-US" dirty="0"/>
          </a:p>
        </p:txBody>
      </p:sp>
      <p:sp>
        <p:nvSpPr>
          <p:cNvPr id="18" name="矩形 17"/>
          <p:cNvSpPr/>
          <p:nvPr/>
        </p:nvSpPr>
        <p:spPr>
          <a:xfrm>
            <a:off x="2285984" y="3500438"/>
            <a:ext cx="6858016" cy="369332"/>
          </a:xfrm>
          <a:prstGeom prst="rect">
            <a:avLst/>
          </a:prstGeom>
        </p:spPr>
        <p:txBody>
          <a:bodyPr wrap="square">
            <a:spAutoFit/>
          </a:bodyPr>
          <a:lstStyle/>
          <a:p>
            <a:pPr>
              <a:defRPr/>
            </a:pPr>
            <a:r>
              <a:rPr lang="en-US" altLang="zh-CN" dirty="0" smtClean="0"/>
              <a:t>Detecting movement(as in virtual reality interface devices)</a:t>
            </a:r>
            <a:endParaRPr lang="zh-CN" altLang="en-US" dirty="0" smtClean="0"/>
          </a:p>
        </p:txBody>
      </p:sp>
      <p:sp>
        <p:nvSpPr>
          <p:cNvPr id="19" name="矩形 18"/>
          <p:cNvSpPr/>
          <p:nvPr/>
        </p:nvSpPr>
        <p:spPr>
          <a:xfrm>
            <a:off x="2285984" y="3929066"/>
            <a:ext cx="6572296" cy="646331"/>
          </a:xfrm>
          <a:prstGeom prst="rect">
            <a:avLst/>
          </a:prstGeom>
        </p:spPr>
        <p:txBody>
          <a:bodyPr wrap="square">
            <a:spAutoFit/>
          </a:bodyPr>
          <a:lstStyle/>
          <a:p>
            <a:r>
              <a:rPr lang="en-US" altLang="zh-CN" dirty="0" smtClean="0"/>
              <a:t>Environment monitoring (measuring the oxygen content in a river to check for pollution)</a:t>
            </a:r>
            <a:endParaRPr lang="zh-CN" altLang="en-US" dirty="0" smtClean="0"/>
          </a:p>
        </p:txBody>
      </p:sp>
      <p:sp>
        <p:nvSpPr>
          <p:cNvPr id="20" name="矩形 19"/>
          <p:cNvSpPr/>
          <p:nvPr/>
        </p:nvSpPr>
        <p:spPr>
          <a:xfrm>
            <a:off x="2357422" y="4572008"/>
            <a:ext cx="6607066" cy="646331"/>
          </a:xfrm>
          <a:prstGeom prst="rect">
            <a:avLst/>
          </a:prstGeom>
        </p:spPr>
        <p:txBody>
          <a:bodyPr wrap="square">
            <a:spAutoFit/>
          </a:bodyPr>
          <a:lstStyle/>
          <a:p>
            <a:r>
              <a:rPr lang="en-US" altLang="zh-CN" dirty="0" smtClean="0"/>
              <a:t>Monitoring a greenhouse environment</a:t>
            </a:r>
            <a:endParaRPr lang="en-US" altLang="zh-CN" dirty="0" smtClean="0"/>
          </a:p>
          <a:p>
            <a:r>
              <a:rPr lang="en-US" altLang="zh-CN" dirty="0" smtClean="0"/>
              <a:t>Monitor dampness levels in an industrial application</a:t>
            </a:r>
            <a:endParaRPr lang="en-US" altLang="zh-CN" dirty="0" smtClean="0"/>
          </a:p>
        </p:txBody>
      </p:sp>
      <p:sp>
        <p:nvSpPr>
          <p:cNvPr id="21" name="矩形 20"/>
          <p:cNvSpPr/>
          <p:nvPr/>
        </p:nvSpPr>
        <p:spPr>
          <a:xfrm>
            <a:off x="2357422" y="5143512"/>
            <a:ext cx="6429420" cy="646331"/>
          </a:xfrm>
          <a:prstGeom prst="rect">
            <a:avLst/>
          </a:prstGeom>
        </p:spPr>
        <p:txBody>
          <a:bodyPr wrap="square">
            <a:spAutoFit/>
          </a:bodyPr>
          <a:lstStyle/>
          <a:p>
            <a:r>
              <a:rPr lang="en-US" altLang="zh-CN" dirty="0" smtClean="0"/>
              <a:t>Used to measure acid/alkaline levels in a river(pollution monitoring)</a:t>
            </a:r>
            <a:endParaRPr lang="zh-CN" altLang="en-US" dirty="0"/>
          </a:p>
        </p:txBody>
      </p:sp>
      <p:sp>
        <p:nvSpPr>
          <p:cNvPr id="22" name="矩形 21"/>
          <p:cNvSpPr/>
          <p:nvPr/>
        </p:nvSpPr>
        <p:spPr>
          <a:xfrm>
            <a:off x="2357422" y="5786454"/>
            <a:ext cx="6357982" cy="369332"/>
          </a:xfrm>
          <a:prstGeom prst="rect">
            <a:avLst/>
          </a:prstGeom>
        </p:spPr>
        <p:txBody>
          <a:bodyPr wrap="square">
            <a:spAutoFit/>
          </a:bodyPr>
          <a:lstStyle/>
          <a:p>
            <a:r>
              <a:rPr lang="en-US" altLang="zh-CN" dirty="0" smtClean="0"/>
              <a:t>Picking up sounds (used in a burglar alarm system)</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additive="base">
                                        <p:cTn id="73" dur="500" fill="hold"/>
                                        <p:tgtEl>
                                          <p:spTgt spid="19"/>
                                        </p:tgtEl>
                                        <p:attrNameLst>
                                          <p:attrName>ppt_x</p:attrName>
                                        </p:attrNameLst>
                                      </p:cBhvr>
                                      <p:tavLst>
                                        <p:tav tm="0">
                                          <p:val>
                                            <p:strVal val="#ppt_x"/>
                                          </p:val>
                                        </p:tav>
                                        <p:tav tm="100000">
                                          <p:val>
                                            <p:strVal val="#ppt_x"/>
                                          </p:val>
                                        </p:tav>
                                      </p:tavLst>
                                    </p:anim>
                                    <p:anim calcmode="lin" valueType="num">
                                      <p:cBhvr additive="base">
                                        <p:cTn id="7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additive="base">
                                        <p:cTn id="79" dur="500" fill="hold"/>
                                        <p:tgtEl>
                                          <p:spTgt spid="13"/>
                                        </p:tgtEl>
                                        <p:attrNameLst>
                                          <p:attrName>ppt_x</p:attrName>
                                        </p:attrNameLst>
                                      </p:cBhvr>
                                      <p:tavLst>
                                        <p:tav tm="0">
                                          <p:val>
                                            <p:strVal val="#ppt_x"/>
                                          </p:val>
                                        </p:tav>
                                        <p:tav tm="100000">
                                          <p:val>
                                            <p:strVal val="#ppt_x"/>
                                          </p:val>
                                        </p:tav>
                                      </p:tavLst>
                                    </p:anim>
                                    <p:anim calcmode="lin" valueType="num">
                                      <p:cBhvr additive="base">
                                        <p:cTn id="8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anim calcmode="lin" valueType="num">
                                      <p:cBhvr additive="base">
                                        <p:cTn id="85" dur="500" fill="hold"/>
                                        <p:tgtEl>
                                          <p:spTgt spid="20"/>
                                        </p:tgtEl>
                                        <p:attrNameLst>
                                          <p:attrName>ppt_x</p:attrName>
                                        </p:attrNameLst>
                                      </p:cBhvr>
                                      <p:tavLst>
                                        <p:tav tm="0">
                                          <p:val>
                                            <p:strVal val="#ppt_x"/>
                                          </p:val>
                                        </p:tav>
                                        <p:tav tm="100000">
                                          <p:val>
                                            <p:strVal val="#ppt_x"/>
                                          </p:val>
                                        </p:tav>
                                      </p:tavLst>
                                    </p:anim>
                                    <p:anim calcmode="lin" valueType="num">
                                      <p:cBhvr additive="base">
                                        <p:cTn id="8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1"/>
                                        </p:tgtEl>
                                        <p:attrNameLst>
                                          <p:attrName>style.visibility</p:attrName>
                                        </p:attrNameLst>
                                      </p:cBhvr>
                                      <p:to>
                                        <p:strVal val="visible"/>
                                      </p:to>
                                    </p:set>
                                    <p:anim calcmode="lin" valueType="num">
                                      <p:cBhvr additive="base">
                                        <p:cTn id="97" dur="500" fill="hold"/>
                                        <p:tgtEl>
                                          <p:spTgt spid="21"/>
                                        </p:tgtEl>
                                        <p:attrNameLst>
                                          <p:attrName>ppt_x</p:attrName>
                                        </p:attrNameLst>
                                      </p:cBhvr>
                                      <p:tavLst>
                                        <p:tav tm="0">
                                          <p:val>
                                            <p:strVal val="#ppt_x"/>
                                          </p:val>
                                        </p:tav>
                                        <p:tav tm="100000">
                                          <p:val>
                                            <p:strVal val="#ppt_x"/>
                                          </p:val>
                                        </p:tav>
                                      </p:tavLst>
                                    </p:anim>
                                    <p:anim calcmode="lin" valueType="num">
                                      <p:cBhvr additive="base">
                                        <p:cTn id="9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5"/>
                                        </p:tgtEl>
                                        <p:attrNameLst>
                                          <p:attrName>style.visibility</p:attrName>
                                        </p:attrNameLst>
                                      </p:cBhvr>
                                      <p:to>
                                        <p:strVal val="visible"/>
                                      </p:to>
                                    </p:set>
                                    <p:anim calcmode="lin" valueType="num">
                                      <p:cBhvr additive="base">
                                        <p:cTn id="103" dur="500" fill="hold"/>
                                        <p:tgtEl>
                                          <p:spTgt spid="15"/>
                                        </p:tgtEl>
                                        <p:attrNameLst>
                                          <p:attrName>ppt_x</p:attrName>
                                        </p:attrNameLst>
                                      </p:cBhvr>
                                      <p:tavLst>
                                        <p:tav tm="0">
                                          <p:val>
                                            <p:strVal val="#ppt_x"/>
                                          </p:val>
                                        </p:tav>
                                        <p:tav tm="100000">
                                          <p:val>
                                            <p:strVal val="#ppt_x"/>
                                          </p:val>
                                        </p:tav>
                                      </p:tavLst>
                                    </p:anim>
                                    <p:anim calcmode="lin" valueType="num">
                                      <p:cBhvr additive="base">
                                        <p:cTn id="10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42852"/>
            <a:ext cx="8543956" cy="1082660"/>
          </a:xfrm>
        </p:spPr>
        <p:txBody>
          <a:bodyPr>
            <a:noAutofit/>
          </a:bodyPr>
          <a:lstStyle/>
          <a:p>
            <a:r>
              <a:rPr lang="en-US" altLang="zh-CN" sz="3200" dirty="0" smtClean="0">
                <a:solidFill>
                  <a:schemeClr val="tx1"/>
                </a:solidFill>
              </a:rPr>
              <a:t>EXAMPLE 1</a:t>
            </a:r>
            <a:br>
              <a:rPr lang="en-US" altLang="zh-CN" sz="3200" dirty="0" smtClean="0">
                <a:solidFill>
                  <a:schemeClr val="tx1"/>
                </a:solidFill>
              </a:rPr>
            </a:br>
            <a:r>
              <a:rPr lang="en-US" altLang="zh-CN" sz="3200" dirty="0" smtClean="0">
                <a:solidFill>
                  <a:schemeClr val="tx1"/>
                </a:solidFill>
              </a:rPr>
              <a:t>—— monitoring a burglar</a:t>
            </a:r>
            <a:r>
              <a:rPr lang="en-US" altLang="zh-CN" sz="2400" dirty="0" smtClean="0">
                <a:solidFill>
                  <a:schemeClr val="tx1"/>
                </a:solidFill>
              </a:rPr>
              <a:t>(窃贼)</a:t>
            </a:r>
            <a:r>
              <a:rPr lang="en-US" altLang="zh-CN" sz="3200" dirty="0" smtClean="0">
                <a:solidFill>
                  <a:schemeClr val="tx1"/>
                </a:solidFill>
              </a:rPr>
              <a:t> alarm system</a:t>
            </a:r>
            <a:endParaRPr lang="zh-CN" altLang="en-US" sz="3200" dirty="0">
              <a:solidFill>
                <a:schemeClr val="tx1"/>
              </a:solidFill>
            </a:endParaRPr>
          </a:p>
        </p:txBody>
      </p:sp>
      <p:sp>
        <p:nvSpPr>
          <p:cNvPr id="3" name="内容占位符 2"/>
          <p:cNvSpPr>
            <a:spLocks noGrp="1"/>
          </p:cNvSpPr>
          <p:nvPr>
            <p:ph sz="quarter" idx="1"/>
          </p:nvPr>
        </p:nvSpPr>
        <p:spPr>
          <a:xfrm>
            <a:off x="428596" y="1341330"/>
            <a:ext cx="8286808" cy="4873752"/>
          </a:xfrm>
        </p:spPr>
        <p:txBody>
          <a:bodyPr>
            <a:normAutofit/>
          </a:bodyPr>
          <a:lstStyle/>
          <a:p>
            <a:r>
              <a:rPr lang="en-US" altLang="zh-CN" dirty="0" smtClean="0"/>
              <a:t>Gather data from sensors (infra-red, motion) in the house</a:t>
            </a:r>
            <a:endParaRPr lang="en-US" altLang="zh-CN" dirty="0" smtClean="0"/>
          </a:p>
          <a:p>
            <a:r>
              <a:rPr lang="en-US" altLang="zh-CN" dirty="0" smtClean="0"/>
              <a:t>Signal are sent to an ADC where they are converted into digital</a:t>
            </a:r>
            <a:endParaRPr lang="en-US" altLang="zh-CN" dirty="0" smtClean="0"/>
          </a:p>
          <a:p>
            <a:r>
              <a:rPr lang="en-US" altLang="zh-CN" dirty="0" smtClean="0"/>
              <a:t>The digital information is then sent to the computer</a:t>
            </a:r>
            <a:endParaRPr lang="en-US" altLang="zh-CN" dirty="0" smtClean="0"/>
          </a:p>
          <a:p>
            <a:r>
              <a:rPr lang="en-US" altLang="zh-CN" dirty="0" smtClean="0"/>
              <a:t>The computer compares this information with pre-set data</a:t>
            </a:r>
            <a:endParaRPr lang="en-US" altLang="zh-CN" dirty="0" smtClean="0"/>
          </a:p>
          <a:p>
            <a:r>
              <a:rPr lang="en-US" altLang="zh-CN" dirty="0" smtClean="0"/>
              <a:t>If it is out of range (example, pressure too high, beam has been broken, etc) then a signal is sent to sound an alarm</a:t>
            </a:r>
            <a:endParaRPr lang="en-US" altLang="zh-CN" dirty="0" smtClean="0"/>
          </a:p>
          <a:p>
            <a:r>
              <a:rPr lang="en-US" altLang="zh-CN" dirty="0" smtClean="0"/>
              <a:t>Alarm continues to sound until system is re-set</a:t>
            </a:r>
            <a:endParaRPr lang="en-US" altLang="zh-CN" dirty="0" smtClean="0"/>
          </a:p>
          <a:p>
            <a:r>
              <a:rPr lang="en-US" altLang="zh-CN" dirty="0" smtClean="0"/>
              <a:t>System continues to monitor sensors until turned off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42852"/>
            <a:ext cx="8543956" cy="1082660"/>
          </a:xfrm>
        </p:spPr>
        <p:txBody>
          <a:bodyPr>
            <a:noAutofit/>
          </a:bodyPr>
          <a:lstStyle/>
          <a:p>
            <a:r>
              <a:rPr lang="en-US" altLang="zh-CN" sz="3200" dirty="0" smtClean="0">
                <a:solidFill>
                  <a:schemeClr val="tx1"/>
                </a:solidFill>
              </a:rPr>
              <a:t>EXAMPLE 1</a:t>
            </a:r>
            <a:br>
              <a:rPr lang="en-US" altLang="zh-CN" sz="3200" dirty="0" smtClean="0">
                <a:solidFill>
                  <a:schemeClr val="tx1"/>
                </a:solidFill>
              </a:rPr>
            </a:br>
            <a:r>
              <a:rPr lang="en-US" altLang="zh-CN" sz="3200" dirty="0" smtClean="0">
                <a:solidFill>
                  <a:schemeClr val="tx1"/>
                </a:solidFill>
              </a:rPr>
              <a:t>—— monitoring a burglar</a:t>
            </a:r>
            <a:r>
              <a:rPr lang="en-US" altLang="zh-CN" sz="2400" dirty="0" smtClean="0">
                <a:solidFill>
                  <a:schemeClr val="tx1"/>
                </a:solidFill>
              </a:rPr>
              <a:t>(窃贼)</a:t>
            </a:r>
            <a:r>
              <a:rPr lang="en-US" altLang="zh-CN" sz="3200" dirty="0" smtClean="0">
                <a:solidFill>
                  <a:schemeClr val="tx1"/>
                </a:solidFill>
              </a:rPr>
              <a:t> alarm system</a:t>
            </a:r>
            <a:endParaRPr lang="zh-CN" altLang="en-US" sz="3200" dirty="0">
              <a:solidFill>
                <a:schemeClr val="tx1"/>
              </a:solidFill>
            </a:endParaRPr>
          </a:p>
        </p:txBody>
      </p:sp>
      <p:sp>
        <p:nvSpPr>
          <p:cNvPr id="3" name="内容占位符 2"/>
          <p:cNvSpPr>
            <a:spLocks noGrp="1"/>
          </p:cNvSpPr>
          <p:nvPr>
            <p:ph sz="quarter" idx="1"/>
          </p:nvPr>
        </p:nvSpPr>
        <p:spPr>
          <a:xfrm>
            <a:off x="428596" y="1341330"/>
            <a:ext cx="8286808" cy="4873752"/>
          </a:xfrm>
        </p:spPr>
        <p:txBody>
          <a:bodyPr>
            <a:normAutofit/>
          </a:bodyPr>
          <a:lstStyle/>
          <a:p>
            <a:r>
              <a:rPr lang="en-US" altLang="zh-CN" dirty="0"/>
              <a:t>Give the flowchart of the processes described in the last slide. </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42852"/>
            <a:ext cx="8643966" cy="571480"/>
          </a:xfrm>
        </p:spPr>
        <p:txBody>
          <a:bodyPr>
            <a:noAutofit/>
          </a:bodyPr>
          <a:lstStyle/>
          <a:p>
            <a:r>
              <a:rPr lang="en-US" altLang="zh-CN" sz="2800" dirty="0" smtClean="0">
                <a:solidFill>
                  <a:schemeClr val="tx1"/>
                </a:solidFill>
                <a:sym typeface="+mn-ea"/>
              </a:rPr>
              <a:t>Monitoring a burglar alarm system</a:t>
            </a:r>
            <a:endParaRPr lang="en-US" altLang="zh-CN" sz="2800" b="1" dirty="0" smtClean="0">
              <a:solidFill>
                <a:schemeClr val="tx1"/>
              </a:solidFill>
            </a:endParaRPr>
          </a:p>
        </p:txBody>
      </p:sp>
      <p:sp>
        <p:nvSpPr>
          <p:cNvPr id="5" name="矩形 4"/>
          <p:cNvSpPr/>
          <p:nvPr/>
        </p:nvSpPr>
        <p:spPr>
          <a:xfrm>
            <a:off x="1033917" y="1723108"/>
            <a:ext cx="264320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ADC</a:t>
            </a:r>
            <a:endParaRPr lang="en-US" altLang="zh-CN" sz="1400" dirty="0" smtClean="0"/>
          </a:p>
        </p:txBody>
      </p:sp>
      <p:sp>
        <p:nvSpPr>
          <p:cNvPr id="6" name="矩形 5"/>
          <p:cNvSpPr/>
          <p:nvPr/>
        </p:nvSpPr>
        <p:spPr>
          <a:xfrm>
            <a:off x="1034552" y="2765647"/>
            <a:ext cx="264320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Computer read data</a:t>
            </a:r>
            <a:endParaRPr lang="en-US" altLang="zh-CN" sz="1400" dirty="0" smtClean="0"/>
          </a:p>
        </p:txBody>
      </p:sp>
      <p:sp>
        <p:nvSpPr>
          <p:cNvPr id="8" name="流程图: 决策 7"/>
          <p:cNvSpPr/>
          <p:nvPr/>
        </p:nvSpPr>
        <p:spPr>
          <a:xfrm>
            <a:off x="982345" y="3430270"/>
            <a:ext cx="2747010" cy="71437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Monitoring?</a:t>
            </a:r>
            <a:endParaRPr lang="en-US" altLang="zh-CN" sz="1400" dirty="0" smtClean="0"/>
          </a:p>
        </p:txBody>
      </p:sp>
      <p:sp>
        <p:nvSpPr>
          <p:cNvPr id="11" name="矩形 10"/>
          <p:cNvSpPr/>
          <p:nvPr/>
        </p:nvSpPr>
        <p:spPr>
          <a:xfrm>
            <a:off x="1034552" y="714356"/>
            <a:ext cx="264320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ym typeface="+mn-ea"/>
              </a:rPr>
              <a:t>Sensor read data</a:t>
            </a:r>
            <a:endParaRPr lang="en-US" altLang="zh-CN" sz="1400" dirty="0" smtClean="0"/>
          </a:p>
        </p:txBody>
      </p:sp>
      <p:sp>
        <p:nvSpPr>
          <p:cNvPr id="32" name="菱形 31"/>
          <p:cNvSpPr/>
          <p:nvPr/>
        </p:nvSpPr>
        <p:spPr>
          <a:xfrm>
            <a:off x="4371340" y="3394710"/>
            <a:ext cx="2292985" cy="78613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Out of range?</a:t>
            </a:r>
            <a:endParaRPr lang="en-US" altLang="zh-CN" sz="1400" dirty="0" smtClean="0"/>
          </a:p>
        </p:txBody>
      </p:sp>
      <p:sp>
        <p:nvSpPr>
          <p:cNvPr id="33" name="矩形 32"/>
          <p:cNvSpPr/>
          <p:nvPr/>
        </p:nvSpPr>
        <p:spPr>
          <a:xfrm>
            <a:off x="6928959" y="3573780"/>
            <a:ext cx="1285875"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DAC</a:t>
            </a:r>
            <a:endParaRPr lang="en-US" altLang="zh-CN" sz="1400" dirty="0" smtClean="0"/>
          </a:p>
        </p:txBody>
      </p:sp>
      <p:sp>
        <p:nvSpPr>
          <p:cNvPr id="34" name="矩形 33"/>
          <p:cNvSpPr/>
          <p:nvPr/>
        </p:nvSpPr>
        <p:spPr>
          <a:xfrm>
            <a:off x="6502733" y="4236085"/>
            <a:ext cx="214314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Warns operators</a:t>
            </a:r>
            <a:endParaRPr lang="en-US" altLang="zh-CN" sz="1400" dirty="0" smtClean="0"/>
          </a:p>
        </p:txBody>
      </p:sp>
      <p:sp>
        <p:nvSpPr>
          <p:cNvPr id="35" name="菱形 34"/>
          <p:cNvSpPr/>
          <p:nvPr/>
        </p:nvSpPr>
        <p:spPr>
          <a:xfrm>
            <a:off x="6498288" y="5010785"/>
            <a:ext cx="2143140" cy="57150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Re-set?</a:t>
            </a:r>
            <a:endParaRPr lang="en-US" altLang="zh-CN" sz="1400" dirty="0" smtClean="0"/>
          </a:p>
        </p:txBody>
      </p:sp>
      <p:sp>
        <p:nvSpPr>
          <p:cNvPr id="56" name="TextBox 55"/>
          <p:cNvSpPr txBox="1"/>
          <p:nvPr/>
        </p:nvSpPr>
        <p:spPr>
          <a:xfrm>
            <a:off x="3356286" y="3358513"/>
            <a:ext cx="382270" cy="306705"/>
          </a:xfrm>
          <a:prstGeom prst="rect">
            <a:avLst/>
          </a:prstGeom>
          <a:noFill/>
        </p:spPr>
        <p:txBody>
          <a:bodyPr wrap="none" rtlCol="0">
            <a:spAutoFit/>
          </a:bodyPr>
          <a:lstStyle/>
          <a:p>
            <a:r>
              <a:rPr lang="en-US" altLang="zh-CN" sz="1400" dirty="0" smtClean="0"/>
              <a:t>yes</a:t>
            </a:r>
            <a:endParaRPr lang="en-US" altLang="zh-CN" sz="1400" dirty="0" smtClean="0"/>
          </a:p>
        </p:txBody>
      </p:sp>
      <p:sp>
        <p:nvSpPr>
          <p:cNvPr id="57" name="TextBox 56"/>
          <p:cNvSpPr txBox="1"/>
          <p:nvPr/>
        </p:nvSpPr>
        <p:spPr>
          <a:xfrm>
            <a:off x="6498290" y="3430268"/>
            <a:ext cx="382270" cy="306705"/>
          </a:xfrm>
          <a:prstGeom prst="rect">
            <a:avLst/>
          </a:prstGeom>
          <a:noFill/>
        </p:spPr>
        <p:txBody>
          <a:bodyPr wrap="none" rtlCol="0">
            <a:spAutoFit/>
          </a:bodyPr>
          <a:lstStyle/>
          <a:p>
            <a:r>
              <a:rPr lang="en-US" altLang="zh-CN" sz="1400" dirty="0" smtClean="0"/>
              <a:t>yes</a:t>
            </a:r>
            <a:endParaRPr lang="en-US" altLang="zh-CN" sz="1400" dirty="0" smtClean="0"/>
          </a:p>
        </p:txBody>
      </p:sp>
      <p:sp>
        <p:nvSpPr>
          <p:cNvPr id="58" name="TextBox 55"/>
          <p:cNvSpPr txBox="1"/>
          <p:nvPr/>
        </p:nvSpPr>
        <p:spPr>
          <a:xfrm>
            <a:off x="8326065" y="4926979"/>
            <a:ext cx="382270" cy="30670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smtClean="0"/>
              <a:t>yes</a:t>
            </a:r>
            <a:endParaRPr lang="en-US" altLang="zh-CN" sz="1400" dirty="0" smtClean="0"/>
          </a:p>
        </p:txBody>
      </p:sp>
      <p:sp>
        <p:nvSpPr>
          <p:cNvPr id="60" name="TextBox 55"/>
          <p:cNvSpPr txBox="1"/>
          <p:nvPr/>
        </p:nvSpPr>
        <p:spPr>
          <a:xfrm>
            <a:off x="1570336" y="3929066"/>
            <a:ext cx="345440" cy="30670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smtClean="0"/>
              <a:t>no</a:t>
            </a:r>
            <a:endParaRPr lang="en-US" altLang="zh-CN" sz="1400" dirty="0" smtClean="0"/>
          </a:p>
        </p:txBody>
      </p:sp>
      <p:sp>
        <p:nvSpPr>
          <p:cNvPr id="62" name="TextBox 55"/>
          <p:cNvSpPr txBox="1"/>
          <p:nvPr/>
        </p:nvSpPr>
        <p:spPr>
          <a:xfrm>
            <a:off x="6356682" y="4857443"/>
            <a:ext cx="345440" cy="30670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smtClean="0"/>
              <a:t>no</a:t>
            </a:r>
            <a:endParaRPr lang="en-US" altLang="zh-CN" sz="1400" dirty="0" smtClean="0"/>
          </a:p>
        </p:txBody>
      </p:sp>
      <p:sp>
        <p:nvSpPr>
          <p:cNvPr id="63" name="TextBox 55"/>
          <p:cNvSpPr txBox="1"/>
          <p:nvPr/>
        </p:nvSpPr>
        <p:spPr>
          <a:xfrm>
            <a:off x="5499426" y="2714620"/>
            <a:ext cx="345440" cy="30670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smtClean="0"/>
              <a:t>no</a:t>
            </a:r>
            <a:endParaRPr lang="en-US" altLang="zh-CN" sz="1400" dirty="0" smtClean="0"/>
          </a:p>
        </p:txBody>
      </p:sp>
      <p:cxnSp>
        <p:nvCxnSpPr>
          <p:cNvPr id="16" name="肘形连接符 15"/>
          <p:cNvCxnSpPr>
            <a:stCxn id="35" idx="3"/>
            <a:endCxn id="11" idx="3"/>
          </p:cNvCxnSpPr>
          <p:nvPr/>
        </p:nvCxnSpPr>
        <p:spPr>
          <a:xfrm flipH="1" flipV="1">
            <a:off x="3677920" y="929005"/>
            <a:ext cx="4963795" cy="4367530"/>
          </a:xfrm>
          <a:prstGeom prst="bentConnector3">
            <a:avLst>
              <a:gd name="adj1" fmla="val -479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32" idx="0"/>
            <a:endCxn id="11" idx="3"/>
          </p:cNvCxnSpPr>
          <p:nvPr/>
        </p:nvCxnSpPr>
        <p:spPr>
          <a:xfrm rot="16200000" flipV="1">
            <a:off x="3365183" y="1241743"/>
            <a:ext cx="2465705" cy="18402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35" idx="1"/>
            <a:endCxn id="34" idx="1"/>
          </p:cNvCxnSpPr>
          <p:nvPr/>
        </p:nvCxnSpPr>
        <p:spPr>
          <a:xfrm rot="10800000" flipH="1">
            <a:off x="6497955" y="4486275"/>
            <a:ext cx="4445" cy="810260"/>
          </a:xfrm>
          <a:prstGeom prst="bentConnector3">
            <a:avLst>
              <a:gd name="adj1" fmla="val -535714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33" idx="2"/>
            <a:endCxn id="34" idx="0"/>
          </p:cNvCxnSpPr>
          <p:nvPr/>
        </p:nvCxnSpPr>
        <p:spPr>
          <a:xfrm rot="5400000" flipV="1">
            <a:off x="7385050" y="4117975"/>
            <a:ext cx="233680" cy="25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1" idx="2"/>
            <a:endCxn id="5" idx="0"/>
          </p:cNvCxnSpPr>
          <p:nvPr/>
        </p:nvCxnSpPr>
        <p:spPr>
          <a:xfrm flipH="1">
            <a:off x="2355850" y="1143000"/>
            <a:ext cx="635" cy="580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5" idx="2"/>
          </p:cNvCxnSpPr>
          <p:nvPr/>
        </p:nvCxnSpPr>
        <p:spPr>
          <a:xfrm>
            <a:off x="2355850" y="2152015"/>
            <a:ext cx="0" cy="6134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6" idx="2"/>
          </p:cNvCxnSpPr>
          <p:nvPr/>
        </p:nvCxnSpPr>
        <p:spPr>
          <a:xfrm>
            <a:off x="2356485" y="3194050"/>
            <a:ext cx="0" cy="236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2355850" y="4144645"/>
            <a:ext cx="0" cy="27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8" idx="3"/>
            <a:endCxn id="32" idx="1"/>
          </p:cNvCxnSpPr>
          <p:nvPr/>
        </p:nvCxnSpPr>
        <p:spPr>
          <a:xfrm>
            <a:off x="3729355" y="3787775"/>
            <a:ext cx="6419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32" idx="3"/>
            <a:endCxn id="33" idx="1"/>
          </p:cNvCxnSpPr>
          <p:nvPr/>
        </p:nvCxnSpPr>
        <p:spPr>
          <a:xfrm>
            <a:off x="6592570" y="3787775"/>
            <a:ext cx="26479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34" idx="2"/>
            <a:endCxn id="35" idx="0"/>
          </p:cNvCxnSpPr>
          <p:nvPr/>
        </p:nvCxnSpPr>
        <p:spPr>
          <a:xfrm flipH="1">
            <a:off x="7498715" y="4736465"/>
            <a:ext cx="4445" cy="27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1033917" y="4429347"/>
            <a:ext cx="264320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dirty="0" smtClean="0"/>
              <a:t>End</a:t>
            </a:r>
            <a:endParaRPr lang="en-US" altLang="zh-CN" sz="1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ppt_x"/>
                                          </p:val>
                                        </p:tav>
                                        <p:tav tm="100000">
                                          <p:val>
                                            <p:strVal val="#ppt_x"/>
                                          </p:val>
                                        </p:tav>
                                      </p:tavLst>
                                    </p:anim>
                                    <p:anim calcmode="lin" valueType="num">
                                      <p:cBhvr additive="base">
                                        <p:cTn id="20" dur="500" fill="hold"/>
                                        <p:tgtEl>
                                          <p:spTgt spid="5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ppt_x"/>
                                          </p:val>
                                        </p:tav>
                                        <p:tav tm="100000">
                                          <p:val>
                                            <p:strVal val="#ppt_x"/>
                                          </p:val>
                                        </p:tav>
                                      </p:tavLst>
                                    </p:anim>
                                    <p:anim calcmode="lin" valueType="num">
                                      <p:cBhvr additive="base">
                                        <p:cTn id="24" dur="500" fill="hold"/>
                                        <p:tgtEl>
                                          <p:spTgt spid="5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additive="base">
                                        <p:cTn id="27" dur="500" fill="hold"/>
                                        <p:tgtEl>
                                          <p:spTgt spid="62"/>
                                        </p:tgtEl>
                                        <p:attrNameLst>
                                          <p:attrName>ppt_x</p:attrName>
                                        </p:attrNameLst>
                                      </p:cBhvr>
                                      <p:tavLst>
                                        <p:tav tm="0">
                                          <p:val>
                                            <p:strVal val="#ppt_x"/>
                                          </p:val>
                                        </p:tav>
                                        <p:tav tm="100000">
                                          <p:val>
                                            <p:strVal val="#ppt_x"/>
                                          </p:val>
                                        </p:tav>
                                      </p:tavLst>
                                    </p:anim>
                                    <p:anim calcmode="lin" valueType="num">
                                      <p:cBhvr additive="base">
                                        <p:cTn id="28" dur="500" fill="hold"/>
                                        <p:tgtEl>
                                          <p:spTgt spid="6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anim calcmode="lin" valueType="num">
                                      <p:cBhvr additive="base">
                                        <p:cTn id="31" dur="500" fill="hold"/>
                                        <p:tgtEl>
                                          <p:spTgt spid="63"/>
                                        </p:tgtEl>
                                        <p:attrNameLst>
                                          <p:attrName>ppt_x</p:attrName>
                                        </p:attrNameLst>
                                      </p:cBhvr>
                                      <p:tavLst>
                                        <p:tav tm="0">
                                          <p:val>
                                            <p:strVal val="#ppt_x"/>
                                          </p:val>
                                        </p:tav>
                                        <p:tav tm="100000">
                                          <p:val>
                                            <p:strVal val="#ppt_x"/>
                                          </p:val>
                                        </p:tav>
                                      </p:tavLst>
                                    </p:anim>
                                    <p:anim calcmode="lin" valueType="num">
                                      <p:cBhvr additive="base">
                                        <p:cTn id="32" dur="500" fill="hold"/>
                                        <p:tgtEl>
                                          <p:spTgt spid="6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ppt_x"/>
                                          </p:val>
                                        </p:tav>
                                        <p:tav tm="100000">
                                          <p:val>
                                            <p:strVal val="#ppt_x"/>
                                          </p:val>
                                        </p:tav>
                                      </p:tavLst>
                                    </p:anim>
                                    <p:anim calcmode="lin" valueType="num">
                                      <p:cBhvr additive="base">
                                        <p:cTn id="3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bldLvl="0" animBg="1"/>
      <p:bldP spid="34" grpId="0" bldLvl="0" animBg="1"/>
      <p:bldP spid="35" grpId="0" bldLvl="0" animBg="1"/>
      <p:bldP spid="57" grpId="0"/>
      <p:bldP spid="58" grpId="0"/>
      <p:bldP spid="62" grpId="0"/>
      <p:bldP spid="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90" y="488952"/>
            <a:ext cx="8929718" cy="725470"/>
          </a:xfrm>
        </p:spPr>
        <p:txBody>
          <a:bodyPr>
            <a:noAutofit/>
          </a:bodyPr>
          <a:lstStyle/>
          <a:p>
            <a:r>
              <a:rPr lang="en-US" altLang="zh-CN" sz="3200" dirty="0" smtClean="0">
                <a:solidFill>
                  <a:schemeClr val="tx1"/>
                </a:solidFill>
              </a:rPr>
              <a:t>EXAMPLE 2</a:t>
            </a:r>
            <a:br>
              <a:rPr lang="en-US" altLang="zh-CN" sz="3200" dirty="0" smtClean="0">
                <a:solidFill>
                  <a:schemeClr val="tx1"/>
                </a:solidFill>
              </a:rPr>
            </a:br>
            <a:r>
              <a:rPr lang="en-US" altLang="zh-CN" sz="3200" dirty="0" smtClean="0">
                <a:solidFill>
                  <a:schemeClr val="tx1"/>
                </a:solidFill>
              </a:rPr>
              <a:t>—— control a chemical process</a:t>
            </a:r>
            <a:endParaRPr lang="zh-CN" altLang="en-US" sz="3200" dirty="0">
              <a:solidFill>
                <a:schemeClr val="tx1"/>
              </a:solidFill>
            </a:endParaRPr>
          </a:p>
        </p:txBody>
      </p:sp>
      <p:sp>
        <p:nvSpPr>
          <p:cNvPr id="3" name="内容占位符 2"/>
          <p:cNvSpPr>
            <a:spLocks noGrp="1"/>
          </p:cNvSpPr>
          <p:nvPr>
            <p:ph sz="quarter" idx="1"/>
          </p:nvPr>
        </p:nvSpPr>
        <p:spPr>
          <a:xfrm>
            <a:off x="428596" y="1214422"/>
            <a:ext cx="8286808" cy="5143536"/>
          </a:xfrm>
        </p:spPr>
        <p:txBody>
          <a:bodyPr>
            <a:normAutofit lnSpcReduction="10000"/>
          </a:bodyPr>
          <a:lstStyle/>
          <a:p>
            <a:r>
              <a:rPr lang="en-US" altLang="zh-CN" dirty="0" smtClean="0"/>
              <a:t>Gather data from sensors(temperature, pressure)  from the reactor vessel</a:t>
            </a:r>
            <a:r>
              <a:rPr lang="en-US" altLang="zh-CN" sz="2000" dirty="0" smtClean="0"/>
              <a:t> (</a:t>
            </a:r>
            <a:r>
              <a:rPr lang="en-US" altLang="zh-CN" sz="1600" dirty="0" smtClean="0"/>
              <a:t>反应槽</a:t>
            </a:r>
            <a:r>
              <a:rPr lang="en-US" altLang="zh-CN" sz="2000" dirty="0" smtClean="0"/>
              <a:t>)</a:t>
            </a:r>
            <a:endParaRPr lang="en-US" altLang="zh-CN" sz="2000" dirty="0" smtClean="0"/>
          </a:p>
          <a:p>
            <a:r>
              <a:rPr lang="en-US" altLang="zh-CN" dirty="0" smtClean="0"/>
              <a:t>Signals are sent to an ADC where they are converted into digital</a:t>
            </a:r>
            <a:endParaRPr lang="en-US" altLang="zh-CN" dirty="0" smtClean="0"/>
          </a:p>
          <a:p>
            <a:r>
              <a:rPr lang="en-US" altLang="zh-CN" dirty="0" smtClean="0"/>
              <a:t>The digital information is then sent to the computer</a:t>
            </a:r>
            <a:endParaRPr lang="en-US" altLang="zh-CN" dirty="0" smtClean="0"/>
          </a:p>
          <a:p>
            <a:r>
              <a:rPr lang="en-US" altLang="zh-CN" dirty="0" smtClean="0"/>
              <a:t>The computer compares this information with pre-set data</a:t>
            </a:r>
            <a:endParaRPr lang="en-US" altLang="zh-CN" dirty="0" smtClean="0"/>
          </a:p>
          <a:p>
            <a:r>
              <a:rPr lang="en-US" altLang="zh-CN" dirty="0" smtClean="0"/>
              <a:t>if temperature&lt;80</a:t>
            </a:r>
            <a:r>
              <a:rPr lang="en-US" altLang="zh-CN" baseline="30000" dirty="0" smtClean="0"/>
              <a:t>o</a:t>
            </a:r>
            <a:r>
              <a:rPr lang="en-US" altLang="zh-CN" dirty="0" smtClean="0"/>
              <a:t> , a signal is sent to an actuator</a:t>
            </a:r>
            <a:r>
              <a:rPr lang="zh-CN" altLang="en-US" sz="1800" dirty="0" smtClean="0"/>
              <a:t>（</a:t>
            </a:r>
            <a:r>
              <a:rPr lang="zh-CN" altLang="en-US" sz="1800" dirty="0" smtClean="0">
                <a:hlinkClick r:id="rId1" action="ppaction://hlinkfile"/>
              </a:rPr>
              <a:t>致动器</a:t>
            </a:r>
            <a:r>
              <a:rPr lang="zh-CN" altLang="en-US" sz="1800" dirty="0" smtClean="0"/>
              <a:t>）</a:t>
            </a:r>
            <a:r>
              <a:rPr lang="en-US" altLang="zh-CN" dirty="0" smtClean="0"/>
              <a:t> to switch on the heater</a:t>
            </a:r>
            <a:endParaRPr lang="en-US" altLang="zh-CN" dirty="0" smtClean="0"/>
          </a:p>
          <a:p>
            <a:r>
              <a:rPr lang="en-US" altLang="zh-CN" dirty="0" smtClean="0"/>
              <a:t>If pressure &lt; 2 Pa, a signal is sent to an actuator to open the valve.</a:t>
            </a:r>
            <a:endParaRPr lang="en-US" altLang="zh-CN" dirty="0" smtClean="0"/>
          </a:p>
          <a:p>
            <a:r>
              <a:rPr lang="en-US" altLang="zh-CN" dirty="0" smtClean="0"/>
              <a:t>DAC is used to convert signals to analogue to control heater and valves.</a:t>
            </a:r>
            <a:endParaRPr lang="en-US" altLang="zh-CN" dirty="0" smtClean="0"/>
          </a:p>
          <a:p>
            <a:r>
              <a:rPr lang="en-US" altLang="zh-CN" dirty="0" smtClean="0"/>
              <a:t>This continues until the chemical process is completed.</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329642" cy="939784"/>
          </a:xfrm>
        </p:spPr>
        <p:txBody>
          <a:bodyPr>
            <a:normAutofit fontScale="90000"/>
          </a:bodyPr>
          <a:lstStyle/>
          <a:p>
            <a:br>
              <a:rPr lang="en-US" altLang="zh-CN" dirty="0" smtClean="0">
                <a:solidFill>
                  <a:schemeClr val="tx1"/>
                </a:solidFill>
              </a:rPr>
            </a:br>
            <a:br>
              <a:rPr lang="en-US" altLang="zh-CN" dirty="0" smtClean="0">
                <a:solidFill>
                  <a:schemeClr val="tx1"/>
                </a:solidFill>
              </a:rPr>
            </a:br>
            <a:r>
              <a:rPr lang="en-US" altLang="zh-CN" dirty="0" smtClean="0">
                <a:solidFill>
                  <a:schemeClr val="tx1"/>
                </a:solidFill>
                <a:sym typeface="+mn-ea"/>
              </a:rPr>
              <a:t>EXAMPLE 3</a:t>
            </a:r>
            <a:br>
              <a:rPr lang="en-US" altLang="zh-CN" dirty="0" smtClean="0">
                <a:solidFill>
                  <a:schemeClr val="tx1"/>
                </a:solidFill>
                <a:sym typeface="+mn-ea"/>
              </a:rPr>
            </a:br>
            <a:r>
              <a:rPr lang="en-US" altLang="zh-CN" sz="2800" dirty="0" smtClean="0">
                <a:solidFill>
                  <a:schemeClr val="tx1"/>
                </a:solidFill>
                <a:sym typeface="+mn-ea"/>
              </a:rPr>
              <a:t>--</a:t>
            </a:r>
            <a:r>
              <a:rPr lang="en-US" altLang="zh-CN" sz="2800" dirty="0" smtClean="0">
                <a:solidFill>
                  <a:schemeClr val="tx1"/>
                </a:solidFill>
              </a:rPr>
              <a:t>central heating system </a:t>
            </a:r>
            <a:endParaRPr lang="en-US" altLang="zh-CN" sz="2800" dirty="0" smtClean="0">
              <a:solidFill>
                <a:schemeClr val="tx1"/>
              </a:solidFill>
            </a:endParaRPr>
          </a:p>
        </p:txBody>
      </p:sp>
      <p:pic>
        <p:nvPicPr>
          <p:cNvPr id="4" name="图片 1" descr="QQ截图20140417124756.png"/>
          <p:cNvPicPr>
            <a:picLocks noGrp="1"/>
          </p:cNvPicPr>
          <p:nvPr>
            <p:ph sz="quarter" idx="1"/>
          </p:nvPr>
        </p:nvPicPr>
        <p:blipFill>
          <a:blip r:embed="rId1" cstate="print"/>
          <a:stretch>
            <a:fillRect/>
          </a:stretch>
        </p:blipFill>
        <p:spPr>
          <a:xfrm>
            <a:off x="785785" y="1687202"/>
            <a:ext cx="8041511" cy="40992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85728"/>
            <a:ext cx="8229600" cy="785818"/>
          </a:xfrm>
        </p:spPr>
        <p:txBody>
          <a:bodyPr>
            <a:normAutofit/>
          </a:bodyPr>
          <a:lstStyle/>
          <a:p>
            <a:r>
              <a:rPr lang="en-US" altLang="zh-CN" dirty="0" smtClean="0">
                <a:solidFill>
                  <a:schemeClr val="tx1"/>
                </a:solidFill>
              </a:rPr>
              <a:t>Why do we use sensors?</a:t>
            </a:r>
            <a:endParaRPr lang="en-US" altLang="zh-CN" dirty="0" smtClean="0">
              <a:solidFill>
                <a:schemeClr val="tx1"/>
              </a:solidFill>
            </a:endParaRPr>
          </a:p>
        </p:txBody>
      </p:sp>
      <p:sp>
        <p:nvSpPr>
          <p:cNvPr id="3" name="内容占位符 2"/>
          <p:cNvSpPr>
            <a:spLocks noGrp="1"/>
          </p:cNvSpPr>
          <p:nvPr>
            <p:ph idx="1"/>
          </p:nvPr>
        </p:nvSpPr>
        <p:spPr>
          <a:xfrm>
            <a:off x="285720" y="1214422"/>
            <a:ext cx="8572560" cy="5074362"/>
          </a:xfrm>
        </p:spPr>
        <p:txBody>
          <a:bodyPr>
            <a:normAutofit fontScale="92500" lnSpcReduction="10000"/>
          </a:bodyPr>
          <a:lstStyle/>
          <a:p>
            <a:r>
              <a:rPr lang="en-US" altLang="zh-CN" dirty="0" smtClean="0"/>
              <a:t>it is safer (even though humans can work in shifts there is always the danger of missing information at shift handover etc.)</a:t>
            </a:r>
            <a:endParaRPr lang="en-US" altLang="zh-CN" dirty="0" smtClean="0"/>
          </a:p>
          <a:p>
            <a:r>
              <a:rPr lang="en-US" altLang="zh-CN" dirty="0" smtClean="0"/>
              <a:t>Computers </a:t>
            </a:r>
            <a:r>
              <a:rPr lang="en-US" altLang="zh-CN" dirty="0"/>
              <a:t>can run 24 hours a day, 365 days a year. </a:t>
            </a:r>
            <a:r>
              <a:rPr lang="en-US" altLang="zh-CN" dirty="0" smtClean="0"/>
              <a:t>(faster response to non-standard conditions and they don’t get tired)</a:t>
            </a:r>
            <a:endParaRPr lang="en-US" altLang="zh-CN" dirty="0" smtClean="0"/>
          </a:p>
          <a:p>
            <a:r>
              <a:rPr lang="en-US" altLang="zh-CN" dirty="0" smtClean="0"/>
              <a:t>computers are more accurate and can take more frequent readings (e.g. if  readings need to be taken every 30 seconds, humans can make mistakes or miss readings or even find it is impossible to take readings at a short time intervals)</a:t>
            </a:r>
            <a:endParaRPr lang="en-US" altLang="zh-CN" dirty="0" smtClean="0"/>
          </a:p>
          <a:p>
            <a:r>
              <a:rPr lang="en-US" altLang="zh-CN" dirty="0" smtClean="0"/>
              <a:t>data can be automatically displayed and </a:t>
            </a:r>
            <a:r>
              <a:rPr lang="en-US" altLang="zh-CN" dirty="0" err="1" smtClean="0"/>
              <a:t>analysed</a:t>
            </a:r>
            <a:r>
              <a:rPr lang="en-US" altLang="zh-CN" dirty="0" smtClean="0"/>
              <a:t> without the need to enter data manually (which in itself could introduce errors into the system)</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428604"/>
            <a:ext cx="7772400" cy="5734072"/>
          </a:xfrm>
        </p:spPr>
        <p:txBody>
          <a:bodyPr>
            <a:normAutofit/>
          </a:bodyPr>
          <a:lstStyle/>
          <a:p>
            <a:r>
              <a:rPr lang="en-US" b="1" dirty="0" smtClean="0"/>
              <a:t>1. Name a suitable sensor for each of the following applications. Choose a different sensor in each application.</a:t>
            </a:r>
            <a:endParaRPr lang="en-US" b="1" dirty="0" smtClean="0"/>
          </a:p>
          <a:p>
            <a:r>
              <a:rPr lang="en-US" sz="1800" b="1" dirty="0" smtClean="0">
                <a:solidFill>
                  <a:srgbClr val="FF0000"/>
                </a:solidFill>
              </a:rPr>
              <a:t>(</a:t>
            </a:r>
            <a:r>
              <a:rPr lang="en-US" sz="1800" b="1" dirty="0" err="1" smtClean="0">
                <a:solidFill>
                  <a:srgbClr val="FF0000"/>
                </a:solidFill>
              </a:rPr>
              <a:t>i</a:t>
            </a:r>
            <a:r>
              <a:rPr lang="en-US" sz="1800" b="1" dirty="0" smtClean="0">
                <a:solidFill>
                  <a:srgbClr val="FF0000"/>
                </a:solidFill>
              </a:rPr>
              <a:t>)  central heating system </a:t>
            </a:r>
            <a:endParaRPr lang="zh-CN" altLang="en-US" sz="1800" dirty="0" smtClean="0">
              <a:solidFill>
                <a:srgbClr val="FF0000"/>
              </a:solidFill>
            </a:endParaRPr>
          </a:p>
          <a:p>
            <a:endParaRPr lang="zh-CN" altLang="en-US" sz="1800" dirty="0" smtClean="0">
              <a:solidFill>
                <a:srgbClr val="FF0000"/>
              </a:solidFill>
            </a:endParaRPr>
          </a:p>
          <a:p>
            <a:r>
              <a:rPr lang="en-US" sz="1800" b="1" dirty="0" smtClean="0">
                <a:solidFill>
                  <a:srgbClr val="FF0000"/>
                </a:solidFill>
              </a:rPr>
              <a:t>(ii) automatic doors </a:t>
            </a:r>
            <a:endParaRPr lang="zh-CN" altLang="en-US" sz="1800" dirty="0" smtClean="0">
              <a:solidFill>
                <a:srgbClr val="FF0000"/>
              </a:solidFill>
            </a:endParaRPr>
          </a:p>
          <a:p>
            <a:endParaRPr lang="zh-CN" altLang="en-US" dirty="0" smtClean="0">
              <a:solidFill>
                <a:srgbClr val="FF0000"/>
              </a:solidFill>
            </a:endParaRPr>
          </a:p>
          <a:p>
            <a:endParaRPr lang="zh-CN" altLang="en-US" dirty="0"/>
          </a:p>
        </p:txBody>
      </p:sp>
      <p:sp>
        <p:nvSpPr>
          <p:cNvPr id="4" name="Rectangle 3"/>
          <p:cNvSpPr/>
          <p:nvPr/>
        </p:nvSpPr>
        <p:spPr>
          <a:xfrm>
            <a:off x="4347030" y="1725979"/>
            <a:ext cx="4071966" cy="1198880"/>
          </a:xfrm>
          <a:prstGeom prst="rect">
            <a:avLst/>
          </a:prstGeom>
        </p:spPr>
        <p:txBody>
          <a:bodyPr wrap="square">
            <a:spAutoFit/>
          </a:bodyPr>
          <a:lstStyle/>
          <a:p>
            <a:r>
              <a:rPr lang="en-US" b="1" dirty="0" smtClean="0">
                <a:solidFill>
                  <a:srgbClr val="FF0000"/>
                </a:solidFill>
              </a:rPr>
              <a:t>(iii)  detection of intruders </a:t>
            </a:r>
            <a:endParaRPr lang="zh-CN" altLang="en-US" dirty="0" smtClean="0">
              <a:solidFill>
                <a:srgbClr val="FF0000"/>
              </a:solidFill>
            </a:endParaRPr>
          </a:p>
          <a:p>
            <a:endParaRPr lang="zh-CN" altLang="en-US" dirty="0" smtClean="0">
              <a:solidFill>
                <a:srgbClr val="FF0000"/>
              </a:solidFill>
            </a:endParaRPr>
          </a:p>
          <a:p>
            <a:r>
              <a:rPr lang="en-US" b="1" dirty="0" smtClean="0">
                <a:solidFill>
                  <a:srgbClr val="FF0000"/>
                </a:solidFill>
              </a:rPr>
              <a:t>(iv) greenhouse monitoring </a:t>
            </a:r>
            <a:endParaRPr lang="zh-CN" altLang="en-US" dirty="0" smtClean="0">
              <a:solidFill>
                <a:srgbClr val="FF0000"/>
              </a:solidFill>
            </a:endParaRPr>
          </a:p>
          <a:p>
            <a:endParaRPr lang="zh-CN" altLang="en-US"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heckerboard(across)">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0" presetClass="entr" presetSubtype="0" decel="10000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strVal val="#ppt_w+.3"/>
                                          </p:val>
                                        </p:tav>
                                        <p:tav tm="100000">
                                          <p:val>
                                            <p:strVal val="#ppt_w"/>
                                          </p:val>
                                        </p:tav>
                                      </p:tavLst>
                                    </p:anim>
                                    <p:anim calcmode="lin" valueType="num">
                                      <p:cBhvr>
                                        <p:cTn id="18" dur="1000" fill="hold"/>
                                        <p:tgtEl>
                                          <p:spTgt spid="4"/>
                                        </p:tgtEl>
                                        <p:attrNameLst>
                                          <p:attrName>ppt_h</p:attrName>
                                        </p:attrNameLst>
                                      </p:cBhvr>
                                      <p:tavLst>
                                        <p:tav tm="0">
                                          <p:val>
                                            <p:strVal val="#ppt_h"/>
                                          </p:val>
                                        </p:tav>
                                        <p:tav tm="100000">
                                          <p:val>
                                            <p:strVal val="#ppt_h"/>
                                          </p:val>
                                        </p:tav>
                                      </p:tavLst>
                                    </p:anim>
                                    <p:animEffect transition="in" filter="fade">
                                      <p:cBhvr>
                                        <p:cTn id="1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4"/>
          <p:cNvSpPr>
            <a:spLocks noGrp="1"/>
          </p:cNvSpPr>
          <p:nvPr>
            <p:ph idx="1"/>
          </p:nvPr>
        </p:nvSpPr>
        <p:spPr>
          <a:xfrm>
            <a:off x="251520" y="2708920"/>
            <a:ext cx="5256584" cy="3872472"/>
          </a:xfrm>
        </p:spPr>
        <p:txBody>
          <a:bodyPr>
            <a:normAutofit/>
          </a:bodyPr>
          <a:lstStyle/>
          <a:p>
            <a:r>
              <a:rPr lang="en-US" altLang="zh-CN" dirty="0"/>
              <a:t>A normal PC has no senses, but we can give it some: We can connect </a:t>
            </a:r>
            <a:r>
              <a:rPr lang="en-US" altLang="zh-CN" b="1" dirty="0"/>
              <a:t>sensors</a:t>
            </a:r>
            <a:r>
              <a:rPr lang="en-US" altLang="zh-CN" dirty="0"/>
              <a:t> to it...</a:t>
            </a:r>
            <a:endParaRPr lang="en-US" altLang="zh-CN" dirty="0"/>
          </a:p>
          <a:p>
            <a:endParaRPr lang="en-US" altLang="zh-CN" dirty="0"/>
          </a:p>
          <a:p>
            <a:r>
              <a:rPr lang="en-US" altLang="zh-CN" dirty="0"/>
              <a:t>A </a:t>
            </a:r>
            <a:r>
              <a:rPr lang="en-US" altLang="zh-CN" b="1" dirty="0"/>
              <a:t>sensor</a:t>
            </a:r>
            <a:r>
              <a:rPr lang="en-US" altLang="zh-CN" dirty="0"/>
              <a:t> is a device that </a:t>
            </a:r>
            <a:r>
              <a:rPr lang="en-US" altLang="zh-CN" b="1" dirty="0"/>
              <a:t>converts</a:t>
            </a:r>
            <a:r>
              <a:rPr lang="en-US" altLang="zh-CN" dirty="0"/>
              <a:t> a </a:t>
            </a:r>
            <a:r>
              <a:rPr lang="en-US" altLang="zh-CN" b="1" dirty="0"/>
              <a:t>real-world property</a:t>
            </a:r>
            <a:r>
              <a:rPr lang="en-US" altLang="zh-CN" dirty="0"/>
              <a:t> (e.g. temperature) into </a:t>
            </a:r>
            <a:r>
              <a:rPr lang="en-US" altLang="zh-CN" b="1" dirty="0"/>
              <a:t>data</a:t>
            </a:r>
            <a:r>
              <a:rPr lang="en-US" altLang="zh-CN" dirty="0"/>
              <a:t> that a computer can </a:t>
            </a:r>
            <a:r>
              <a:rPr lang="en-US" altLang="zh-CN" b="1" dirty="0"/>
              <a:t>process</a:t>
            </a:r>
            <a:r>
              <a:rPr lang="en-US" altLang="zh-CN" dirty="0" smtClean="0"/>
              <a:t>.</a:t>
            </a:r>
            <a:endParaRPr lang="en-US" altLang="zh-CN" dirty="0" smtClean="0"/>
          </a:p>
        </p:txBody>
      </p:sp>
      <p:pic>
        <p:nvPicPr>
          <p:cNvPr id="2" name="图片 1" descr="stacks_image_6461_1.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3528" y="260648"/>
            <a:ext cx="3175000" cy="2120900"/>
          </a:xfrm>
          <a:prstGeom prst="rect">
            <a:avLst/>
          </a:prstGeom>
        </p:spPr>
      </p:pic>
      <p:pic>
        <p:nvPicPr>
          <p:cNvPr id="3" name="图片 2" descr="stacks_image_6465_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23928" y="260648"/>
            <a:ext cx="1422400" cy="2222500"/>
          </a:xfrm>
          <a:prstGeom prst="rect">
            <a:avLst/>
          </a:prstGeom>
        </p:spPr>
      </p:pic>
      <p:pic>
        <p:nvPicPr>
          <p:cNvPr id="4" name="图片 3" descr="stacks_image_6468_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6176" y="260648"/>
            <a:ext cx="1651000" cy="2222500"/>
          </a:xfrm>
          <a:prstGeom prst="rect">
            <a:avLst/>
          </a:prstGeom>
        </p:spPr>
      </p:pic>
      <p:pic>
        <p:nvPicPr>
          <p:cNvPr id="5" name="图片 4" descr="stacks_image_6470_1.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6136" y="260648"/>
            <a:ext cx="3175000" cy="635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428604"/>
            <a:ext cx="7772400" cy="5734072"/>
          </a:xfrm>
        </p:spPr>
        <p:txBody>
          <a:bodyPr>
            <a:normAutofit/>
          </a:bodyPr>
          <a:lstStyle/>
          <a:p>
            <a:r>
              <a:rPr lang="en-US" b="1" dirty="0" smtClean="0"/>
              <a:t>1. Name a suitable sensor for each of the following applications. Choose a different sensor in each application.</a:t>
            </a:r>
            <a:endParaRPr lang="en-US" b="1" dirty="0" smtClean="0"/>
          </a:p>
          <a:p>
            <a:r>
              <a:rPr lang="en-US" sz="1800" b="1" dirty="0" smtClean="0">
                <a:solidFill>
                  <a:srgbClr val="FF0000"/>
                </a:solidFill>
              </a:rPr>
              <a:t>(</a:t>
            </a:r>
            <a:r>
              <a:rPr lang="en-US" sz="1800" b="1" dirty="0" err="1" smtClean="0">
                <a:solidFill>
                  <a:srgbClr val="FF0000"/>
                </a:solidFill>
              </a:rPr>
              <a:t>i</a:t>
            </a:r>
            <a:r>
              <a:rPr lang="en-US" sz="1800" b="1" dirty="0" smtClean="0">
                <a:solidFill>
                  <a:srgbClr val="FF0000"/>
                </a:solidFill>
              </a:rPr>
              <a:t>)  central heating system </a:t>
            </a:r>
            <a:endParaRPr lang="zh-CN" altLang="en-US" sz="1800" dirty="0" smtClean="0">
              <a:solidFill>
                <a:srgbClr val="FF0000"/>
              </a:solidFill>
            </a:endParaRPr>
          </a:p>
          <a:p>
            <a:r>
              <a:rPr lang="en-US" altLang="zh-CN" sz="1800" b="1" dirty="0" smtClean="0">
                <a:solidFill>
                  <a:srgbClr val="FF0000"/>
                </a:solidFill>
              </a:rPr>
              <a:t>–</a:t>
            </a:r>
            <a:r>
              <a:rPr lang="en-US" sz="1800" b="1" dirty="0" smtClean="0">
                <a:solidFill>
                  <a:srgbClr val="FF0000"/>
                </a:solidFill>
              </a:rPr>
              <a:t> temperature sensor </a:t>
            </a:r>
            <a:endParaRPr lang="zh-CN" altLang="en-US" sz="1800" dirty="0" smtClean="0">
              <a:solidFill>
                <a:srgbClr val="FF0000"/>
              </a:solidFill>
            </a:endParaRPr>
          </a:p>
          <a:p>
            <a:r>
              <a:rPr lang="en-US" sz="1800" b="1" dirty="0" smtClean="0">
                <a:solidFill>
                  <a:srgbClr val="FF0000"/>
                </a:solidFill>
              </a:rPr>
              <a:t>(ii) automatic doors </a:t>
            </a:r>
            <a:endParaRPr lang="zh-CN" altLang="en-US" sz="1800" dirty="0" smtClean="0">
              <a:solidFill>
                <a:srgbClr val="FF0000"/>
              </a:solidFill>
            </a:endParaRPr>
          </a:p>
          <a:p>
            <a:r>
              <a:rPr lang="en-US" altLang="zh-CN" sz="1800" b="1" dirty="0" smtClean="0">
                <a:solidFill>
                  <a:srgbClr val="FF0000"/>
                </a:solidFill>
              </a:rPr>
              <a:t>–</a:t>
            </a:r>
            <a:r>
              <a:rPr lang="en-US" sz="1800" b="1" dirty="0" smtClean="0">
                <a:solidFill>
                  <a:srgbClr val="FF0000"/>
                </a:solidFill>
              </a:rPr>
              <a:t> pressure sensor/pad </a:t>
            </a:r>
            <a:endParaRPr lang="zh-CN" altLang="en-US" sz="1800" dirty="0" smtClean="0">
              <a:solidFill>
                <a:srgbClr val="FF0000"/>
              </a:solidFill>
            </a:endParaRPr>
          </a:p>
          <a:p>
            <a:r>
              <a:rPr lang="en-US" altLang="zh-CN" sz="1800" b="1" dirty="0" smtClean="0">
                <a:solidFill>
                  <a:srgbClr val="FF0000"/>
                </a:solidFill>
              </a:rPr>
              <a:t>–</a:t>
            </a:r>
            <a:r>
              <a:rPr lang="en-US" sz="1800" b="1" dirty="0" smtClean="0">
                <a:solidFill>
                  <a:srgbClr val="FF0000"/>
                </a:solidFill>
              </a:rPr>
              <a:t> light sensor </a:t>
            </a:r>
            <a:endParaRPr lang="zh-CN" altLang="en-US" sz="1800" dirty="0" smtClean="0">
              <a:solidFill>
                <a:srgbClr val="FF0000"/>
              </a:solidFill>
            </a:endParaRPr>
          </a:p>
          <a:p>
            <a:r>
              <a:rPr lang="en-US" sz="1800" b="1" dirty="0" smtClean="0">
                <a:solidFill>
                  <a:srgbClr val="FF0000"/>
                </a:solidFill>
              </a:rPr>
              <a:t>–  infra red sensor</a:t>
            </a:r>
            <a:r>
              <a:rPr lang="en-US" b="1" dirty="0" smtClean="0">
                <a:solidFill>
                  <a:srgbClr val="FF0000"/>
                </a:solidFill>
              </a:rPr>
              <a:t> </a:t>
            </a:r>
            <a:endParaRPr lang="zh-CN" altLang="en-US" dirty="0" smtClean="0">
              <a:solidFill>
                <a:srgbClr val="FF0000"/>
              </a:solidFill>
            </a:endParaRPr>
          </a:p>
          <a:p>
            <a:endParaRPr lang="zh-CN" altLang="en-US" dirty="0"/>
          </a:p>
        </p:txBody>
      </p:sp>
      <p:sp>
        <p:nvSpPr>
          <p:cNvPr id="4" name="Rectangle 3"/>
          <p:cNvSpPr/>
          <p:nvPr/>
        </p:nvSpPr>
        <p:spPr>
          <a:xfrm>
            <a:off x="4347030" y="1725979"/>
            <a:ext cx="4071966" cy="3138170"/>
          </a:xfrm>
          <a:prstGeom prst="rect">
            <a:avLst/>
          </a:prstGeom>
        </p:spPr>
        <p:txBody>
          <a:bodyPr wrap="square">
            <a:spAutoFit/>
          </a:bodyPr>
          <a:lstStyle/>
          <a:p>
            <a:r>
              <a:rPr lang="en-US" b="1" dirty="0" smtClean="0">
                <a:solidFill>
                  <a:srgbClr val="FF0000"/>
                </a:solidFill>
              </a:rPr>
              <a:t>(iii)  detection of intruders </a:t>
            </a:r>
            <a:endParaRPr lang="zh-CN" altLang="en-US" dirty="0" smtClean="0">
              <a:solidFill>
                <a:srgbClr val="FF0000"/>
              </a:solidFill>
            </a:endParaRPr>
          </a:p>
          <a:p>
            <a:r>
              <a:rPr lang="en-US" altLang="zh-CN" b="1" dirty="0" smtClean="0">
                <a:solidFill>
                  <a:srgbClr val="FF0000"/>
                </a:solidFill>
              </a:rPr>
              <a:t>–</a:t>
            </a:r>
            <a:r>
              <a:rPr lang="en-US" b="1" dirty="0" smtClean="0">
                <a:solidFill>
                  <a:srgbClr val="FF0000"/>
                </a:solidFill>
              </a:rPr>
              <a:t> pressure sensor/pad </a:t>
            </a:r>
            <a:endParaRPr lang="zh-CN" altLang="en-US" dirty="0" smtClean="0">
              <a:solidFill>
                <a:srgbClr val="FF0000"/>
              </a:solidFill>
            </a:endParaRPr>
          </a:p>
          <a:p>
            <a:r>
              <a:rPr lang="en-US" b="1" dirty="0" smtClean="0">
                <a:solidFill>
                  <a:srgbClr val="FF0000"/>
                </a:solidFill>
              </a:rPr>
              <a:t>  –  light sensor </a:t>
            </a:r>
            <a:endParaRPr lang="zh-CN" altLang="en-US" dirty="0" smtClean="0">
              <a:solidFill>
                <a:srgbClr val="FF0000"/>
              </a:solidFill>
            </a:endParaRPr>
          </a:p>
          <a:p>
            <a:r>
              <a:rPr lang="en-US" b="1" dirty="0" smtClean="0">
                <a:solidFill>
                  <a:srgbClr val="FF0000"/>
                </a:solidFill>
              </a:rPr>
              <a:t>  –  infra red sensor </a:t>
            </a:r>
            <a:endParaRPr lang="zh-CN" altLang="en-US" dirty="0" smtClean="0">
              <a:solidFill>
                <a:srgbClr val="FF0000"/>
              </a:solidFill>
            </a:endParaRPr>
          </a:p>
          <a:p>
            <a:r>
              <a:rPr lang="en-US" b="1" dirty="0" smtClean="0">
                <a:solidFill>
                  <a:srgbClr val="FF0000"/>
                </a:solidFill>
              </a:rPr>
              <a:t>  –  sound sensor </a:t>
            </a:r>
            <a:endParaRPr lang="zh-CN" altLang="en-US" dirty="0" smtClean="0">
              <a:solidFill>
                <a:srgbClr val="FF0000"/>
              </a:solidFill>
            </a:endParaRPr>
          </a:p>
          <a:p>
            <a:r>
              <a:rPr lang="en-US" b="1" dirty="0" smtClean="0">
                <a:solidFill>
                  <a:srgbClr val="FF0000"/>
                </a:solidFill>
              </a:rPr>
              <a:t>(iv) greenhouse monitoring </a:t>
            </a:r>
            <a:endParaRPr lang="zh-CN" altLang="en-US" dirty="0" smtClean="0">
              <a:solidFill>
                <a:srgbClr val="FF0000"/>
              </a:solidFill>
            </a:endParaRPr>
          </a:p>
          <a:p>
            <a:r>
              <a:rPr lang="en-US" b="1" dirty="0" smtClean="0">
                <a:solidFill>
                  <a:srgbClr val="FF0000"/>
                </a:solidFill>
              </a:rPr>
              <a:t>  –  temperature sensor </a:t>
            </a:r>
            <a:endParaRPr lang="zh-CN" altLang="en-US" dirty="0" smtClean="0">
              <a:solidFill>
                <a:srgbClr val="FF0000"/>
              </a:solidFill>
            </a:endParaRPr>
          </a:p>
          <a:p>
            <a:r>
              <a:rPr lang="en-US" b="1" dirty="0" smtClean="0">
                <a:solidFill>
                  <a:srgbClr val="FF0000"/>
                </a:solidFill>
              </a:rPr>
              <a:t>  –  moisture/humidity sensor </a:t>
            </a:r>
            <a:endParaRPr lang="zh-CN" altLang="en-US" dirty="0" smtClean="0">
              <a:solidFill>
                <a:srgbClr val="FF0000"/>
              </a:solidFill>
            </a:endParaRPr>
          </a:p>
          <a:p>
            <a:r>
              <a:rPr lang="en-US" b="1" dirty="0" smtClean="0">
                <a:solidFill>
                  <a:srgbClr val="FF0000"/>
                </a:solidFill>
              </a:rPr>
              <a:t>   –  light sensor </a:t>
            </a:r>
            <a:endParaRPr lang="zh-CN" altLang="en-US" dirty="0" smtClean="0">
              <a:solidFill>
                <a:srgbClr val="FF0000"/>
              </a:solidFill>
            </a:endParaRPr>
          </a:p>
          <a:p>
            <a:r>
              <a:rPr lang="en-US" b="1" dirty="0" smtClean="0">
                <a:solidFill>
                  <a:srgbClr val="FF0000"/>
                </a:solidFill>
              </a:rPr>
              <a:t>   –  pH sensor </a:t>
            </a:r>
            <a:endParaRPr lang="zh-CN" altLang="en-US" dirty="0" smtClean="0">
              <a:solidFill>
                <a:srgbClr val="FF0000"/>
              </a:solidFill>
            </a:endParaRPr>
          </a:p>
          <a:p>
            <a:r>
              <a:rPr lang="en-US" altLang="zh-CN" b="1" dirty="0" smtClean="0">
                <a:solidFill>
                  <a:srgbClr val="FF0000"/>
                </a:solidFill>
              </a:rPr>
              <a:t>   –</a:t>
            </a:r>
            <a:r>
              <a:rPr lang="en-US" b="1" dirty="0" smtClean="0">
                <a:solidFill>
                  <a:srgbClr val="FF0000"/>
                </a:solidFill>
              </a:rPr>
              <a:t> CO2/O2 (levels) sensor</a:t>
            </a:r>
            <a:endParaRPr lang="zh-CN" altLang="en-US"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heckerboard(across)">
                                      <p:cBhvr>
                                        <p:cTn id="15" dur="500"/>
                                        <p:tgtEl>
                                          <p:spTgt spid="3">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heckerboard(across)">
                                      <p:cBhvr>
                                        <p:cTn id="18" dur="500"/>
                                        <p:tgtEl>
                                          <p:spTgt spid="3">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checkerboard(across)">
                                      <p:cBhvr>
                                        <p:cTn id="21" dur="500"/>
                                        <p:tgtEl>
                                          <p:spTgt spid="3">
                                            <p:txEl>
                                              <p:pRg st="5" end="5"/>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checkerboard(across)">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0" presetClass="entr" presetSubtype="0" decel="10000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1000" fill="hold"/>
                                        <p:tgtEl>
                                          <p:spTgt spid="4"/>
                                        </p:tgtEl>
                                        <p:attrNameLst>
                                          <p:attrName>ppt_w</p:attrName>
                                        </p:attrNameLst>
                                      </p:cBhvr>
                                      <p:tavLst>
                                        <p:tav tm="0">
                                          <p:val>
                                            <p:strVal val="#ppt_w+.3"/>
                                          </p:val>
                                        </p:tav>
                                        <p:tav tm="100000">
                                          <p:val>
                                            <p:strVal val="#ppt_w"/>
                                          </p:val>
                                        </p:tav>
                                      </p:tavLst>
                                    </p:anim>
                                    <p:anim calcmode="lin" valueType="num">
                                      <p:cBhvr>
                                        <p:cTn id="30" dur="1000" fill="hold"/>
                                        <p:tgtEl>
                                          <p:spTgt spid="4"/>
                                        </p:tgtEl>
                                        <p:attrNameLst>
                                          <p:attrName>ppt_h</p:attrName>
                                        </p:attrNameLst>
                                      </p:cBhvr>
                                      <p:tavLst>
                                        <p:tav tm="0">
                                          <p:val>
                                            <p:strVal val="#ppt_h"/>
                                          </p:val>
                                        </p:tav>
                                        <p:tav tm="100000">
                                          <p:val>
                                            <p:strVal val="#ppt_h"/>
                                          </p:val>
                                        </p:tav>
                                      </p:tavLst>
                                    </p:anim>
                                    <p:animEffect transition="in" filter="fade">
                                      <p:cBhvr>
                                        <p:cTn id="3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28604"/>
            <a:ext cx="7772400" cy="5591196"/>
          </a:xfrm>
        </p:spPr>
        <p:txBody>
          <a:bodyPr>
            <a:normAutofit lnSpcReduction="20000"/>
          </a:bodyPr>
          <a:lstStyle/>
          <a:p>
            <a:r>
              <a:rPr lang="en-US" b="1" dirty="0" smtClean="0"/>
              <a:t>2. </a:t>
            </a:r>
            <a:r>
              <a:rPr lang="en-US" b="1" dirty="0" smtClean="0"/>
              <a:t>Vehicles passing over a bridge are detected automatically using sensors and a computer.</a:t>
            </a:r>
            <a:endParaRPr lang="en-US" b="1" dirty="0" smtClean="0"/>
          </a:p>
          <a:p>
            <a:pPr lvl="0"/>
            <a:r>
              <a:rPr lang="en-US" b="1" dirty="0" smtClean="0"/>
              <a:t>(a)What sensors could be used?</a:t>
            </a:r>
            <a:endParaRPr lang="zh-CN" altLang="en-US" dirty="0" smtClean="0"/>
          </a:p>
          <a:p>
            <a:r>
              <a:rPr lang="en-US" b="1" dirty="0" smtClean="0"/>
              <a:t>  </a:t>
            </a:r>
            <a:r>
              <a:rPr lang="en-US" b="1" dirty="0" smtClean="0">
                <a:solidFill>
                  <a:srgbClr val="FF0000"/>
                </a:solidFill>
              </a:rPr>
              <a:t>infra-red sensor </a:t>
            </a:r>
            <a:endParaRPr lang="zh-CN" altLang="en-US" dirty="0" smtClean="0">
              <a:solidFill>
                <a:srgbClr val="FF0000"/>
              </a:solidFill>
            </a:endParaRPr>
          </a:p>
          <a:p>
            <a:r>
              <a:rPr lang="en-US" b="1" dirty="0" smtClean="0">
                <a:solidFill>
                  <a:srgbClr val="FF0000"/>
                </a:solidFill>
              </a:rPr>
              <a:t>  pressure sensor</a:t>
            </a:r>
            <a:endParaRPr lang="en-US" b="1" dirty="0" smtClean="0">
              <a:solidFill>
                <a:srgbClr val="FF0000"/>
              </a:solidFill>
            </a:endParaRPr>
          </a:p>
          <a:p>
            <a:pPr lvl="0"/>
            <a:r>
              <a:rPr lang="en-US" b="1" dirty="0" smtClean="0"/>
              <a:t>(b) The graph below shows the number of vehicles counted during certain periods of the day. This graph is produced automatically at the end of each day. A record is created each time a vehicle is detected.  These records are processed to generate the graph and for other purposes. What data need to be stored in each record?</a:t>
            </a:r>
            <a:endParaRPr lang="en-US" b="1" dirty="0" smtClean="0"/>
          </a:p>
          <a:p>
            <a:endParaRPr lang="en-US" b="1" dirty="0" smtClean="0">
              <a:solidFill>
                <a:srgbClr val="FF0000"/>
              </a:solidFill>
            </a:endParaRPr>
          </a:p>
          <a:p>
            <a:r>
              <a:rPr lang="en-US" b="1" dirty="0" smtClean="0">
                <a:solidFill>
                  <a:srgbClr val="FF0000"/>
                </a:solidFill>
              </a:rPr>
              <a:t>Time when the car passes </a:t>
            </a:r>
            <a:endParaRPr lang="en-US" b="1" dirty="0" smtClean="0">
              <a:solidFill>
                <a:srgbClr val="FF0000"/>
              </a:solidFill>
            </a:endParaRPr>
          </a:p>
          <a:p>
            <a:endParaRPr lang="zh-CN" altLang="en-US" dirty="0" smtClean="0">
              <a:solidFill>
                <a:srgbClr val="FF0000"/>
              </a:solidFill>
            </a:endParaRPr>
          </a:p>
          <a:p>
            <a:pPr lvl="0"/>
            <a:endParaRPr lang="zh-CN" altLang="en-US" dirty="0" smtClean="0"/>
          </a:p>
          <a:p>
            <a:endParaRPr lang="zh-CN" altLang="en-US" dirty="0" smtClean="0"/>
          </a:p>
          <a:p>
            <a:endParaRPr lang="zh-CN" altLang="en-US" dirty="0" smtClean="0"/>
          </a:p>
          <a:p>
            <a:endParaRPr lang="zh-CN" altLang="en-US" dirty="0"/>
          </a:p>
        </p:txBody>
      </p:sp>
      <p:pic>
        <p:nvPicPr>
          <p:cNvPr id="2" name="图片 3" descr="QQ截图20140415133200.png"/>
          <p:cNvPicPr>
            <a:picLocks noChangeAspect="1" noChangeArrowheads="1"/>
          </p:cNvPicPr>
          <p:nvPr/>
        </p:nvPicPr>
        <p:blipFill>
          <a:blip r:embed="rId1"/>
          <a:srcRect/>
          <a:stretch>
            <a:fillRect/>
          </a:stretch>
        </p:blipFill>
        <p:spPr>
          <a:xfrm>
            <a:off x="4927283" y="4291965"/>
            <a:ext cx="3419475" cy="2286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p:cTn id="1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checkerboard(across)">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42918"/>
            <a:ext cx="7772400" cy="6000792"/>
          </a:xfrm>
        </p:spPr>
        <p:txBody>
          <a:bodyPr>
            <a:normAutofit fontScale="80000" lnSpcReduction="20000"/>
          </a:bodyPr>
          <a:lstStyle/>
          <a:p>
            <a:pPr lvl="0"/>
            <a:r>
              <a:rPr lang="en-US" b="1" dirty="0" smtClean="0"/>
              <a:t>(c) State two other methods of automatic data capture. In each case, name an application which would use this method.</a:t>
            </a:r>
            <a:endParaRPr lang="en-US" b="1" dirty="0" smtClean="0"/>
          </a:p>
          <a:p>
            <a:r>
              <a:rPr lang="en-US" dirty="0" smtClean="0">
                <a:solidFill>
                  <a:srgbClr val="FF0000"/>
                </a:solidFill>
              </a:rPr>
              <a:t>1 mark for name + 1 mark for correct application </a:t>
            </a:r>
            <a:endParaRPr lang="zh-CN" altLang="en-US" dirty="0" smtClean="0">
              <a:solidFill>
                <a:srgbClr val="FF0000"/>
              </a:solidFill>
            </a:endParaRPr>
          </a:p>
          <a:p>
            <a:r>
              <a:rPr lang="en-US" b="1" dirty="0" smtClean="0">
                <a:solidFill>
                  <a:srgbClr val="FF0000"/>
                </a:solidFill>
              </a:rPr>
              <a:t>Barcode  </a:t>
            </a:r>
            <a:r>
              <a:rPr lang="en-US" altLang="zh-CN" b="1" dirty="0" smtClean="0">
                <a:solidFill>
                  <a:srgbClr val="FF0000"/>
                </a:solidFill>
              </a:rPr>
              <a:t>reader</a:t>
            </a:r>
            <a:endParaRPr lang="en-US" dirty="0" smtClean="0">
              <a:solidFill>
                <a:srgbClr val="FF0000"/>
              </a:solidFill>
            </a:endParaRPr>
          </a:p>
          <a:p>
            <a:r>
              <a:rPr lang="en-US" dirty="0" smtClean="0">
                <a:solidFill>
                  <a:srgbClr val="FF0000"/>
                </a:solidFill>
              </a:rPr>
              <a:t>e.g.  –  stock taking in supermarket </a:t>
            </a:r>
            <a:endParaRPr lang="zh-CN" altLang="en-US" dirty="0" smtClean="0">
              <a:solidFill>
                <a:srgbClr val="FF0000"/>
              </a:solidFill>
            </a:endParaRPr>
          </a:p>
          <a:p>
            <a:r>
              <a:rPr lang="en-US" dirty="0" smtClean="0">
                <a:solidFill>
                  <a:srgbClr val="FF0000"/>
                </a:solidFill>
              </a:rPr>
              <a:t>         –  getting prices at POS </a:t>
            </a:r>
            <a:endParaRPr lang="zh-CN" altLang="en-US" dirty="0" smtClean="0">
              <a:solidFill>
                <a:srgbClr val="FF0000"/>
              </a:solidFill>
            </a:endParaRPr>
          </a:p>
          <a:p>
            <a:r>
              <a:rPr lang="en-US" dirty="0" smtClean="0">
                <a:solidFill>
                  <a:srgbClr val="FF0000"/>
                </a:solidFill>
              </a:rPr>
              <a:t>         – library system      </a:t>
            </a:r>
            <a:endParaRPr lang="zh-CN" altLang="en-US" dirty="0" smtClean="0">
              <a:solidFill>
                <a:srgbClr val="FF0000"/>
              </a:solidFill>
            </a:endParaRPr>
          </a:p>
          <a:p>
            <a:r>
              <a:rPr lang="en-US" b="1" dirty="0" smtClean="0">
                <a:solidFill>
                  <a:srgbClr val="FF0000"/>
                </a:solidFill>
                <a:hlinkClick r:id="rId1" action="ppaction://hlinkfile"/>
              </a:rPr>
              <a:t>RFID </a:t>
            </a:r>
            <a:endParaRPr lang="en-US" dirty="0" smtClean="0">
              <a:solidFill>
                <a:srgbClr val="FF0000"/>
              </a:solidFill>
            </a:endParaRPr>
          </a:p>
          <a:p>
            <a:r>
              <a:rPr lang="en-US" dirty="0" smtClean="0">
                <a:solidFill>
                  <a:srgbClr val="FF0000"/>
                </a:solidFill>
              </a:rPr>
              <a:t>e.g. –  identifying/tracking individual items (livestock, vehicles, people) </a:t>
            </a:r>
            <a:endParaRPr lang="zh-CN" altLang="en-US" dirty="0" smtClean="0">
              <a:solidFill>
                <a:srgbClr val="FF0000"/>
              </a:solidFill>
            </a:endParaRPr>
          </a:p>
          <a:p>
            <a:r>
              <a:rPr lang="en-US" b="1" dirty="0" smtClean="0">
                <a:solidFill>
                  <a:srgbClr val="FF0000"/>
                </a:solidFill>
              </a:rPr>
              <a:t>Biometrics  </a:t>
            </a:r>
            <a:endParaRPr lang="en-US" dirty="0" smtClean="0">
              <a:solidFill>
                <a:srgbClr val="FF0000"/>
              </a:solidFill>
            </a:endParaRPr>
          </a:p>
          <a:p>
            <a:r>
              <a:rPr lang="en-US" dirty="0" smtClean="0">
                <a:solidFill>
                  <a:srgbClr val="FF0000"/>
                </a:solidFill>
              </a:rPr>
              <a:t>e.g.  –  finger printing, face images, etc. as security systems </a:t>
            </a:r>
            <a:endParaRPr lang="zh-CN" altLang="en-US" dirty="0" smtClean="0">
              <a:solidFill>
                <a:srgbClr val="FF0000"/>
              </a:solidFill>
            </a:endParaRPr>
          </a:p>
          <a:p>
            <a:r>
              <a:rPr lang="en-US" b="1" dirty="0" smtClean="0">
                <a:solidFill>
                  <a:srgbClr val="FF0000"/>
                </a:solidFill>
              </a:rPr>
              <a:t>Magnetic stripe </a:t>
            </a:r>
            <a:endParaRPr lang="en-US" dirty="0" smtClean="0">
              <a:solidFill>
                <a:srgbClr val="FF0000"/>
              </a:solidFill>
            </a:endParaRPr>
          </a:p>
          <a:p>
            <a:r>
              <a:rPr lang="en-US" dirty="0" smtClean="0">
                <a:solidFill>
                  <a:srgbClr val="FF0000"/>
                </a:solidFill>
              </a:rPr>
              <a:t>e.g. –  security cards (e.g. hotel room keys) </a:t>
            </a:r>
            <a:endParaRPr lang="zh-CN" altLang="en-US" dirty="0" smtClean="0">
              <a:solidFill>
                <a:srgbClr val="FF0000"/>
              </a:solidFill>
            </a:endParaRPr>
          </a:p>
          <a:p>
            <a:r>
              <a:rPr lang="en-US" dirty="0" smtClean="0">
                <a:solidFill>
                  <a:srgbClr val="FF0000"/>
                </a:solidFill>
              </a:rPr>
              <a:t>        – credit/debit cards/ATMs/banking   </a:t>
            </a:r>
            <a:endParaRPr lang="zh-CN" altLang="en-US" dirty="0" smtClean="0">
              <a:solidFill>
                <a:srgbClr val="FF0000"/>
              </a:solidFill>
            </a:endParaRPr>
          </a:p>
          <a:p>
            <a:r>
              <a:rPr lang="en-US" b="1" dirty="0" smtClean="0">
                <a:solidFill>
                  <a:srgbClr val="FF0000"/>
                </a:solidFill>
              </a:rPr>
              <a:t>OCR/OMR </a:t>
            </a:r>
            <a:endParaRPr lang="en-US" dirty="0" smtClean="0">
              <a:solidFill>
                <a:srgbClr val="FF0000"/>
              </a:solidFill>
            </a:endParaRPr>
          </a:p>
          <a:p>
            <a:r>
              <a:rPr lang="en-US" dirty="0" smtClean="0">
                <a:solidFill>
                  <a:srgbClr val="FF0000"/>
                </a:solidFill>
              </a:rPr>
              <a:t>e.g. –  scanning in documents/photos/exam papers </a:t>
            </a:r>
            <a:endParaRPr lang="zh-CN" altLang="en-US" dirty="0" smtClean="0">
              <a:solidFill>
                <a:srgbClr val="FF0000"/>
              </a:solidFill>
            </a:endParaRPr>
          </a:p>
          <a:p>
            <a:r>
              <a:rPr lang="en-US" b="1" dirty="0" smtClean="0">
                <a:solidFill>
                  <a:srgbClr val="FF0000"/>
                </a:solidFill>
              </a:rPr>
              <a:t> Microphones </a:t>
            </a:r>
            <a:endParaRPr lang="en-US" dirty="0" smtClean="0">
              <a:solidFill>
                <a:srgbClr val="FF0000"/>
              </a:solidFill>
            </a:endParaRPr>
          </a:p>
          <a:p>
            <a:r>
              <a:rPr lang="en-US" dirty="0" smtClean="0">
                <a:solidFill>
                  <a:srgbClr val="FF0000"/>
                </a:solidFill>
              </a:rPr>
              <a:t>e.g.  –  interface (input) to a computer (used by disabled people)</a:t>
            </a:r>
            <a:endParaRPr lang="zh-CN" altLang="en-US" dirty="0" smtClean="0">
              <a:solidFill>
                <a:srgbClr val="FF0000"/>
              </a:solidFill>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p:cTn id="35"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p:cTn id="42"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p:cTn id="49"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1" dur="500"/>
                                        <p:tgtEl>
                                          <p:spTgt spid="3">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 calcmode="lin" valueType="num">
                                      <p:cBhvr>
                                        <p:cTn id="56"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8" dur="500"/>
                                        <p:tgtEl>
                                          <p:spTgt spid="3">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 calcmode="lin" valueType="num">
                                      <p:cBhvr>
                                        <p:cTn id="63"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65" dur="500"/>
                                        <p:tgtEl>
                                          <p:spTgt spid="3">
                                            <p:txEl>
                                              <p:pRg st="9" end="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 calcmode="lin" valueType="num">
                                      <p:cBhvr>
                                        <p:cTn id="70"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71"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72" dur="500"/>
                                        <p:tgtEl>
                                          <p:spTgt spid="3">
                                            <p:txEl>
                                              <p:pRg st="10" end="1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 calcmode="lin" valueType="num">
                                      <p:cBhvr>
                                        <p:cTn id="77"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78"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79" dur="500"/>
                                        <p:tgtEl>
                                          <p:spTgt spid="3">
                                            <p:txEl>
                                              <p:pRg st="11" end="1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 calcmode="lin" valueType="num">
                                      <p:cBhvr>
                                        <p:cTn id="84"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85"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86" dur="500"/>
                                        <p:tgtEl>
                                          <p:spTgt spid="3">
                                            <p:txEl>
                                              <p:pRg st="12" end="12"/>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nodeType="clickEffect">
                                  <p:stCondLst>
                                    <p:cond delay="0"/>
                                  </p:stCondLst>
                                  <p:childTnLst>
                                    <p:set>
                                      <p:cBhvr>
                                        <p:cTn id="90" dur="1" fill="hold">
                                          <p:stCondLst>
                                            <p:cond delay="0"/>
                                          </p:stCondLst>
                                        </p:cTn>
                                        <p:tgtEl>
                                          <p:spTgt spid="3">
                                            <p:txEl>
                                              <p:pRg st="13" end="13"/>
                                            </p:txEl>
                                          </p:spTgt>
                                        </p:tgtEl>
                                        <p:attrNameLst>
                                          <p:attrName>style.visibility</p:attrName>
                                        </p:attrNameLst>
                                      </p:cBhvr>
                                      <p:to>
                                        <p:strVal val="visible"/>
                                      </p:to>
                                    </p:set>
                                    <p:anim calcmode="lin" valueType="num">
                                      <p:cBhvr>
                                        <p:cTn id="91"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92" dur="500" fill="hold"/>
                                        <p:tgtEl>
                                          <p:spTgt spid="3">
                                            <p:txEl>
                                              <p:pRg st="13" end="13"/>
                                            </p:txEl>
                                          </p:spTgt>
                                        </p:tgtEl>
                                        <p:attrNameLst>
                                          <p:attrName>ppt_h</p:attrName>
                                        </p:attrNameLst>
                                      </p:cBhvr>
                                      <p:tavLst>
                                        <p:tav tm="0">
                                          <p:val>
                                            <p:fltVal val="0"/>
                                          </p:val>
                                        </p:tav>
                                        <p:tav tm="100000">
                                          <p:val>
                                            <p:strVal val="#ppt_h"/>
                                          </p:val>
                                        </p:tav>
                                      </p:tavLst>
                                    </p:anim>
                                    <p:animEffect transition="in" filter="fade">
                                      <p:cBhvr>
                                        <p:cTn id="93" dur="500"/>
                                        <p:tgtEl>
                                          <p:spTgt spid="3">
                                            <p:txEl>
                                              <p:pRg st="13" end="13"/>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nodeType="clickEffect">
                                  <p:stCondLst>
                                    <p:cond delay="0"/>
                                  </p:stCondLst>
                                  <p:childTnLst>
                                    <p:set>
                                      <p:cBhvr>
                                        <p:cTn id="97" dur="1" fill="hold">
                                          <p:stCondLst>
                                            <p:cond delay="0"/>
                                          </p:stCondLst>
                                        </p:cTn>
                                        <p:tgtEl>
                                          <p:spTgt spid="3">
                                            <p:txEl>
                                              <p:pRg st="14" end="14"/>
                                            </p:txEl>
                                          </p:spTgt>
                                        </p:tgtEl>
                                        <p:attrNameLst>
                                          <p:attrName>style.visibility</p:attrName>
                                        </p:attrNameLst>
                                      </p:cBhvr>
                                      <p:to>
                                        <p:strVal val="visible"/>
                                      </p:to>
                                    </p:set>
                                    <p:anim calcmode="lin" valueType="num">
                                      <p:cBhvr>
                                        <p:cTn id="98" dur="5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99" dur="500" fill="hold"/>
                                        <p:tgtEl>
                                          <p:spTgt spid="3">
                                            <p:txEl>
                                              <p:pRg st="14" end="14"/>
                                            </p:txEl>
                                          </p:spTgt>
                                        </p:tgtEl>
                                        <p:attrNameLst>
                                          <p:attrName>ppt_h</p:attrName>
                                        </p:attrNameLst>
                                      </p:cBhvr>
                                      <p:tavLst>
                                        <p:tav tm="0">
                                          <p:val>
                                            <p:fltVal val="0"/>
                                          </p:val>
                                        </p:tav>
                                        <p:tav tm="100000">
                                          <p:val>
                                            <p:strVal val="#ppt_h"/>
                                          </p:val>
                                        </p:tav>
                                      </p:tavLst>
                                    </p:anim>
                                    <p:animEffect transition="in" filter="fade">
                                      <p:cBhvr>
                                        <p:cTn id="100" dur="500"/>
                                        <p:tgtEl>
                                          <p:spTgt spid="3">
                                            <p:txEl>
                                              <p:pRg st="14" end="14"/>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nodeType="clickEffect">
                                  <p:stCondLst>
                                    <p:cond delay="0"/>
                                  </p:stCondLst>
                                  <p:childTnLst>
                                    <p:set>
                                      <p:cBhvr>
                                        <p:cTn id="104" dur="1" fill="hold">
                                          <p:stCondLst>
                                            <p:cond delay="0"/>
                                          </p:stCondLst>
                                        </p:cTn>
                                        <p:tgtEl>
                                          <p:spTgt spid="3">
                                            <p:txEl>
                                              <p:pRg st="15" end="15"/>
                                            </p:txEl>
                                          </p:spTgt>
                                        </p:tgtEl>
                                        <p:attrNameLst>
                                          <p:attrName>style.visibility</p:attrName>
                                        </p:attrNameLst>
                                      </p:cBhvr>
                                      <p:to>
                                        <p:strVal val="visible"/>
                                      </p:to>
                                    </p:set>
                                    <p:anim calcmode="lin" valueType="num">
                                      <p:cBhvr>
                                        <p:cTn id="105" dur="500" fill="hold"/>
                                        <p:tgtEl>
                                          <p:spTgt spid="3">
                                            <p:txEl>
                                              <p:pRg st="15" end="15"/>
                                            </p:txEl>
                                          </p:spTgt>
                                        </p:tgtEl>
                                        <p:attrNameLst>
                                          <p:attrName>ppt_w</p:attrName>
                                        </p:attrNameLst>
                                      </p:cBhvr>
                                      <p:tavLst>
                                        <p:tav tm="0">
                                          <p:val>
                                            <p:fltVal val="0"/>
                                          </p:val>
                                        </p:tav>
                                        <p:tav tm="100000">
                                          <p:val>
                                            <p:strVal val="#ppt_w"/>
                                          </p:val>
                                        </p:tav>
                                      </p:tavLst>
                                    </p:anim>
                                    <p:anim calcmode="lin" valueType="num">
                                      <p:cBhvr>
                                        <p:cTn id="106" dur="500" fill="hold"/>
                                        <p:tgtEl>
                                          <p:spTgt spid="3">
                                            <p:txEl>
                                              <p:pRg st="15" end="15"/>
                                            </p:txEl>
                                          </p:spTgt>
                                        </p:tgtEl>
                                        <p:attrNameLst>
                                          <p:attrName>ppt_h</p:attrName>
                                        </p:attrNameLst>
                                      </p:cBhvr>
                                      <p:tavLst>
                                        <p:tav tm="0">
                                          <p:val>
                                            <p:fltVal val="0"/>
                                          </p:val>
                                        </p:tav>
                                        <p:tav tm="100000">
                                          <p:val>
                                            <p:strVal val="#ppt_h"/>
                                          </p:val>
                                        </p:tav>
                                      </p:tavLst>
                                    </p:anim>
                                    <p:animEffect transition="in" filter="fade">
                                      <p:cBhvr>
                                        <p:cTn id="107" dur="500"/>
                                        <p:tgtEl>
                                          <p:spTgt spid="3">
                                            <p:txEl>
                                              <p:pRg st="15" end="15"/>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nodeType="clickEffect">
                                  <p:stCondLst>
                                    <p:cond delay="0"/>
                                  </p:stCondLst>
                                  <p:childTnLst>
                                    <p:set>
                                      <p:cBhvr>
                                        <p:cTn id="111" dur="1" fill="hold">
                                          <p:stCondLst>
                                            <p:cond delay="0"/>
                                          </p:stCondLst>
                                        </p:cTn>
                                        <p:tgtEl>
                                          <p:spTgt spid="3">
                                            <p:txEl>
                                              <p:pRg st="16" end="16"/>
                                            </p:txEl>
                                          </p:spTgt>
                                        </p:tgtEl>
                                        <p:attrNameLst>
                                          <p:attrName>style.visibility</p:attrName>
                                        </p:attrNameLst>
                                      </p:cBhvr>
                                      <p:to>
                                        <p:strVal val="visible"/>
                                      </p:to>
                                    </p:set>
                                    <p:anim calcmode="lin" valueType="num">
                                      <p:cBhvr>
                                        <p:cTn id="112" dur="500" fill="hold"/>
                                        <p:tgtEl>
                                          <p:spTgt spid="3">
                                            <p:txEl>
                                              <p:pRg st="16" end="16"/>
                                            </p:txEl>
                                          </p:spTgt>
                                        </p:tgtEl>
                                        <p:attrNameLst>
                                          <p:attrName>ppt_w</p:attrName>
                                        </p:attrNameLst>
                                      </p:cBhvr>
                                      <p:tavLst>
                                        <p:tav tm="0">
                                          <p:val>
                                            <p:fltVal val="0"/>
                                          </p:val>
                                        </p:tav>
                                        <p:tav tm="100000">
                                          <p:val>
                                            <p:strVal val="#ppt_w"/>
                                          </p:val>
                                        </p:tav>
                                      </p:tavLst>
                                    </p:anim>
                                    <p:anim calcmode="lin" valueType="num">
                                      <p:cBhvr>
                                        <p:cTn id="113" dur="500" fill="hold"/>
                                        <p:tgtEl>
                                          <p:spTgt spid="3">
                                            <p:txEl>
                                              <p:pRg st="16" end="16"/>
                                            </p:txEl>
                                          </p:spTgt>
                                        </p:tgtEl>
                                        <p:attrNameLst>
                                          <p:attrName>ppt_h</p:attrName>
                                        </p:attrNameLst>
                                      </p:cBhvr>
                                      <p:tavLst>
                                        <p:tav tm="0">
                                          <p:val>
                                            <p:fltVal val="0"/>
                                          </p:val>
                                        </p:tav>
                                        <p:tav tm="100000">
                                          <p:val>
                                            <p:strVal val="#ppt_h"/>
                                          </p:val>
                                        </p:tav>
                                      </p:tavLst>
                                    </p:anim>
                                    <p:animEffect transition="in" filter="fade">
                                      <p:cBhvr>
                                        <p:cTn id="114"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2214554"/>
            <a:ext cx="8786874" cy="4000496"/>
          </a:xfrm>
        </p:spPr>
        <p:txBody>
          <a:bodyPr>
            <a:normAutofit fontScale="77500" lnSpcReduction="20000"/>
          </a:bodyPr>
          <a:lstStyle/>
          <a:p>
            <a:pPr lvl="0"/>
            <a:r>
              <a:rPr lang="en-US" b="1" dirty="0" smtClean="0"/>
              <a:t>3. (a) Describe </a:t>
            </a:r>
            <a:r>
              <a:rPr lang="en-US" b="1" dirty="0" smtClean="0"/>
              <a:t>how the sensors, actuators, valves and computer are used to monitor and control the liquid in the pipe.</a:t>
            </a:r>
            <a:endParaRPr lang="zh-CN" altLang="en-US" dirty="0" smtClean="0"/>
          </a:p>
          <a:p>
            <a:r>
              <a:rPr lang="zh-CN" altLang="en-US" b="1" dirty="0" smtClean="0">
                <a:solidFill>
                  <a:srgbClr val="FF0000"/>
                </a:solidFill>
              </a:rPr>
              <a:t> </a:t>
            </a:r>
            <a:r>
              <a:rPr lang="en-US" b="1" dirty="0" smtClean="0">
                <a:solidFill>
                  <a:srgbClr val="FF0000"/>
                </a:solidFill>
              </a:rPr>
              <a:t>Any five points from: </a:t>
            </a:r>
            <a:endParaRPr lang="zh-CN" altLang="en-US" dirty="0" smtClean="0">
              <a:solidFill>
                <a:srgbClr val="FF0000"/>
              </a:solidFill>
            </a:endParaRPr>
          </a:p>
          <a:p>
            <a:r>
              <a:rPr lang="en-US" b="1" dirty="0" smtClean="0">
                <a:solidFill>
                  <a:srgbClr val="FF0000"/>
                </a:solidFill>
              </a:rPr>
              <a:t>   –   sensors send information to the computer </a:t>
            </a:r>
            <a:endParaRPr lang="zh-CN" altLang="en-US" dirty="0" smtClean="0">
              <a:solidFill>
                <a:srgbClr val="FF0000"/>
              </a:solidFill>
            </a:endParaRPr>
          </a:p>
          <a:p>
            <a:r>
              <a:rPr lang="en-US" b="1" dirty="0" smtClean="0">
                <a:solidFill>
                  <a:srgbClr val="FF0000"/>
                </a:solidFill>
              </a:rPr>
              <a:t>   –   converted to a digital signal by an ADC </a:t>
            </a:r>
            <a:endParaRPr lang="zh-CN" altLang="en-US" dirty="0" smtClean="0">
              <a:solidFill>
                <a:srgbClr val="FF0000"/>
              </a:solidFill>
            </a:endParaRPr>
          </a:p>
          <a:p>
            <a:r>
              <a:rPr lang="en-US" b="1" dirty="0" smtClean="0">
                <a:solidFill>
                  <a:srgbClr val="FF0000"/>
                </a:solidFill>
              </a:rPr>
              <a:t>   –   data compared to stored data (sound level) in computer memory </a:t>
            </a:r>
            <a:endParaRPr lang="zh-CN" altLang="en-US" dirty="0" smtClean="0">
              <a:solidFill>
                <a:srgbClr val="FF0000"/>
              </a:solidFill>
            </a:endParaRPr>
          </a:p>
          <a:p>
            <a:r>
              <a:rPr lang="en-US" b="1" dirty="0" smtClean="0">
                <a:solidFill>
                  <a:srgbClr val="FF0000"/>
                </a:solidFill>
              </a:rPr>
              <a:t>   –   if it is identified as a drip in the outer pipe ...... </a:t>
            </a:r>
            <a:endParaRPr lang="zh-CN" altLang="en-US" dirty="0" smtClean="0">
              <a:solidFill>
                <a:srgbClr val="FF0000"/>
              </a:solidFill>
            </a:endParaRPr>
          </a:p>
          <a:p>
            <a:r>
              <a:rPr lang="en-US" b="1" dirty="0" smtClean="0">
                <a:solidFill>
                  <a:srgbClr val="FF0000"/>
                </a:solidFill>
              </a:rPr>
              <a:t>   –   ...... a signal is sent out by the computer (to the actuators) </a:t>
            </a:r>
            <a:endParaRPr lang="zh-CN" altLang="en-US" dirty="0" smtClean="0">
              <a:solidFill>
                <a:srgbClr val="FF0000"/>
              </a:solidFill>
            </a:endParaRPr>
          </a:p>
          <a:p>
            <a:r>
              <a:rPr lang="en-US" b="1" dirty="0" smtClean="0">
                <a:solidFill>
                  <a:srgbClr val="FF0000"/>
                </a:solidFill>
              </a:rPr>
              <a:t>   –   use of DAC to convert signal to analogue </a:t>
            </a:r>
            <a:endParaRPr lang="zh-CN" altLang="en-US" dirty="0" smtClean="0">
              <a:solidFill>
                <a:srgbClr val="FF0000"/>
              </a:solidFill>
            </a:endParaRPr>
          </a:p>
          <a:p>
            <a:r>
              <a:rPr lang="en-US" b="1" dirty="0" smtClean="0">
                <a:solidFill>
                  <a:srgbClr val="FF0000"/>
                </a:solidFill>
              </a:rPr>
              <a:t>   –   actuator/motor used to close valve in the inner pipe </a:t>
            </a:r>
            <a:endParaRPr lang="zh-CN" altLang="en-US" dirty="0" smtClean="0">
              <a:solidFill>
                <a:srgbClr val="FF0000"/>
              </a:solidFill>
            </a:endParaRPr>
          </a:p>
          <a:p>
            <a:r>
              <a:rPr lang="en-US" b="1" dirty="0" smtClean="0">
                <a:solidFill>
                  <a:srgbClr val="FF0000"/>
                </a:solidFill>
              </a:rPr>
              <a:t>   –   message sent to screen in control room/alarm sounds</a:t>
            </a:r>
            <a:endParaRPr lang="zh-CN" altLang="en-US" dirty="0" smtClean="0">
              <a:solidFill>
                <a:srgbClr val="FF0000"/>
              </a:solidFill>
            </a:endParaRPr>
          </a:p>
          <a:p>
            <a:endParaRPr lang="zh-CN" altLang="en-US" dirty="0"/>
          </a:p>
        </p:txBody>
      </p:sp>
      <p:pic>
        <p:nvPicPr>
          <p:cNvPr id="4" name="图片 4" descr="QQ截图20140415133802.png"/>
          <p:cNvPicPr/>
          <p:nvPr/>
        </p:nvPicPr>
        <p:blipFill>
          <a:blip r:embed="rId1" cstate="print"/>
          <a:stretch>
            <a:fillRect/>
          </a:stretch>
        </p:blipFill>
        <p:spPr>
          <a:xfrm>
            <a:off x="3869690" y="214290"/>
            <a:ext cx="5274310" cy="1971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p:cTn id="26"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p:cTn id="3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p:cTn id="40"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p:cTn id="47"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 calcmode="lin" valueType="num">
                                      <p:cBhvr>
                                        <p:cTn id="54"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5"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6" dur="500"/>
                                        <p:tgtEl>
                                          <p:spTgt spid="3">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p:cTn id="61"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62"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6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20" y="500042"/>
            <a:ext cx="8501122" cy="4572000"/>
          </a:xfrm>
        </p:spPr>
        <p:txBody>
          <a:bodyPr>
            <a:normAutofit/>
          </a:bodyPr>
          <a:lstStyle/>
          <a:p>
            <a:pPr lvl="0"/>
            <a:r>
              <a:rPr lang="en-US" b="1" dirty="0" smtClean="0"/>
              <a:t>(b) Give two advantages of using this computer-controlled system rather than visual checks by the workforce(</a:t>
            </a:r>
            <a:r>
              <a:rPr lang="en-US" sz="1800" b="1" dirty="0" smtClean="0"/>
              <a:t>工作人员</a:t>
            </a:r>
            <a:r>
              <a:rPr lang="en-US" b="1" dirty="0" smtClean="0"/>
              <a:t>).</a:t>
            </a:r>
            <a:endParaRPr lang="en-US" b="1" dirty="0" smtClean="0"/>
          </a:p>
          <a:p>
            <a:r>
              <a:rPr lang="en-US" b="1" dirty="0" smtClean="0">
                <a:solidFill>
                  <a:srgbClr val="FF0000"/>
                </a:solidFill>
              </a:rPr>
              <a:t>Any two points from: </a:t>
            </a:r>
            <a:endParaRPr lang="zh-CN" altLang="en-US" dirty="0" smtClean="0">
              <a:solidFill>
                <a:srgbClr val="FF0000"/>
              </a:solidFill>
            </a:endParaRPr>
          </a:p>
          <a:p>
            <a:r>
              <a:rPr lang="en-US" b="1" dirty="0" smtClean="0">
                <a:solidFill>
                  <a:srgbClr val="FF0000"/>
                </a:solidFill>
              </a:rPr>
              <a:t>   –   computer response is much faster than a human </a:t>
            </a:r>
            <a:endParaRPr lang="zh-CN" altLang="en-US" dirty="0" smtClean="0">
              <a:solidFill>
                <a:srgbClr val="FF0000"/>
              </a:solidFill>
            </a:endParaRPr>
          </a:p>
          <a:p>
            <a:r>
              <a:rPr lang="en-US" b="1" dirty="0" smtClean="0">
                <a:solidFill>
                  <a:srgbClr val="FF0000"/>
                </a:solidFill>
              </a:rPr>
              <a:t>   –   24/7 monitoring is possible/no breaks taken </a:t>
            </a:r>
            <a:endParaRPr lang="zh-CN" altLang="en-US" dirty="0" smtClean="0">
              <a:solidFill>
                <a:srgbClr val="FF0000"/>
              </a:solidFill>
            </a:endParaRPr>
          </a:p>
          <a:p>
            <a:r>
              <a:rPr lang="en-US" b="1" dirty="0" smtClean="0">
                <a:solidFill>
                  <a:srgbClr val="FF0000"/>
                </a:solidFill>
              </a:rPr>
              <a:t>   –   a human may miss “signs of leakage”/computer doesn’t get tired </a:t>
            </a:r>
            <a:endParaRPr lang="zh-CN" altLang="en-US" dirty="0" smtClean="0">
              <a:solidFill>
                <a:srgbClr val="FF0000"/>
              </a:solidFill>
            </a:endParaRPr>
          </a:p>
          <a:p>
            <a:r>
              <a:rPr lang="en-US" b="1" dirty="0" smtClean="0">
                <a:solidFill>
                  <a:srgbClr val="FF0000"/>
                </a:solidFill>
              </a:rPr>
              <a:t>   –   no/removes human errors (therefore safer) </a:t>
            </a:r>
            <a:endParaRPr lang="zh-CN" altLang="en-US" dirty="0" smtClean="0">
              <a:solidFill>
                <a:srgbClr val="FF0000"/>
              </a:solidFill>
            </a:endParaRPr>
          </a:p>
          <a:p>
            <a:r>
              <a:rPr lang="en-US" altLang="zh-CN" b="1" dirty="0" smtClean="0">
                <a:solidFill>
                  <a:srgbClr val="FF0000"/>
                </a:solidFill>
              </a:rPr>
              <a:t>   –</a:t>
            </a:r>
            <a:r>
              <a:rPr lang="en-US" b="1" dirty="0" smtClean="0">
                <a:solidFill>
                  <a:srgbClr val="FF0000"/>
                </a:solidFill>
              </a:rPr>
              <a:t> automatic graph/generation of a spreadsheet</a:t>
            </a:r>
            <a:endParaRPr lang="zh-CN" altLang="en-US" dirty="0" smtClean="0">
              <a:solidFill>
                <a:srgbClr val="FF0000"/>
              </a:solidFill>
            </a:endParaRPr>
          </a:p>
          <a:p>
            <a:pPr lvl="0"/>
            <a:endParaRPr lang="zh-CN" altLang="en-US"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7"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90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7"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9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3">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428625" y="214313"/>
            <a:ext cx="6324600" cy="914400"/>
          </a:xfrm>
        </p:spPr>
        <p:txBody>
          <a:bodyPr/>
          <a:lstStyle/>
          <a:p>
            <a:r>
              <a:rPr lang="en-US" altLang="zh-CN" sz="3200" b="1" dirty="0" smtClean="0">
                <a:solidFill>
                  <a:schemeClr val="tx1"/>
                </a:solidFill>
              </a:rPr>
              <a:t>Temperature(</a:t>
            </a:r>
            <a:r>
              <a:rPr lang="zh-CN" altLang="en-US" sz="3200" b="1" dirty="0" smtClean="0">
                <a:solidFill>
                  <a:schemeClr val="tx1"/>
                </a:solidFill>
              </a:rPr>
              <a:t>温度</a:t>
            </a:r>
            <a:r>
              <a:rPr lang="en-US" altLang="zh-CN" sz="3200" b="1" dirty="0" smtClean="0">
                <a:solidFill>
                  <a:schemeClr val="tx1"/>
                </a:solidFill>
              </a:rPr>
              <a:t>) sensor</a:t>
            </a:r>
            <a:endParaRPr lang="zh-CN" altLang="en-US" sz="3200" b="1" dirty="0" smtClean="0">
              <a:solidFill>
                <a:schemeClr val="tx1"/>
              </a:solidFill>
            </a:endParaRPr>
          </a:p>
        </p:txBody>
      </p:sp>
      <p:sp>
        <p:nvSpPr>
          <p:cNvPr id="9219" name="内容占位符 2"/>
          <p:cNvSpPr>
            <a:spLocks noGrp="1"/>
          </p:cNvSpPr>
          <p:nvPr>
            <p:ph idx="1"/>
          </p:nvPr>
        </p:nvSpPr>
        <p:spPr>
          <a:xfrm>
            <a:off x="457200" y="1285875"/>
            <a:ext cx="8186766" cy="5286375"/>
          </a:xfrm>
        </p:spPr>
        <p:txBody>
          <a:bodyPr>
            <a:normAutofit/>
          </a:bodyPr>
          <a:lstStyle/>
          <a:p>
            <a:pPr marL="0" indent="0">
              <a:buNone/>
            </a:pPr>
            <a:endParaRPr lang="en-US" altLang="zh-CN" dirty="0" smtClean="0">
              <a:solidFill>
                <a:srgbClr val="FF0000"/>
              </a:solidFill>
            </a:endParaRPr>
          </a:p>
          <a:p>
            <a:r>
              <a:rPr lang="en-US" altLang="zh-CN" dirty="0" smtClean="0"/>
              <a:t>Electronic thermometers</a:t>
            </a:r>
            <a:endParaRPr lang="en-US" altLang="zh-CN" dirty="0" smtClean="0"/>
          </a:p>
          <a:p>
            <a:r>
              <a:rPr lang="en-US" altLang="zh-CN" dirty="0" smtClean="0"/>
              <a:t>(</a:t>
            </a:r>
            <a:r>
              <a:rPr lang="zh-CN" altLang="en-US" dirty="0" smtClean="0"/>
              <a:t>电子温度计</a:t>
            </a:r>
            <a:r>
              <a:rPr lang="en-US" altLang="zh-CN" dirty="0" smtClean="0"/>
              <a:t>)</a:t>
            </a:r>
            <a:endParaRPr lang="en-US" altLang="zh-CN" dirty="0" smtClean="0"/>
          </a:p>
          <a:p>
            <a:endParaRPr lang="en-US" altLang="zh-CN" dirty="0" smtClean="0"/>
          </a:p>
          <a:p>
            <a:pPr>
              <a:buFontTx/>
              <a:buNone/>
            </a:pPr>
            <a:endParaRPr lang="en-US" altLang="zh-CN" dirty="0" smtClean="0"/>
          </a:p>
          <a:p>
            <a:endParaRPr lang="en-US" altLang="zh-CN" dirty="0" smtClean="0"/>
          </a:p>
          <a:p>
            <a:r>
              <a:rPr lang="en-US" altLang="zh-CN" dirty="0" smtClean="0"/>
              <a:t>Controlling heating systems in buildings, including greenhouses and chemical reaction</a:t>
            </a:r>
            <a:endParaRPr lang="en-US" altLang="zh-CN" dirty="0" smtClean="0"/>
          </a:p>
          <a:p>
            <a:endParaRPr lang="zh-CN" altLang="en-US" dirty="0" smtClean="0"/>
          </a:p>
        </p:txBody>
      </p:sp>
      <p:pic>
        <p:nvPicPr>
          <p:cNvPr id="5" name="图片 3" descr="3965114010h01.jpg"/>
          <p:cNvPicPr>
            <a:picLocks noChangeAspect="1"/>
          </p:cNvPicPr>
          <p:nvPr/>
        </p:nvPicPr>
        <p:blipFill>
          <a:blip r:embed="rId1" cstate="print"/>
          <a:srcRect b="13240"/>
          <a:stretch>
            <a:fillRect/>
          </a:stretch>
        </p:blipFill>
        <p:spPr bwMode="auto">
          <a:xfrm>
            <a:off x="4819650" y="1285875"/>
            <a:ext cx="1932940" cy="226631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blinds(horizontal)">
                                      <p:cBhvr>
                                        <p:cTn id="7" dur="500"/>
                                        <p:tgtEl>
                                          <p:spTgt spid="92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0" dur="500"/>
                                        <p:tgtEl>
                                          <p:spTgt spid="9219">
                                            <p:txEl>
                                              <p:pRg st="2" end="2"/>
                                            </p:txEl>
                                          </p:spTgt>
                                        </p:tgtEl>
                                      </p:cBhvr>
                                    </p:animEffect>
                                  </p:childTnLst>
                                </p:cTn>
                              </p:par>
                              <p:par>
                                <p:cTn id="11" presetID="2" presetClass="entr" presetSubtype="4"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9219">
                                            <p:txEl>
                                              <p:pRg st="6" end="6"/>
                                            </p:txEl>
                                          </p:spTgt>
                                        </p:tgtEl>
                                        <p:attrNameLst>
                                          <p:attrName>style.visibility</p:attrName>
                                        </p:attrNameLst>
                                      </p:cBhvr>
                                      <p:to>
                                        <p:strVal val="visible"/>
                                      </p:to>
                                    </p:set>
                                    <p:animEffect transition="in" filter="blinds(horizontal)">
                                      <p:cBhvr>
                                        <p:cTn id="19" dur="500"/>
                                        <p:tgtEl>
                                          <p:spTgt spid="9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214313" y="285750"/>
            <a:ext cx="7215187" cy="914400"/>
          </a:xfrm>
        </p:spPr>
        <p:txBody>
          <a:bodyPr/>
          <a:lstStyle/>
          <a:p>
            <a:r>
              <a:rPr lang="en-US" altLang="zh-CN" sz="3200" b="1" dirty="0" smtClean="0">
                <a:solidFill>
                  <a:schemeClr val="tx1"/>
                </a:solidFill>
              </a:rPr>
              <a:t>Humidity\moisture(</a:t>
            </a:r>
            <a:r>
              <a:rPr lang="zh-CN" altLang="en-US" sz="3200" b="1" dirty="0" smtClean="0">
                <a:solidFill>
                  <a:schemeClr val="tx1"/>
                </a:solidFill>
              </a:rPr>
              <a:t>湿度</a:t>
            </a:r>
            <a:r>
              <a:rPr lang="en-US" altLang="zh-CN" sz="3200" b="1" dirty="0" smtClean="0">
                <a:solidFill>
                  <a:schemeClr val="tx1"/>
                </a:solidFill>
              </a:rPr>
              <a:t>) sensor</a:t>
            </a:r>
            <a:endParaRPr lang="zh-CN" altLang="en-US" sz="3200" b="1" dirty="0" smtClean="0">
              <a:solidFill>
                <a:schemeClr val="tx1"/>
              </a:solidFill>
            </a:endParaRPr>
          </a:p>
        </p:txBody>
      </p:sp>
      <p:sp>
        <p:nvSpPr>
          <p:cNvPr id="11267" name="内容占位符 2"/>
          <p:cNvSpPr>
            <a:spLocks noGrp="1"/>
          </p:cNvSpPr>
          <p:nvPr>
            <p:ph idx="1"/>
          </p:nvPr>
        </p:nvSpPr>
        <p:spPr>
          <a:xfrm>
            <a:off x="500062" y="1500188"/>
            <a:ext cx="8072465" cy="4419600"/>
          </a:xfrm>
        </p:spPr>
        <p:txBody>
          <a:bodyPr/>
          <a:lstStyle/>
          <a:p>
            <a:r>
              <a:rPr lang="en-US" altLang="zh-CN" dirty="0" smtClean="0"/>
              <a:t>A humidity sensor produces a signal that depends on the concentration of water vapor in the atmosphere.</a:t>
            </a:r>
            <a:endParaRPr lang="zh-CN" altLang="en-US" dirty="0" smtClean="0"/>
          </a:p>
        </p:txBody>
      </p:sp>
      <p:pic>
        <p:nvPicPr>
          <p:cNvPr id="11268" name="图片 3" descr="tc3-1_s.jpg"/>
          <p:cNvPicPr>
            <a:picLocks noChangeAspect="1"/>
          </p:cNvPicPr>
          <p:nvPr/>
        </p:nvPicPr>
        <p:blipFill>
          <a:blip r:embed="rId1" cstate="print"/>
          <a:srcRect/>
          <a:stretch>
            <a:fillRect/>
          </a:stretch>
        </p:blipFill>
        <p:spPr bwMode="auto">
          <a:xfrm>
            <a:off x="4357686" y="2571744"/>
            <a:ext cx="3630613" cy="3497262"/>
          </a:xfrm>
          <a:prstGeom prst="rect">
            <a:avLst/>
          </a:prstGeom>
          <a:noFill/>
          <a:ln w="9525">
            <a:noFill/>
            <a:miter lim="800000"/>
            <a:headEnd/>
            <a:tailEnd/>
          </a:ln>
        </p:spPr>
      </p:pic>
      <p:sp>
        <p:nvSpPr>
          <p:cNvPr id="11269" name="TextBox 5"/>
          <p:cNvSpPr txBox="1">
            <a:spLocks noChangeArrowheads="1"/>
          </p:cNvSpPr>
          <p:nvPr/>
        </p:nvSpPr>
        <p:spPr bwMode="auto">
          <a:xfrm>
            <a:off x="5500694" y="6215082"/>
            <a:ext cx="1636949" cy="369332"/>
          </a:xfrm>
          <a:prstGeom prst="rect">
            <a:avLst/>
          </a:prstGeom>
          <a:noFill/>
          <a:ln w="9525">
            <a:noFill/>
            <a:miter lim="800000"/>
          </a:ln>
        </p:spPr>
        <p:txBody>
          <a:bodyPr wrap="none">
            <a:spAutoFit/>
          </a:bodyPr>
          <a:lstStyle/>
          <a:p>
            <a:r>
              <a:rPr lang="en-US" altLang="zh-CN" dirty="0"/>
              <a:t>e.g. : Greenhouse </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428625" y="285750"/>
            <a:ext cx="6324600" cy="914400"/>
          </a:xfrm>
        </p:spPr>
        <p:txBody>
          <a:bodyPr/>
          <a:lstStyle/>
          <a:p>
            <a:r>
              <a:rPr lang="en-US" altLang="zh-CN" sz="3200" b="1" dirty="0" smtClean="0">
                <a:solidFill>
                  <a:schemeClr val="tx1"/>
                </a:solidFill>
              </a:rPr>
              <a:t>Light(</a:t>
            </a:r>
            <a:r>
              <a:rPr lang="zh-CN" altLang="en-US" sz="3200" b="1" dirty="0" smtClean="0">
                <a:solidFill>
                  <a:schemeClr val="tx1"/>
                </a:solidFill>
              </a:rPr>
              <a:t>灯光</a:t>
            </a:r>
            <a:r>
              <a:rPr lang="en-US" altLang="zh-CN" sz="3200" b="1" dirty="0" smtClean="0">
                <a:solidFill>
                  <a:schemeClr val="tx1"/>
                </a:solidFill>
              </a:rPr>
              <a:t>) sensor</a:t>
            </a:r>
            <a:endParaRPr lang="zh-CN" altLang="en-US" sz="3200" b="1" dirty="0" smtClean="0">
              <a:solidFill>
                <a:schemeClr val="tx1"/>
              </a:solidFill>
            </a:endParaRPr>
          </a:p>
        </p:txBody>
      </p:sp>
      <p:sp>
        <p:nvSpPr>
          <p:cNvPr id="12291" name="内容占位符 2"/>
          <p:cNvSpPr>
            <a:spLocks noGrp="1"/>
          </p:cNvSpPr>
          <p:nvPr>
            <p:ph idx="1"/>
          </p:nvPr>
        </p:nvSpPr>
        <p:spPr>
          <a:xfrm>
            <a:off x="457200" y="1214438"/>
            <a:ext cx="8401080" cy="4881562"/>
          </a:xfrm>
        </p:spPr>
        <p:txBody>
          <a:bodyPr/>
          <a:lstStyle/>
          <a:p>
            <a:r>
              <a:rPr lang="en-US" altLang="zh-CN" dirty="0" smtClean="0"/>
              <a:t>A light sensor produces a signal that depends on the level of light falling on it.</a:t>
            </a:r>
            <a:endParaRPr lang="zh-CN" altLang="en-US" dirty="0" smtClean="0"/>
          </a:p>
        </p:txBody>
      </p:sp>
      <p:pic>
        <p:nvPicPr>
          <p:cNvPr id="12292" name="图片 3" descr="u=1839470365,3192919932&amp;fm=23&amp;gp=0.jpg"/>
          <p:cNvPicPr>
            <a:picLocks noChangeAspect="1"/>
          </p:cNvPicPr>
          <p:nvPr/>
        </p:nvPicPr>
        <p:blipFill>
          <a:blip r:embed="rId1" cstate="print"/>
          <a:srcRect/>
          <a:stretch>
            <a:fillRect/>
          </a:stretch>
        </p:blipFill>
        <p:spPr bwMode="auto">
          <a:xfrm>
            <a:off x="4500562" y="2428868"/>
            <a:ext cx="3810000" cy="2857500"/>
          </a:xfrm>
          <a:prstGeom prst="rect">
            <a:avLst/>
          </a:prstGeom>
          <a:noFill/>
          <a:ln w="9525">
            <a:noFill/>
            <a:miter lim="800000"/>
            <a:headEnd/>
            <a:tailEnd/>
          </a:ln>
        </p:spPr>
      </p:pic>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b="5994"/>
          <a:stretch>
            <a:fillRect/>
          </a:stretch>
        </p:blipFill>
        <p:spPr>
          <a:xfrm>
            <a:off x="115666" y="2910104"/>
            <a:ext cx="3817748" cy="237626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428625" y="357188"/>
            <a:ext cx="6324600" cy="914400"/>
          </a:xfrm>
        </p:spPr>
        <p:txBody>
          <a:bodyPr/>
          <a:lstStyle/>
          <a:p>
            <a:r>
              <a:rPr lang="en-US" altLang="zh-CN" sz="3200" b="1" dirty="0" smtClean="0">
                <a:solidFill>
                  <a:schemeClr val="tx1"/>
                </a:solidFill>
              </a:rPr>
              <a:t>Pressure(</a:t>
            </a:r>
            <a:r>
              <a:rPr lang="zh-CN" altLang="en-US" sz="3200" b="1" dirty="0" smtClean="0">
                <a:solidFill>
                  <a:schemeClr val="tx1"/>
                </a:solidFill>
              </a:rPr>
              <a:t>压力</a:t>
            </a:r>
            <a:r>
              <a:rPr lang="en-US" altLang="zh-CN" sz="3200" b="1" dirty="0" smtClean="0">
                <a:solidFill>
                  <a:schemeClr val="tx1"/>
                </a:solidFill>
              </a:rPr>
              <a:t>) sensors</a:t>
            </a:r>
            <a:endParaRPr lang="zh-CN" altLang="en-US" sz="3200" b="1" dirty="0" smtClean="0">
              <a:solidFill>
                <a:schemeClr val="tx1"/>
              </a:solidFill>
            </a:endParaRPr>
          </a:p>
        </p:txBody>
      </p:sp>
      <p:pic>
        <p:nvPicPr>
          <p:cNvPr id="13315" name="内容占位符 3" descr="20111022123429.jpg"/>
          <p:cNvPicPr>
            <a:picLocks noGrp="1" noChangeAspect="1"/>
          </p:cNvPicPr>
          <p:nvPr>
            <p:ph idx="1"/>
          </p:nvPr>
        </p:nvPicPr>
        <p:blipFill>
          <a:blip r:embed="rId1" cstate="print"/>
          <a:srcRect/>
          <a:stretch>
            <a:fillRect/>
          </a:stretch>
        </p:blipFill>
        <p:spPr>
          <a:xfrm>
            <a:off x="1214438" y="2286000"/>
            <a:ext cx="5048250" cy="3357563"/>
          </a:xfrm>
        </p:spPr>
      </p:pic>
      <p:sp>
        <p:nvSpPr>
          <p:cNvPr id="13316" name="TextBox 4"/>
          <p:cNvSpPr txBox="1">
            <a:spLocks noChangeArrowheads="1"/>
          </p:cNvSpPr>
          <p:nvPr/>
        </p:nvSpPr>
        <p:spPr bwMode="auto">
          <a:xfrm>
            <a:off x="500034" y="1357298"/>
            <a:ext cx="7572400" cy="830997"/>
          </a:xfrm>
          <a:prstGeom prst="rect">
            <a:avLst/>
          </a:prstGeom>
          <a:noFill/>
          <a:ln w="9525">
            <a:noFill/>
            <a:miter lim="800000"/>
          </a:ln>
        </p:spPr>
        <p:txBody>
          <a:bodyPr wrap="square">
            <a:spAutoFit/>
          </a:bodyPr>
          <a:lstStyle/>
          <a:p>
            <a:r>
              <a:rPr lang="en-US" altLang="zh-CN" sz="2400" dirty="0"/>
              <a:t>A pressure sensor produces a signal that depends on the pressure to which it is exposed.</a:t>
            </a:r>
            <a:endParaRPr lang="zh-CN" altLang="en-US" sz="2400" dirty="0"/>
          </a:p>
        </p:txBody>
      </p:sp>
      <p:sp>
        <p:nvSpPr>
          <p:cNvPr id="13317" name="TextBox 5"/>
          <p:cNvSpPr txBox="1">
            <a:spLocks noChangeArrowheads="1"/>
          </p:cNvSpPr>
          <p:nvPr/>
        </p:nvSpPr>
        <p:spPr bwMode="auto">
          <a:xfrm>
            <a:off x="1785938" y="5786438"/>
            <a:ext cx="3743633" cy="646331"/>
          </a:xfrm>
          <a:prstGeom prst="rect">
            <a:avLst/>
          </a:prstGeom>
          <a:noFill/>
          <a:ln w="9525">
            <a:noFill/>
            <a:miter lim="800000"/>
          </a:ln>
        </p:spPr>
        <p:txBody>
          <a:bodyPr wrap="none">
            <a:spAutoFit/>
          </a:bodyPr>
          <a:lstStyle/>
          <a:p>
            <a:r>
              <a:rPr lang="en-US" altLang="zh-CN" dirty="0"/>
              <a:t>e.g. : An automatic blood pressure monitor </a:t>
            </a:r>
            <a:endParaRPr lang="en-US" altLang="zh-CN" dirty="0"/>
          </a:p>
          <a:p>
            <a:r>
              <a:rPr lang="en-US" altLang="zh-CN" dirty="0"/>
              <a:t>(</a:t>
            </a:r>
            <a:r>
              <a:rPr lang="zh-CN" altLang="en-US" dirty="0"/>
              <a:t>自动血压监护器</a:t>
            </a:r>
            <a:r>
              <a:rPr lang="en-US" altLang="zh-CN" dirty="0"/>
              <a:t>)</a:t>
            </a:r>
            <a:endParaRPr lang="zh-CN" altLang="en-US" dirty="0"/>
          </a:p>
        </p:txBody>
      </p:sp>
      <p:sp>
        <p:nvSpPr>
          <p:cNvPr id="13318" name="矩形 6"/>
          <p:cNvSpPr>
            <a:spLocks noChangeArrowheads="1"/>
          </p:cNvSpPr>
          <p:nvPr/>
        </p:nvSpPr>
        <p:spPr bwMode="auto">
          <a:xfrm>
            <a:off x="1285875" y="2428875"/>
            <a:ext cx="2928938" cy="369888"/>
          </a:xfrm>
          <a:prstGeom prst="rect">
            <a:avLst/>
          </a:prstGeom>
          <a:noFill/>
          <a:ln w="9525">
            <a:noFill/>
            <a:miter lim="800000"/>
          </a:ln>
        </p:spPr>
        <p:txBody>
          <a:bodyPr wrap="none">
            <a:spAutoFit/>
          </a:bodyPr>
          <a:lstStyle/>
          <a:p>
            <a:r>
              <a:rPr lang="en-US" altLang="zh-CN"/>
              <a:t>Upper 90-130  lower 60-90</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357158" y="214290"/>
            <a:ext cx="6324600" cy="785818"/>
          </a:xfrm>
        </p:spPr>
        <p:txBody>
          <a:bodyPr/>
          <a:lstStyle/>
          <a:p>
            <a:r>
              <a:rPr lang="en-US" altLang="zh-CN" sz="3200" b="1" dirty="0" smtClean="0">
                <a:solidFill>
                  <a:schemeClr val="tx1"/>
                </a:solidFill>
              </a:rPr>
              <a:t>Infrared(</a:t>
            </a:r>
            <a:r>
              <a:rPr lang="zh-CN" altLang="en-US" sz="3200" b="1" dirty="0" smtClean="0">
                <a:solidFill>
                  <a:schemeClr val="tx1"/>
                </a:solidFill>
              </a:rPr>
              <a:t>红外线</a:t>
            </a:r>
            <a:r>
              <a:rPr lang="en-US" altLang="zh-CN" sz="3200" b="1" dirty="0" smtClean="0">
                <a:solidFill>
                  <a:schemeClr val="tx1"/>
                </a:solidFill>
              </a:rPr>
              <a:t>) sensor</a:t>
            </a:r>
            <a:endParaRPr lang="zh-CN" altLang="en-US" sz="3200" b="1" dirty="0" smtClean="0">
              <a:solidFill>
                <a:schemeClr val="tx1"/>
              </a:solidFill>
            </a:endParaRPr>
          </a:p>
        </p:txBody>
      </p:sp>
      <p:sp>
        <p:nvSpPr>
          <p:cNvPr id="14339" name="内容占位符 2"/>
          <p:cNvSpPr>
            <a:spLocks noGrp="1"/>
          </p:cNvSpPr>
          <p:nvPr>
            <p:ph idx="1"/>
          </p:nvPr>
        </p:nvSpPr>
        <p:spPr>
          <a:xfrm>
            <a:off x="457200" y="1285875"/>
            <a:ext cx="8258204" cy="4810125"/>
          </a:xfrm>
        </p:spPr>
        <p:txBody>
          <a:bodyPr/>
          <a:lstStyle/>
          <a:p>
            <a:r>
              <a:rPr lang="en-US" altLang="zh-CN" dirty="0" smtClean="0"/>
              <a:t>An infrared(IR) sensor produces a signal that depends on the level of IR falling on it.</a:t>
            </a:r>
            <a:endParaRPr lang="en-US" altLang="zh-CN" dirty="0" smtClean="0"/>
          </a:p>
          <a:p>
            <a:pPr>
              <a:buFontTx/>
              <a:buNone/>
            </a:pPr>
            <a:endParaRPr lang="en-US" altLang="zh-CN" dirty="0" smtClean="0"/>
          </a:p>
        </p:txBody>
      </p:sp>
      <p:pic>
        <p:nvPicPr>
          <p:cNvPr id="14340" name="图片 3" descr="8919573.jpg"/>
          <p:cNvPicPr>
            <a:picLocks noChangeAspect="1"/>
          </p:cNvPicPr>
          <p:nvPr/>
        </p:nvPicPr>
        <p:blipFill>
          <a:blip r:embed="rId1" cstate="print"/>
          <a:srcRect/>
          <a:stretch>
            <a:fillRect/>
          </a:stretch>
        </p:blipFill>
        <p:spPr bwMode="auto">
          <a:xfrm>
            <a:off x="3219428" y="2669218"/>
            <a:ext cx="5000625" cy="3427412"/>
          </a:xfrm>
          <a:prstGeom prst="rect">
            <a:avLst/>
          </a:prstGeom>
          <a:noFill/>
          <a:ln w="9525">
            <a:noFill/>
            <a:miter lim="800000"/>
            <a:headEnd/>
            <a:tailEnd/>
          </a:ln>
        </p:spPr>
      </p:pic>
      <p:sp>
        <p:nvSpPr>
          <p:cNvPr id="14341" name="TextBox 4"/>
          <p:cNvSpPr txBox="1">
            <a:spLocks noChangeArrowheads="1"/>
          </p:cNvSpPr>
          <p:nvPr/>
        </p:nvSpPr>
        <p:spPr bwMode="auto">
          <a:xfrm>
            <a:off x="3683953" y="6326505"/>
            <a:ext cx="4070350" cy="369888"/>
          </a:xfrm>
          <a:prstGeom prst="rect">
            <a:avLst/>
          </a:prstGeom>
          <a:noFill/>
          <a:ln w="9525">
            <a:noFill/>
            <a:miter lim="800000"/>
          </a:ln>
        </p:spPr>
        <p:txBody>
          <a:bodyPr wrap="none">
            <a:spAutoFit/>
          </a:bodyPr>
          <a:lstStyle/>
          <a:p>
            <a:r>
              <a:rPr lang="en-US" altLang="zh-CN" dirty="0" smtClean="0"/>
              <a:t>e.g. : Detecting </a:t>
            </a:r>
            <a:r>
              <a:rPr lang="en-US" altLang="zh-CN" dirty="0"/>
              <a:t>intruders (</a:t>
            </a:r>
            <a:r>
              <a:rPr lang="zh-CN" altLang="en-US" dirty="0"/>
              <a:t>监测入侵者</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384810" y="3447415"/>
            <a:ext cx="2691130" cy="187071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357158" y="214290"/>
            <a:ext cx="6324600" cy="785818"/>
          </a:xfrm>
        </p:spPr>
        <p:txBody>
          <a:bodyPr/>
          <a:lstStyle/>
          <a:p>
            <a:r>
              <a:rPr lang="en-US" altLang="zh-CN" sz="3200" b="1" dirty="0" smtClean="0">
                <a:solidFill>
                  <a:schemeClr val="tx1"/>
                </a:solidFill>
              </a:rPr>
              <a:t>Infrared(</a:t>
            </a:r>
            <a:r>
              <a:rPr lang="zh-CN" altLang="en-US" sz="3200" b="1" dirty="0" smtClean="0">
                <a:solidFill>
                  <a:schemeClr val="tx1"/>
                </a:solidFill>
              </a:rPr>
              <a:t>红外线</a:t>
            </a:r>
            <a:r>
              <a:rPr lang="en-US" altLang="zh-CN" sz="3200" b="1" dirty="0" smtClean="0">
                <a:solidFill>
                  <a:schemeClr val="tx1"/>
                </a:solidFill>
              </a:rPr>
              <a:t>) sensor</a:t>
            </a:r>
            <a:endParaRPr lang="zh-CN" altLang="en-US" sz="3200" b="1" dirty="0" smtClean="0">
              <a:solidFill>
                <a:schemeClr val="tx1"/>
              </a:solidFill>
            </a:endParaRPr>
          </a:p>
        </p:txBody>
      </p:sp>
      <p:sp>
        <p:nvSpPr>
          <p:cNvPr id="14339" name="内容占位符 2"/>
          <p:cNvSpPr>
            <a:spLocks noGrp="1"/>
          </p:cNvSpPr>
          <p:nvPr>
            <p:ph idx="1"/>
          </p:nvPr>
        </p:nvSpPr>
        <p:spPr>
          <a:xfrm>
            <a:off x="457200" y="1285875"/>
            <a:ext cx="8258204" cy="4810125"/>
          </a:xfrm>
        </p:spPr>
        <p:txBody>
          <a:bodyPr/>
          <a:lstStyle/>
          <a:p>
            <a:r>
              <a:rPr lang="en-US" altLang="zh-CN" dirty="0" smtClean="0"/>
              <a:t>An infrared(IR) sensor produces a signal that depends on the level of IR radiation falling on it.</a:t>
            </a:r>
            <a:endParaRPr lang="en-US" altLang="zh-CN" dirty="0" smtClean="0"/>
          </a:p>
          <a:p>
            <a:pPr>
              <a:buFontTx/>
              <a:buNone/>
            </a:pPr>
            <a:endParaRPr lang="en-US" altLang="zh-CN" dirty="0" smtClean="0"/>
          </a:p>
        </p:txBody>
      </p:sp>
      <p:pic>
        <p:nvPicPr>
          <p:cNvPr id="2" name="图片 1"/>
          <p:cNvPicPr>
            <a:picLocks noChangeAspect="1"/>
          </p:cNvPicPr>
          <p:nvPr/>
        </p:nvPicPr>
        <p:blipFill>
          <a:blip r:embed="rId1"/>
          <a:stretch>
            <a:fillRect/>
          </a:stretch>
        </p:blipFill>
        <p:spPr>
          <a:xfrm>
            <a:off x="619760" y="2961005"/>
            <a:ext cx="2139315" cy="2211070"/>
          </a:xfrm>
          <a:prstGeom prst="rect">
            <a:avLst/>
          </a:prstGeom>
        </p:spPr>
      </p:pic>
      <p:pic>
        <p:nvPicPr>
          <p:cNvPr id="3" name="图片 2"/>
          <p:cNvPicPr>
            <a:picLocks noChangeAspect="1"/>
          </p:cNvPicPr>
          <p:nvPr/>
        </p:nvPicPr>
        <p:blipFill>
          <a:blip r:embed="rId2"/>
          <a:stretch>
            <a:fillRect/>
          </a:stretch>
        </p:blipFill>
        <p:spPr>
          <a:xfrm>
            <a:off x="2759075" y="2961005"/>
            <a:ext cx="5801995" cy="216979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4" descr="88f4e0ec4bd1411f8f0f3d720c3ffb04.jpg"/>
          <p:cNvPicPr>
            <a:picLocks noChangeAspect="1"/>
          </p:cNvPicPr>
          <p:nvPr/>
        </p:nvPicPr>
        <p:blipFill>
          <a:blip r:embed="rId1" cstate="print"/>
          <a:srcRect/>
          <a:stretch>
            <a:fillRect/>
          </a:stretch>
        </p:blipFill>
        <p:spPr bwMode="auto">
          <a:xfrm>
            <a:off x="1691680" y="2060848"/>
            <a:ext cx="3527425" cy="2566988"/>
          </a:xfrm>
          <a:prstGeom prst="rect">
            <a:avLst/>
          </a:prstGeom>
          <a:noFill/>
          <a:ln w="9525">
            <a:noFill/>
            <a:miter lim="800000"/>
            <a:headEnd/>
            <a:tailEnd/>
          </a:ln>
        </p:spPr>
      </p:pic>
      <p:sp>
        <p:nvSpPr>
          <p:cNvPr id="15363" name="TextBox 5"/>
          <p:cNvSpPr txBox="1">
            <a:spLocks noChangeArrowheads="1"/>
          </p:cNvSpPr>
          <p:nvPr/>
        </p:nvSpPr>
        <p:spPr bwMode="auto">
          <a:xfrm>
            <a:off x="1735138" y="5000625"/>
            <a:ext cx="3479800" cy="369888"/>
          </a:xfrm>
          <a:prstGeom prst="rect">
            <a:avLst/>
          </a:prstGeom>
          <a:noFill/>
          <a:ln w="9525">
            <a:noFill/>
            <a:miter lim="800000"/>
          </a:ln>
        </p:spPr>
        <p:txBody>
          <a:bodyPr wrap="none">
            <a:spAutoFit/>
          </a:bodyPr>
          <a:lstStyle/>
          <a:p>
            <a:r>
              <a:rPr lang="en-US" altLang="zh-CN"/>
              <a:t>e.g. : Operating automatic doors</a:t>
            </a:r>
            <a:endParaRPr lang="zh-CN" altLang="en-US"/>
          </a:p>
        </p:txBody>
      </p:sp>
      <p:sp>
        <p:nvSpPr>
          <p:cNvPr id="15364" name="标题 1"/>
          <p:cNvSpPr>
            <a:spLocks noGrp="1"/>
          </p:cNvSpPr>
          <p:nvPr>
            <p:ph type="title"/>
          </p:nvPr>
        </p:nvSpPr>
        <p:spPr>
          <a:xfrm>
            <a:off x="539552" y="332656"/>
            <a:ext cx="7772400" cy="936104"/>
          </a:xfrm>
        </p:spPr>
        <p:txBody>
          <a:bodyPr/>
          <a:lstStyle/>
          <a:p>
            <a:r>
              <a:rPr lang="en-US" altLang="zh-CN" sz="3200" b="1" dirty="0" smtClean="0">
                <a:solidFill>
                  <a:srgbClr val="000000"/>
                </a:solidFill>
              </a:rPr>
              <a:t>Proximity</a:t>
            </a:r>
            <a:r>
              <a:rPr lang="zh-CN" altLang="en-US" sz="3200" b="1" dirty="0" smtClean="0">
                <a:solidFill>
                  <a:srgbClr val="000000"/>
                </a:solidFill>
              </a:rPr>
              <a:t> </a:t>
            </a:r>
            <a:r>
              <a:rPr lang="en-US" altLang="zh-CN" sz="3200" b="1" dirty="0" smtClean="0">
                <a:solidFill>
                  <a:srgbClr val="000000"/>
                </a:solidFill>
              </a:rPr>
              <a:t>(</a:t>
            </a:r>
            <a:r>
              <a:rPr lang="zh-CN" altLang="en-US" sz="3200" b="1" dirty="0" smtClean="0">
                <a:solidFill>
                  <a:srgbClr val="000000"/>
                </a:solidFill>
              </a:rPr>
              <a:t>距离</a:t>
            </a:r>
            <a:r>
              <a:rPr lang="en-US" altLang="zh-CN" sz="3200" b="1" dirty="0" smtClean="0">
                <a:solidFill>
                  <a:srgbClr val="000000"/>
                </a:solidFill>
              </a:rPr>
              <a:t>)</a:t>
            </a:r>
            <a:r>
              <a:rPr lang="zh-CN" altLang="zh-CN" sz="3200" dirty="0" smtClean="0">
                <a:solidFill>
                  <a:srgbClr val="000000"/>
                </a:solidFill>
              </a:rPr>
              <a:t> </a:t>
            </a:r>
            <a:r>
              <a:rPr lang="en-US" altLang="zh-CN" sz="3200" b="1" dirty="0" smtClean="0">
                <a:solidFill>
                  <a:srgbClr val="000000"/>
                </a:solidFill>
              </a:rPr>
              <a:t>sensor</a:t>
            </a:r>
            <a:endParaRPr lang="zh-CN" altLang="en-US" sz="3200" b="1" dirty="0" smtClean="0">
              <a:solidFill>
                <a:srgbClr val="00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7359</Words>
  <Application>WPS 演示</Application>
  <PresentationFormat>全屏显示(4:3)</PresentationFormat>
  <Paragraphs>272</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宋体</vt:lpstr>
      <vt:lpstr>Wingdings</vt:lpstr>
      <vt:lpstr>Wingdings 2</vt:lpstr>
      <vt:lpstr>Perpetua</vt:lpstr>
      <vt:lpstr>Franklin Gothic Book</vt:lpstr>
      <vt:lpstr>微软雅黑</vt:lpstr>
      <vt:lpstr>Arial Unicode MS</vt:lpstr>
      <vt:lpstr>幼圆</vt:lpstr>
      <vt:lpstr>Calibri</vt:lpstr>
      <vt:lpstr>平衡</vt:lpstr>
      <vt:lpstr>Input device — Sensor </vt:lpstr>
      <vt:lpstr>PowerPoint 演示文稿</vt:lpstr>
      <vt:lpstr>Temperature(温度) sensor</vt:lpstr>
      <vt:lpstr>Humidity\moisture(湿度) sensor</vt:lpstr>
      <vt:lpstr>Light(灯光) sensor</vt:lpstr>
      <vt:lpstr>Pressure(压力) sensors</vt:lpstr>
      <vt:lpstr>Infrared(红外线) sensor</vt:lpstr>
      <vt:lpstr>Infrared(红外线) sensor</vt:lpstr>
      <vt:lpstr>Proximity (距离) sensor</vt:lpstr>
      <vt:lpstr>Gas sensor</vt:lpstr>
      <vt:lpstr>Examples of sensors and the properties they detect are.</vt:lpstr>
      <vt:lpstr>Application use sensors</vt:lpstr>
      <vt:lpstr>EXAMPLE 1 —— monitoring a burglar(窃贼) alarm system</vt:lpstr>
      <vt:lpstr>EXAMPLE 1 —— monitoring a burglar(窃贼) alarm system</vt:lpstr>
      <vt:lpstr>Monitoring a burglar alarm system</vt:lpstr>
      <vt:lpstr>EXAMPLE 2 —— control a chemical process</vt:lpstr>
      <vt:lpstr>  EXAMPLE 3 --central heating system </vt:lpstr>
      <vt:lpstr>Why do we use sensors?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lmchen</cp:lastModifiedBy>
  <cp:revision>15</cp:revision>
  <dcterms:created xsi:type="dcterms:W3CDTF">2014-09-14T07:09:00Z</dcterms:created>
  <dcterms:modified xsi:type="dcterms:W3CDTF">2019-11-03T10:01:02Z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TC103626549990</vt:lpwstr>
  </property>
  <property fmtid="{D5CDD505-2E9C-101B-9397-08002B2CF9AE}" pid="3" name="KSOProductBuildVer">
    <vt:lpwstr>2052-11.1.0.9145</vt:lpwstr>
  </property>
</Properties>
</file>