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3"/>
  </p:sldMasterIdLst>
  <p:notesMasterIdLst>
    <p:notesMasterId r:id="rId14"/>
  </p:notesMasterIdLst>
  <p:sldIdLst>
    <p:sldId id="256" r:id="rId4"/>
    <p:sldId id="397" r:id="rId5"/>
    <p:sldId id="398" r:id="rId6"/>
    <p:sldId id="401" r:id="rId7"/>
    <p:sldId id="399" r:id="rId8"/>
    <p:sldId id="402" r:id="rId9"/>
    <p:sldId id="400" r:id="rId10"/>
    <p:sldId id="403" r:id="rId11"/>
    <p:sldId id="405" r:id="rId12"/>
    <p:sldId id="40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noProof="0" smtClean="0"/>
              <a:t>Click to edit Master text styles</a:t>
            </a:r>
            <a:endParaRPr lang="en-GB" noProof="0" smtClean="0"/>
          </a:p>
          <a:p>
            <a:pPr lvl="1"/>
            <a:r>
              <a:rPr lang="en-GB" noProof="0" smtClean="0"/>
              <a:t>Second level</a:t>
            </a:r>
            <a:endParaRPr lang="en-GB" noProof="0" smtClean="0"/>
          </a:p>
          <a:p>
            <a:pPr lvl="2"/>
            <a:r>
              <a:rPr lang="en-GB" noProof="0" smtClean="0"/>
              <a:t>Third level</a:t>
            </a:r>
            <a:endParaRPr lang="en-GB" noProof="0" smtClean="0"/>
          </a:p>
          <a:p>
            <a:pPr lvl="3"/>
            <a:r>
              <a:rPr lang="en-GB" noProof="0" smtClean="0"/>
              <a:t>Fourth level</a:t>
            </a:r>
            <a:endParaRPr lang="en-GB" noProof="0" smtClean="0"/>
          </a:p>
          <a:p>
            <a:pPr lvl="4"/>
            <a:r>
              <a:rPr lang="en-GB" noProof="0" smtClean="0"/>
              <a:t>Fifth level</a:t>
            </a:r>
            <a:endParaRPr lang="en-GB" noProof="0" smtClean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fld id="{C9ED6B81-8187-F34B-B942-B451413E7422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GB" noProof="0" smtClean="0"/>
          </a:p>
        </p:txBody>
      </p:sp>
      <p:sp>
        <p:nvSpPr>
          <p:cNvPr id="738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54CC3E-A96C-1945-8027-87C6861B7FC2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3621-88B8-4EF6-A7EC-28D1D61DFBC4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C216-A482-4BD0-BE79-285EFF162796}" type="slidenum">
              <a:rPr lang="en-US" smtClean="0"/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EF538-13D8-4F45-88E9-2DC790DE17A6}" type="slidenum">
              <a:rPr lang="en-GB"/>
            </a:fld>
            <a:endParaRPr lang="en-GB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C71D3-814E-C843-8AB3-4BDB03DA73BC}" type="slidenum">
              <a:rPr lang="en-GB"/>
            </a:fld>
            <a:endParaRPr lang="en-GB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0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915C1-6407-E145-9860-9C631F7E6CA5}" type="slidenum">
              <a:rPr lang="en-GB"/>
            </a:fld>
            <a:endParaRPr lang="en-GB"/>
          </a:p>
        </p:txBody>
      </p:sp>
      <p:sp>
        <p:nvSpPr>
          <p:cNvPr id="7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13621-88B8-4EF6-A7EC-28D1D61DFBC4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C216-A482-4BD0-BE79-285EFF162796}" type="slidenum">
              <a:rPr lang="en-US" smtClean="0"/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GB" noProof="0" smtClean="0"/>
              <a:t>Click to edit Master title style</a:t>
            </a:r>
            <a:endParaRPr lang="en-GB" noProof="0" smtClean="0"/>
          </a:p>
        </p:txBody>
      </p:sp>
      <p:sp>
        <p:nvSpPr>
          <p:cNvPr id="738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charset="0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54CC3E-A96C-1945-8027-87C6861B7FC2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EF538-13D8-4F45-88E9-2DC790DE17A6}" type="slidenum">
              <a:rPr lang="en-GB"/>
            </a:fld>
            <a:endParaRPr lang="en-GB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C71D3-814E-C843-8AB3-4BDB03DA73BC}" type="slidenum">
              <a:rPr lang="en-GB"/>
            </a:fld>
            <a:endParaRPr lang="en-GB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0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43350"/>
            <a:ext cx="8229600" cy="2190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915C1-6407-E145-9860-9C631F7E6CA5}" type="slidenum">
              <a:rPr lang="en-GB"/>
            </a:fld>
            <a:endParaRPr lang="en-GB"/>
          </a:p>
        </p:txBody>
      </p:sp>
      <p:sp>
        <p:nvSpPr>
          <p:cNvPr id="7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FC2B3491-80B8-AD4B-A959-E0DA3DE2EBFC}" type="slidenum">
              <a:rPr lang="en-GB"/>
            </a:fld>
            <a:endParaRPr lang="en-GB"/>
          </a:p>
        </p:txBody>
      </p:sp>
      <p:sp>
        <p:nvSpPr>
          <p:cNvPr id="636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6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6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636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GB"/>
              <a:t>Click to edit Master title style</a:t>
            </a:r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charset="0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charset="0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FC2B3491-80B8-AD4B-A959-E0DA3DE2EBFC}" type="slidenum">
              <a:rPr lang="en-GB"/>
            </a:fld>
            <a:endParaRPr lang="en-GB"/>
          </a:p>
        </p:txBody>
      </p:sp>
      <p:sp>
        <p:nvSpPr>
          <p:cNvPr id="636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6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6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636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GB"/>
              <a:t>Click to edit Master title style</a:t>
            </a:r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宋体" panose="02010600030101010101" pitchFamily="2" charset="-122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宋体" panose="02010600030101010101" pitchFamily="2" charset="-122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charset="0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charset="0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Blip>
          <a:blip r:embed="rId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hyperlink" Target="https://www.bilibili.com/video/av24345910?from=search&amp;seid=273811938918083103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www.bilibili.com/video/av20137609?from=search&amp;seid=50711408178076955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bilibili.com/video/av59184926?from=search&amp;seid=144221766125383181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www.bilibili.com/video/av23303288?from=search&amp;seid=99240621391195561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636912"/>
            <a:ext cx="7772400" cy="1736725"/>
          </a:xfrm>
        </p:spPr>
        <p:txBody>
          <a:bodyPr/>
          <a:lstStyle/>
          <a:p>
            <a:pPr>
              <a:defRPr/>
            </a:pPr>
            <a:r>
              <a:rPr kumimoji="0" lang="en-GB" dirty="0" smtClean="0">
                <a:cs typeface="+mj-cs"/>
              </a:rPr>
              <a:t>Chapter 3 Hardware</a:t>
            </a:r>
            <a:br>
              <a:rPr kumimoji="0" lang="en-GB" dirty="0" smtClean="0">
                <a:cs typeface="+mj-cs"/>
              </a:rPr>
            </a:br>
            <a:r>
              <a:rPr lang="en-US" altLang="zh-CN" dirty="0"/>
              <a:t>3.2 output device</a:t>
            </a:r>
            <a:br>
              <a:rPr kumimoji="0" lang="en-GB" dirty="0" smtClean="0">
                <a:cs typeface="+mj-cs"/>
              </a:rPr>
            </a:br>
            <a:br>
              <a:rPr kumimoji="0" lang="en-GB" sz="3200" dirty="0" smtClean="0">
                <a:cs typeface="+mj-cs"/>
              </a:rPr>
            </a:br>
            <a:endParaRPr kumimoji="0" lang="en-GB" sz="32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Loudspeakers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/>
          <a:lstStyle/>
          <a:p>
            <a:r>
              <a:rPr lang="en-US" altLang="zh-CN" sz="2800" dirty="0" smtClean="0"/>
              <a:t>Sound is produced from a computer by passing the digital data through a digital to analogue converter (DAC) and then through an amplifier, finally the sound emerges from a loudspeaker.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4" name="图片 3" descr="QQ截图2015100811122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38325" y="3501008"/>
            <a:ext cx="5467350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Objective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show </a:t>
            </a:r>
            <a:r>
              <a:rPr lang="en-US" altLang="zh-CN" sz="2400" dirty="0"/>
              <a:t>understanding of the basic internal operation of the following </a:t>
            </a:r>
            <a:r>
              <a:rPr lang="en-US" altLang="zh-CN" sz="2400" dirty="0" smtClean="0"/>
              <a:t>specific </a:t>
            </a:r>
            <a:r>
              <a:rPr lang="en-US" altLang="zh-CN" sz="2400" dirty="0"/>
              <a:t>types of device: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– * </a:t>
            </a:r>
            <a:r>
              <a:rPr lang="en-US" altLang="zh-CN" sz="2400" dirty="0"/>
              <a:t>inkjet </a:t>
            </a:r>
            <a:r>
              <a:rPr lang="en-US" altLang="zh-CN" sz="2400" dirty="0" smtClean="0"/>
              <a:t>printer  (</a:t>
            </a:r>
            <a:r>
              <a:rPr lang="zh-CN" altLang="en-US" sz="2400" dirty="0" smtClean="0"/>
              <a:t>喷墨打印机</a:t>
            </a:r>
            <a:r>
              <a:rPr lang="en-US" altLang="zh-CN" sz="2400" dirty="0" smtClean="0"/>
              <a:t>) 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– * laser </a:t>
            </a:r>
            <a:r>
              <a:rPr lang="en-US" altLang="zh-CN" sz="2400" dirty="0"/>
              <a:t>printer 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– * 3D printer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– * speakers 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– </a:t>
            </a:r>
            <a:r>
              <a:rPr lang="en-US" altLang="zh-CN" sz="2400" dirty="0" smtClean="0"/>
              <a:t>LCD monitor </a:t>
            </a:r>
            <a:r>
              <a:rPr lang="zh-CN" altLang="en-US" sz="2400" dirty="0" smtClean="0"/>
              <a:t>（液晶显示器）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– </a:t>
            </a:r>
            <a:r>
              <a:rPr lang="en-US" altLang="zh-CN" sz="2400" dirty="0" smtClean="0"/>
              <a:t>LED monitor  </a:t>
            </a:r>
            <a:r>
              <a:rPr lang="zh-CN" altLang="en-US" sz="2400" dirty="0" smtClean="0"/>
              <a:t>（LED显示器）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– </a:t>
            </a:r>
            <a:r>
              <a:rPr lang="en-US" altLang="zh-CN" sz="2400" dirty="0" smtClean="0"/>
              <a:t>OLED monitor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– projector  </a:t>
            </a:r>
            <a:r>
              <a:rPr lang="zh-CN" altLang="en-US" sz="2400" dirty="0" smtClean="0"/>
              <a:t>（投影仪）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Inkjet printer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8" y="1367084"/>
            <a:ext cx="8866872" cy="4533900"/>
          </a:xfrm>
        </p:spPr>
        <p:txBody>
          <a:bodyPr/>
          <a:lstStyle/>
          <a:p>
            <a:r>
              <a:rPr lang="en-US" altLang="zh-CN" sz="2000" dirty="0" smtClean="0">
                <a:hlinkClick r:id="rId1" action="ppaction://hlinkfile"/>
              </a:rPr>
              <a:t>Process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en-US" altLang="zh-CN" sz="1750" dirty="0" smtClean="0"/>
              <a:t>A paper is fed in</a:t>
            </a:r>
            <a:endParaRPr lang="en-US" altLang="zh-CN" sz="1750" dirty="0" smtClean="0"/>
          </a:p>
          <a:p>
            <a:pPr lvl="1"/>
            <a:r>
              <a:rPr lang="en-US" altLang="zh-CN" sz="1750" dirty="0" smtClean="0"/>
              <a:t>The print head moves </a:t>
            </a:r>
            <a:r>
              <a:rPr lang="en-US" altLang="zh-CN" sz="1750" b="1" dirty="0" smtClean="0"/>
              <a:t>across </a:t>
            </a:r>
            <a:r>
              <a:rPr lang="en-US" altLang="zh-CN" sz="1750" dirty="0" smtClean="0"/>
              <a:t>the sheet</a:t>
            </a:r>
            <a:r>
              <a:rPr lang="zh-CN" altLang="en-US" sz="1750" dirty="0" smtClean="0"/>
              <a:t>（纸张）</a:t>
            </a:r>
            <a:r>
              <a:rPr lang="en-US" altLang="zh-CN" sz="1750" dirty="0" smtClean="0"/>
              <a:t> depositing ink on to the paper</a:t>
            </a:r>
            <a:endParaRPr lang="en-US" altLang="zh-CN" sz="1750" dirty="0" smtClean="0"/>
          </a:p>
          <a:p>
            <a:pPr lvl="1"/>
            <a:r>
              <a:rPr lang="en-US" altLang="zh-CN" sz="1750" dirty="0" smtClean="0"/>
              <a:t>The paper is moved forward a fraction and the print head carries out another traversal until the sheet has been fully printed</a:t>
            </a:r>
            <a:endParaRPr lang="en-US" altLang="zh-CN" sz="1750" dirty="0" smtClean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FF00"/>
                </a:solidFill>
              </a:rPr>
              <a:t> I</a:t>
            </a:r>
            <a:r>
              <a:rPr lang="en-US" altLang="zh-CN" sz="2000" dirty="0" smtClean="0">
                <a:solidFill>
                  <a:srgbClr val="FFFF00"/>
                </a:solidFill>
              </a:rPr>
              <a:t>nkjet </a:t>
            </a:r>
            <a:r>
              <a:rPr lang="en-US" altLang="zh-CN" sz="2000" dirty="0">
                <a:solidFill>
                  <a:srgbClr val="FFFF00"/>
                </a:solidFill>
              </a:rPr>
              <a:t>printer print the page line by </a:t>
            </a:r>
            <a:r>
              <a:rPr lang="en-US" altLang="zh-CN" sz="2000" dirty="0" smtClean="0">
                <a:solidFill>
                  <a:srgbClr val="FFFF00"/>
                </a:solidFill>
              </a:rPr>
              <a:t>line</a:t>
            </a:r>
            <a:endParaRPr lang="zh-CN" altLang="en-US" sz="2000" dirty="0">
              <a:solidFill>
                <a:srgbClr val="FFFF00"/>
              </a:solidFill>
            </a:endParaRPr>
          </a:p>
          <a:p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40" y="3507105"/>
            <a:ext cx="2717800" cy="333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advantage and disadvantage of inkjet printer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67544" y="1268760"/>
            <a:ext cx="3733800" cy="762000"/>
          </a:xfrm>
        </p:spPr>
        <p:txBody>
          <a:bodyPr/>
          <a:lstStyle/>
          <a:p>
            <a:r>
              <a:rPr lang="en-US" altLang="zh-CN" dirty="0" smtClean="0"/>
              <a:t>Advantage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824084" y="1342405"/>
            <a:ext cx="3733800" cy="762000"/>
          </a:xfrm>
        </p:spPr>
        <p:txBody>
          <a:bodyPr/>
          <a:lstStyle/>
          <a:p>
            <a:r>
              <a:rPr lang="en-US" altLang="zh-CN" dirty="0" smtClean="0"/>
              <a:t>Disadvantage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23528" y="2247900"/>
            <a:ext cx="4324672" cy="3886200"/>
          </a:xfrm>
        </p:spPr>
        <p:txBody>
          <a:bodyPr/>
          <a:lstStyle/>
          <a:p>
            <a:r>
              <a:rPr lang="en-US" altLang="zh-CN" sz="2500" dirty="0" smtClean="0"/>
              <a:t>Cheaper </a:t>
            </a:r>
            <a:endParaRPr lang="en-US" altLang="zh-CN" sz="2500" dirty="0" smtClean="0"/>
          </a:p>
          <a:p>
            <a:r>
              <a:rPr lang="en-US" altLang="zh-CN" sz="2500" dirty="0" smtClean="0"/>
              <a:t>Image quality can be excellent when used with photographic paper(</a:t>
            </a:r>
            <a:r>
              <a:rPr lang="zh-CN" altLang="zh-CN" sz="2500" dirty="0" smtClean="0"/>
              <a:t>相纸</a:t>
            </a:r>
            <a:r>
              <a:rPr lang="en-US" altLang="zh-CN" sz="2500" dirty="0" smtClean="0"/>
              <a:t>)</a:t>
            </a:r>
            <a:endParaRPr lang="zh-CN" altLang="en-US" sz="25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4"/>
          </p:nvPr>
        </p:nvSpPr>
        <p:spPr>
          <a:xfrm>
            <a:off x="4824084" y="2247900"/>
            <a:ext cx="3862716" cy="3886200"/>
          </a:xfrm>
        </p:spPr>
        <p:txBody>
          <a:bodyPr>
            <a:normAutofit/>
          </a:bodyPr>
          <a:lstStyle/>
          <a:p>
            <a:r>
              <a:rPr lang="en-US" altLang="zh-CN" sz="2500" dirty="0" smtClean="0"/>
              <a:t>Expensive to run as they can use a lot of ink</a:t>
            </a:r>
            <a:endParaRPr lang="en-US" altLang="zh-CN" sz="2500" dirty="0" smtClean="0"/>
          </a:p>
          <a:p>
            <a:r>
              <a:rPr lang="en-US" altLang="zh-CN" sz="2500" dirty="0" smtClean="0"/>
              <a:t>Image quality can be poor when printing on ordinary(</a:t>
            </a:r>
            <a:r>
              <a:rPr lang="zh-CN" altLang="zh-CN" sz="2500" dirty="0" smtClean="0"/>
              <a:t>普通</a:t>
            </a:r>
            <a:r>
              <a:rPr lang="en-US" altLang="zh-CN" sz="2500" dirty="0" smtClean="0"/>
              <a:t>) paper</a:t>
            </a:r>
            <a:endParaRPr lang="en-US" altLang="zh-CN" sz="2500" dirty="0" smtClean="0"/>
          </a:p>
          <a:p>
            <a:r>
              <a:rPr lang="en-US" altLang="zh-CN" sz="2500" dirty="0" smtClean="0"/>
              <a:t>It is difficult to print on both sides of paper</a:t>
            </a:r>
            <a:endParaRPr lang="en-US" altLang="zh-CN" sz="2500" dirty="0" smtClean="0"/>
          </a:p>
          <a:p>
            <a:r>
              <a:rPr lang="en-US" altLang="zh-CN" sz="2500" dirty="0" smtClean="0"/>
              <a:t>They are slow at printing</a:t>
            </a:r>
            <a:endParaRPr lang="en-US" altLang="zh-CN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36712"/>
          </a:xfrm>
        </p:spPr>
        <p:txBody>
          <a:bodyPr/>
          <a:lstStyle/>
          <a:p>
            <a:r>
              <a:rPr lang="en-US" altLang="zh-CN" dirty="0" smtClean="0"/>
              <a:t>Laser printer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33656" cy="4533900"/>
          </a:xfrm>
        </p:spPr>
        <p:txBody>
          <a:bodyPr/>
          <a:lstStyle/>
          <a:p>
            <a:r>
              <a:rPr lang="en-US" altLang="zh-CN" sz="2000" dirty="0" smtClean="0">
                <a:effectLst/>
                <a:hlinkClick r:id="rId1" action="ppaction://hlinkfile"/>
              </a:rPr>
              <a:t>Principle:</a:t>
            </a:r>
            <a:endParaRPr lang="en-US" altLang="zh-CN" sz="2000" dirty="0" smtClean="0">
              <a:effectLst/>
            </a:endParaRPr>
          </a:p>
          <a:p>
            <a:pPr lvl="1"/>
            <a:r>
              <a:rPr lang="en-US" altLang="zh-CN" sz="1750" dirty="0" smtClean="0">
                <a:effectLst/>
              </a:rPr>
              <a:t>The </a:t>
            </a:r>
            <a:r>
              <a:rPr lang="en-US" altLang="zh-CN" sz="1750" dirty="0">
                <a:effectLst/>
              </a:rPr>
              <a:t>light reflects off the page onto a light-sensitive </a:t>
            </a:r>
            <a:r>
              <a:rPr lang="en-US" altLang="zh-CN" sz="1750" dirty="0" smtClean="0">
                <a:effectLst/>
              </a:rPr>
              <a:t>drum, it </a:t>
            </a:r>
            <a:r>
              <a:rPr lang="en-US" altLang="zh-CN" sz="1750" dirty="0">
                <a:effectLst/>
              </a:rPr>
              <a:t>erases the positive charge </a:t>
            </a:r>
            <a:r>
              <a:rPr lang="en-US" altLang="zh-CN" sz="1750" dirty="0" smtClean="0">
                <a:effectLst/>
              </a:rPr>
              <a:t>and </a:t>
            </a:r>
            <a:r>
              <a:rPr lang="en-US" altLang="zh-CN" sz="1750" dirty="0">
                <a:effectLst/>
              </a:rPr>
              <a:t>creates an area of negative charge instead</a:t>
            </a:r>
            <a:r>
              <a:rPr lang="en-US" altLang="zh-CN" sz="1750" dirty="0" smtClean="0">
                <a:effectLst/>
              </a:rPr>
              <a:t>.</a:t>
            </a:r>
            <a:endParaRPr lang="en-US" altLang="zh-CN" sz="1750" dirty="0" smtClean="0">
              <a:effectLst/>
            </a:endParaRPr>
          </a:p>
          <a:p>
            <a:pPr lvl="1"/>
            <a:r>
              <a:rPr lang="en-US" altLang="zh-CN" sz="1750" dirty="0">
                <a:effectLst/>
              </a:rPr>
              <a:t>The toner has been given a positive electrical charge, so it sticks to the parts of the photoreceptor drum that have a negative </a:t>
            </a:r>
            <a:r>
              <a:rPr lang="en-US" altLang="zh-CN" sz="1750" dirty="0" smtClean="0">
                <a:effectLst/>
              </a:rPr>
              <a:t>charge</a:t>
            </a:r>
            <a:endParaRPr lang="en-US" altLang="zh-CN" sz="1750" dirty="0" smtClean="0">
              <a:effectLst/>
            </a:endParaRPr>
          </a:p>
          <a:p>
            <a:pPr lvl="1"/>
            <a:r>
              <a:rPr lang="en-US" altLang="zh-CN" sz="1750" dirty="0">
                <a:effectLst/>
              </a:rPr>
              <a:t>A sheet of </a:t>
            </a:r>
            <a:r>
              <a:rPr lang="en-US" altLang="zh-CN" sz="1750" b="1" dirty="0">
                <a:effectLst/>
              </a:rPr>
              <a:t>paper</a:t>
            </a:r>
            <a:r>
              <a:rPr lang="en-US" altLang="zh-CN" sz="1750" dirty="0">
                <a:effectLst/>
              </a:rPr>
              <a:t> </a:t>
            </a:r>
            <a:r>
              <a:rPr lang="en-US" altLang="zh-CN" sz="1750" dirty="0" smtClean="0">
                <a:effectLst/>
              </a:rPr>
              <a:t>feeds </a:t>
            </a:r>
            <a:r>
              <a:rPr lang="en-US" altLang="zh-CN" sz="1750" dirty="0">
                <a:effectLst/>
              </a:rPr>
              <a:t>up toward the </a:t>
            </a:r>
            <a:r>
              <a:rPr lang="en-US" altLang="zh-CN" sz="1750" dirty="0" smtClean="0">
                <a:effectLst/>
              </a:rPr>
              <a:t>drum, </a:t>
            </a:r>
            <a:r>
              <a:rPr lang="en-US" altLang="zh-CN" sz="1750" dirty="0">
                <a:effectLst/>
              </a:rPr>
              <a:t>a</a:t>
            </a:r>
            <a:r>
              <a:rPr lang="en-US" altLang="zh-CN" sz="1750" dirty="0" smtClean="0">
                <a:effectLst/>
              </a:rPr>
              <a:t>s </a:t>
            </a:r>
            <a:r>
              <a:rPr lang="en-US" altLang="zh-CN" sz="1750" dirty="0">
                <a:effectLst/>
              </a:rPr>
              <a:t>it moves along, the paper is given a strong positive electrical </a:t>
            </a:r>
            <a:r>
              <a:rPr lang="en-US" altLang="zh-CN" sz="1750" dirty="0" smtClean="0">
                <a:effectLst/>
              </a:rPr>
              <a:t>charge</a:t>
            </a:r>
            <a:endParaRPr lang="en-US" altLang="zh-CN" sz="1750" dirty="0" smtClean="0">
              <a:effectLst/>
            </a:endParaRPr>
          </a:p>
          <a:p>
            <a:pPr lvl="1"/>
            <a:r>
              <a:rPr lang="en-US" altLang="zh-CN" sz="1750" dirty="0">
                <a:effectLst/>
              </a:rPr>
              <a:t>When the paper moves near the drum, its positive charge attracts the negatively charged toner particles away from the drum. </a:t>
            </a:r>
            <a:endParaRPr lang="en-US" altLang="zh-CN" sz="1750" dirty="0" smtClean="0">
              <a:effectLst/>
            </a:endParaRPr>
          </a:p>
          <a:p>
            <a:pPr lvl="1"/>
            <a:r>
              <a:rPr lang="en-US" altLang="zh-CN" sz="1750" dirty="0">
                <a:effectLst/>
              </a:rPr>
              <a:t>The heat and pressure from the rollers fuse the toner particles permanently into the fibers of the paper</a:t>
            </a:r>
            <a:r>
              <a:rPr lang="en-US" altLang="zh-CN" sz="1750" dirty="0" smtClean="0">
                <a:effectLst/>
              </a:rPr>
              <a:t>.</a:t>
            </a:r>
            <a:endParaRPr lang="en-US" altLang="zh-CN" sz="1750" dirty="0" smtClean="0">
              <a:effectLst/>
            </a:endParaRPr>
          </a:p>
          <a:p>
            <a:pPr lvl="1"/>
            <a:endParaRPr lang="en-US" altLang="zh-CN" sz="1750" dirty="0">
              <a:effectLst/>
            </a:endParaRPr>
          </a:p>
          <a:p>
            <a:endParaRPr lang="en-US" altLang="zh-CN" sz="2000" dirty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97" y="4141732"/>
            <a:ext cx="3733635" cy="2872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advantage and disadvantage of laser printer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Advantage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zh-CN" dirty="0" smtClean="0"/>
              <a:t>Disadvantage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2247900"/>
            <a:ext cx="4252664" cy="3886200"/>
          </a:xfrm>
        </p:spPr>
        <p:txBody>
          <a:bodyPr>
            <a:normAutofit/>
          </a:bodyPr>
          <a:lstStyle/>
          <a:p>
            <a:r>
              <a:rPr lang="en-US" altLang="zh-CN" sz="2500" dirty="0" smtClean="0"/>
              <a:t>Cheap to run </a:t>
            </a:r>
            <a:endParaRPr lang="en-US" altLang="zh-CN" sz="2500" dirty="0" smtClean="0"/>
          </a:p>
          <a:p>
            <a:r>
              <a:rPr lang="en-US" altLang="zh-CN" sz="2500" dirty="0" smtClean="0"/>
              <a:t>Text printing quality is excellent</a:t>
            </a:r>
            <a:endParaRPr lang="en-US" altLang="zh-CN" sz="2500" dirty="0" smtClean="0"/>
          </a:p>
          <a:p>
            <a:r>
              <a:rPr lang="en-US" altLang="zh-CN" sz="2500" dirty="0" smtClean="0"/>
              <a:t>It is quick at printing</a:t>
            </a:r>
            <a:endParaRPr lang="en-US" altLang="zh-CN" sz="2500" dirty="0" smtClean="0"/>
          </a:p>
          <a:p>
            <a:r>
              <a:rPr lang="en-US" altLang="zh-CN" sz="2500" dirty="0" smtClean="0"/>
              <a:t>It is suitable for duplex printing, this reduces paper costs</a:t>
            </a:r>
            <a:endParaRPr lang="en-US" altLang="zh-CN" sz="2500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4"/>
          </p:nvPr>
        </p:nvSpPr>
        <p:spPr>
          <a:xfrm>
            <a:off x="4860032" y="2247900"/>
            <a:ext cx="3826768" cy="3886200"/>
          </a:xfrm>
        </p:spPr>
        <p:txBody>
          <a:bodyPr>
            <a:normAutofit/>
          </a:bodyPr>
          <a:lstStyle/>
          <a:p>
            <a:r>
              <a:rPr lang="en-US" altLang="zh-CN" sz="2500" dirty="0" smtClean="0"/>
              <a:t>It is expensive to buy</a:t>
            </a:r>
            <a:endParaRPr lang="en-US" altLang="zh-CN" sz="2500" dirty="0" smtClean="0"/>
          </a:p>
          <a:p>
            <a:r>
              <a:rPr lang="en-US" altLang="zh-CN" sz="2500" dirty="0" smtClean="0"/>
              <a:t>Image printing quality on photographic paper is not as good as inkjet printer</a:t>
            </a:r>
            <a:endParaRPr lang="en-US" altLang="zh-CN" sz="2500" dirty="0" smtClean="0"/>
          </a:p>
          <a:p>
            <a:endParaRPr lang="en-US" altLang="zh-CN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hlinkClick r:id="rId1" action="ppaction://hlinkfile"/>
              </a:rPr>
              <a:t>3D printer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45339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 smtClean="0"/>
              <a:t>3D design created in a suitable computer aided design(CAD) package</a:t>
            </a:r>
            <a:endParaRPr lang="en-US" altLang="zh-CN" sz="2000" dirty="0" smtClean="0"/>
          </a:p>
          <a:p>
            <a:r>
              <a:rPr lang="en-US" altLang="zh-CN" sz="2000" dirty="0" smtClean="0"/>
              <a:t>The design is split into layers</a:t>
            </a:r>
            <a:endParaRPr lang="en-US" altLang="zh-CN" sz="2000" dirty="0" smtClean="0"/>
          </a:p>
          <a:p>
            <a:r>
              <a:rPr lang="en-US" altLang="zh-CN" sz="2000" dirty="0" smtClean="0"/>
              <a:t>3D printer uses a nozzle(喷嘴) to squirt material on to the printed bed to create a physical layer to match the design</a:t>
            </a:r>
            <a:endParaRPr lang="en-US" altLang="zh-CN" sz="2000" dirty="0" smtClean="0"/>
          </a:p>
          <a:p>
            <a:r>
              <a:rPr lang="en-US" altLang="zh-CN" sz="2000" dirty="0" smtClean="0"/>
              <a:t>This process is repeated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FF00"/>
                </a:solidFill>
              </a:rPr>
              <a:t>The solid object is built up layer by layer 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using </a:t>
            </a:r>
            <a:r>
              <a:rPr lang="en-US" altLang="zh-CN" sz="2000" dirty="0"/>
              <a:t>materials such as powdered resin,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metal </a:t>
            </a:r>
            <a:r>
              <a:rPr lang="en-US" altLang="zh-CN" sz="2000" dirty="0"/>
              <a:t>or paper.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 descr="QQ截图201510081033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1024" y="3391694"/>
            <a:ext cx="3212976" cy="3212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advantage and disadvantage of 3D printer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Advantage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altLang="zh-CN" dirty="0" smtClean="0"/>
              <a:t>Disadvantage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251520" y="2209800"/>
            <a:ext cx="4396680" cy="3886200"/>
          </a:xfrm>
        </p:spPr>
        <p:txBody>
          <a:bodyPr>
            <a:normAutofit/>
          </a:bodyPr>
          <a:lstStyle/>
          <a:p>
            <a:r>
              <a:rPr lang="en-US" altLang="zh-CN" sz="2500" dirty="0" smtClean="0"/>
              <a:t>Bespoke items</a:t>
            </a:r>
            <a:r>
              <a:rPr lang="en-US" altLang="zh-CN" sz="2000" dirty="0" smtClean="0"/>
              <a:t>(定制产品) </a:t>
            </a:r>
            <a:r>
              <a:rPr lang="en-US" altLang="zh-CN" sz="2500" dirty="0" smtClean="0"/>
              <a:t>can be made quickly</a:t>
            </a:r>
            <a:endParaRPr lang="en-US" altLang="zh-CN" sz="2500" dirty="0" smtClean="0"/>
          </a:p>
          <a:p>
            <a:r>
              <a:rPr lang="en-US" altLang="zh-CN" sz="2500" dirty="0" smtClean="0"/>
              <a:t>Any shape can be printed</a:t>
            </a:r>
            <a:endParaRPr lang="en-US" altLang="zh-CN" sz="2500" dirty="0" smtClean="0"/>
          </a:p>
          <a:p>
            <a:r>
              <a:rPr lang="en-US" altLang="zh-CN" sz="2500" dirty="0" smtClean="0"/>
              <a:t>Design can be shared by sharing the digital file</a:t>
            </a:r>
            <a:endParaRPr lang="en-US" altLang="zh-CN" sz="2500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4"/>
          </p:nvPr>
        </p:nvSpPr>
        <p:spPr/>
        <p:txBody>
          <a:bodyPr>
            <a:normAutofit/>
          </a:bodyPr>
          <a:lstStyle/>
          <a:p>
            <a:r>
              <a:rPr lang="en-US" altLang="zh-CN" sz="2500" dirty="0" smtClean="0"/>
              <a:t>Expensive </a:t>
            </a:r>
            <a:endParaRPr lang="en-US" altLang="zh-CN" sz="2500" dirty="0" smtClean="0"/>
          </a:p>
          <a:p>
            <a:r>
              <a:rPr lang="en-US" altLang="zh-CN" sz="2500" dirty="0" smtClean="0"/>
              <a:t>It is not durable</a:t>
            </a:r>
            <a:r>
              <a:rPr lang="en-US" altLang="zh-CN" sz="2000" dirty="0" smtClean="0"/>
              <a:t>(耐用)</a:t>
            </a:r>
            <a:endParaRPr lang="en-US" altLang="zh-CN" sz="2000" dirty="0" smtClean="0"/>
          </a:p>
          <a:p>
            <a:r>
              <a:rPr lang="en-US" altLang="zh-CN" sz="2500" dirty="0" smtClean="0"/>
              <a:t>Dangerous items may be printed</a:t>
            </a:r>
            <a:endParaRPr lang="en-US" altLang="zh-CN" sz="2500" dirty="0" smtClean="0"/>
          </a:p>
          <a:p>
            <a:r>
              <a:rPr lang="en-US" altLang="zh-CN" sz="2500" dirty="0" smtClean="0"/>
              <a:t>Slow</a:t>
            </a:r>
            <a:endParaRPr lang="en-US" altLang="zh-CN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1" action="ppaction://hlinkfile"/>
              </a:rPr>
              <a:t>Loudspeakers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/>
          <a:lstStyle/>
          <a:p>
            <a:endParaRPr lang="en-US" altLang="zh-CN" sz="2800" b="1" dirty="0" smtClean="0"/>
          </a:p>
          <a:p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5" y="1447800"/>
            <a:ext cx="6080760" cy="404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0</TotalTime>
  <Words>2644</Words>
  <Application>WPS 演示</Application>
  <PresentationFormat>全屏显示(4:3)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Digital Dots</vt:lpstr>
      <vt:lpstr>1_Digital Dots</vt:lpstr>
      <vt:lpstr>Chapter 3 Hardware 3.2 output device  </vt:lpstr>
      <vt:lpstr>Objective </vt:lpstr>
      <vt:lpstr>Inkjet printer</vt:lpstr>
      <vt:lpstr>The advantage and disadvantage of inkjet printer</vt:lpstr>
      <vt:lpstr>Laser printer </vt:lpstr>
      <vt:lpstr>The advantage and disadvantage of laser printer</vt:lpstr>
      <vt:lpstr>3D printer </vt:lpstr>
      <vt:lpstr>The advantage and disadvantage of 3D printer</vt:lpstr>
      <vt:lpstr>Loudspeakers</vt:lpstr>
      <vt:lpstr>Loudspeakers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</dc:creator>
  <cp:lastModifiedBy>lmchen</cp:lastModifiedBy>
  <cp:revision>82</cp:revision>
  <dcterms:created xsi:type="dcterms:W3CDTF">2113-01-01T00:00:00Z</dcterms:created>
  <dcterms:modified xsi:type="dcterms:W3CDTF">2019-11-17T06:36:50Z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