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8" r:id="rId4"/>
    <p:sldMasterId id="2147483663" r:id="rId5"/>
  </p:sldMasterIdLst>
  <p:notesMasterIdLst>
    <p:notesMasterId r:id="rId7"/>
  </p:notesMasterIdLst>
  <p:handoutMasterIdLst>
    <p:handoutMasterId r:id="rId49"/>
  </p:handoutMasterIdLst>
  <p:sldIdLst>
    <p:sldId id="256" r:id="rId6"/>
    <p:sldId id="276" r:id="rId8"/>
    <p:sldId id="409" r:id="rId9"/>
    <p:sldId id="410" r:id="rId10"/>
    <p:sldId id="411" r:id="rId11"/>
    <p:sldId id="412" r:id="rId12"/>
    <p:sldId id="323" r:id="rId13"/>
    <p:sldId id="344" r:id="rId14"/>
    <p:sldId id="345" r:id="rId15"/>
    <p:sldId id="346" r:id="rId16"/>
    <p:sldId id="413" r:id="rId17"/>
    <p:sldId id="362" r:id="rId18"/>
    <p:sldId id="363" r:id="rId19"/>
    <p:sldId id="364" r:id="rId20"/>
    <p:sldId id="365" r:id="rId21"/>
    <p:sldId id="408" r:id="rId22"/>
    <p:sldId id="407" r:id="rId23"/>
    <p:sldId id="360" r:id="rId24"/>
    <p:sldId id="326" r:id="rId25"/>
    <p:sldId id="324" r:id="rId26"/>
    <p:sldId id="327" r:id="rId27"/>
    <p:sldId id="328" r:id="rId28"/>
    <p:sldId id="339" r:id="rId29"/>
    <p:sldId id="340" r:id="rId30"/>
    <p:sldId id="329" r:id="rId31"/>
    <p:sldId id="330" r:id="rId32"/>
    <p:sldId id="349" r:id="rId33"/>
    <p:sldId id="350" r:id="rId34"/>
    <p:sldId id="332" r:id="rId35"/>
    <p:sldId id="333" r:id="rId36"/>
    <p:sldId id="342" r:id="rId37"/>
    <p:sldId id="343" r:id="rId38"/>
    <p:sldId id="335" r:id="rId39"/>
    <p:sldId id="336" r:id="rId40"/>
    <p:sldId id="347" r:id="rId41"/>
    <p:sldId id="372" r:id="rId42"/>
    <p:sldId id="373" r:id="rId43"/>
    <p:sldId id="374" r:id="rId44"/>
    <p:sldId id="375" r:id="rId45"/>
    <p:sldId id="414" r:id="rId46"/>
    <p:sldId id="370" r:id="rId47"/>
    <p:sldId id="371" r:id="rId48"/>
  </p:sldIdLst>
  <p:sldSz cx="9144000" cy="6858000" type="screen4x3"/>
  <p:notesSz cx="6858000" cy="9144000"/>
  <p:defaultTextStyle>
    <a:defPPr>
      <a:defRPr lang="en-GB"/>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FFCC"/>
    <a:srgbClr val="FF6FCF"/>
    <a:srgbClr val="777777"/>
    <a:srgbClr val="663300"/>
    <a:srgbClr val="660066"/>
    <a:srgbClr val="FFFF00"/>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8" d="100"/>
          <a:sy n="108" d="100"/>
        </p:scale>
        <p:origin x="1704" y="102"/>
      </p:cViewPr>
      <p:guideLst>
        <p:guide orient="horz" pos="216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handoutMaster" Target="handoutMasters/handoutMaster1.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4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97A9BCA-C08B-4BD1-9C79-8EA454E34CFF}" type="slidenum">
              <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Click to edit Master text styles</a:t>
            </a:r>
            <a:endPar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1"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D5DAA50-FF76-49F2-8B5C-8B3F14953CD0}" type="slidenum">
              <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GB" altLang="zh-CN" sz="1200" dirty="0"/>
            </a:fld>
            <a:endParaRPr lang="en-GB" altLang="zh-CN" sz="1200" dirty="0"/>
          </a:p>
        </p:txBody>
      </p:sp>
      <p:sp>
        <p:nvSpPr>
          <p:cNvPr id="7171" name="Rectangle 2"/>
          <p:cNvSpPr>
            <a:spLocks noGrp="1" noRot="1" noChangeAspect="1" noTextEdit="1"/>
          </p:cNvSpPr>
          <p:nvPr>
            <p:ph type="sldImg"/>
          </p:nvPr>
        </p:nvSpPr>
        <p:spPr/>
      </p:sp>
      <p:sp>
        <p:nvSpPr>
          <p:cNvPr id="64515"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GB" altLang="zh-CN" sz="1200" dirty="0"/>
            </a:fld>
            <a:endParaRPr lang="en-GB" altLang="zh-CN" sz="1200" dirty="0"/>
          </a:p>
        </p:txBody>
      </p:sp>
      <p:sp>
        <p:nvSpPr>
          <p:cNvPr id="9219" name="Rectangle 2"/>
          <p:cNvSpPr>
            <a:spLocks noGrp="1" noRot="1" noChangeAspect="1" noTextEdit="1"/>
          </p:cNvSpPr>
          <p:nvPr>
            <p:ph type="sldImg"/>
          </p:nvPr>
        </p:nvSpPr>
        <p:spPr/>
      </p:sp>
      <p:sp>
        <p:nvSpPr>
          <p:cNvPr id="65539"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33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altLang="zh-CN" noProof="0"/>
              <a:t>Click to edit Master title style</a:t>
            </a:r>
            <a:endParaRPr lang="en-GB" altLang="zh-CN" noProof="0"/>
          </a:p>
        </p:txBody>
      </p:sp>
      <p:sp>
        <p:nvSpPr>
          <p:cNvPr id="533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altLang="zh-CN" noProof="0"/>
              <a:t>Click to edit Master subtitle style</a:t>
            </a:r>
            <a:endParaRPr lang="en-GB" altLang="zh-CN" noProof="0"/>
          </a:p>
        </p:txBody>
      </p:sp>
      <p:sp>
        <p:nvSpPr>
          <p:cNvPr id="7" name="Rectangle 220"/>
          <p:cNvSpPr>
            <a:spLocks noGrp="1" noChangeArrowheads="1"/>
          </p:cNvSpPr>
          <p:nvPr>
            <p:ph type="dt" sz="quarter"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Rectangle 221"/>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Rectangle 222"/>
          <p:cNvSpPr>
            <a:spLocks noGrp="1" noChangeArrowheads="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F58B12-8DC1-48FC-B0FE-698094F9B7D0}"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幻灯片编号占位符 1"/>
          <p:cNvSpPr>
            <a:spLocks noGrp="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44D559-FF73-4B9B-8097-92D774D0523A}"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日期占位符 2"/>
          <p:cNvSpPr>
            <a:spLocks noGrp="1"/>
          </p:cNvSpPr>
          <p:nvPr>
            <p:ph type="dt" sz="half"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1242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33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altLang="zh-CN" noProof="0"/>
              <a:t>Click to edit Master title style</a:t>
            </a:r>
            <a:endParaRPr lang="en-GB" altLang="zh-CN" noProof="0"/>
          </a:p>
        </p:txBody>
      </p:sp>
      <p:sp>
        <p:nvSpPr>
          <p:cNvPr id="533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altLang="zh-CN" noProof="0"/>
              <a:t>Click to edit Master subtitle style</a:t>
            </a:r>
            <a:endParaRPr lang="en-GB" altLang="zh-CN" noProof="0"/>
          </a:p>
        </p:txBody>
      </p:sp>
      <p:sp>
        <p:nvSpPr>
          <p:cNvPr id="7" name="Rectangle 220"/>
          <p:cNvSpPr>
            <a:spLocks noGrp="1" noChangeArrowheads="1"/>
          </p:cNvSpPr>
          <p:nvPr>
            <p:ph type="dt" sz="quarter"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Rectangle 221"/>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Rectangle 222"/>
          <p:cNvSpPr>
            <a:spLocks noGrp="1" noChangeArrowheads="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F58B12-8DC1-48FC-B0FE-698094F9B7D0}"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幻灯片编号占位符 1"/>
          <p:cNvSpPr>
            <a:spLocks noGrp="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44D559-FF73-4B9B-8097-92D774D0523A}"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日期占位符 2"/>
          <p:cNvSpPr>
            <a:spLocks noGrp="1"/>
          </p:cNvSpPr>
          <p:nvPr>
            <p:ph type="dt" sz="half"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1242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幻灯片编号占位符 1"/>
          <p:cNvSpPr>
            <a:spLocks noGrp="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44D559-FF73-4B9B-8097-92D774D0523A}"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日期占位符 2"/>
          <p:cNvSpPr>
            <a:spLocks noGrp="1"/>
          </p:cNvSpPr>
          <p:nvPr>
            <p:ph type="dt" sz="half"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1242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33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altLang="zh-CN" noProof="0"/>
              <a:t>Click to edit Master title style</a:t>
            </a:r>
            <a:endParaRPr lang="en-GB" altLang="zh-CN" noProof="0"/>
          </a:p>
        </p:txBody>
      </p:sp>
      <p:sp>
        <p:nvSpPr>
          <p:cNvPr id="533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altLang="zh-CN" noProof="0"/>
              <a:t>Click to edit Master subtitle style</a:t>
            </a:r>
            <a:endParaRPr lang="en-GB" altLang="zh-CN" noProof="0"/>
          </a:p>
        </p:txBody>
      </p:sp>
      <p:sp>
        <p:nvSpPr>
          <p:cNvPr id="7" name="Rectangle 220"/>
          <p:cNvSpPr>
            <a:spLocks noGrp="1" noChangeArrowheads="1"/>
          </p:cNvSpPr>
          <p:nvPr>
            <p:ph type="dt" sz="quarter"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Rectangle 221"/>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Rectangle 222"/>
          <p:cNvSpPr>
            <a:spLocks noGrp="1" noChangeArrowheads="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F58B12-8DC1-48FC-B0FE-698094F9B7D0}"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幻灯片编号占位符 1"/>
          <p:cNvSpPr>
            <a:spLocks noGrp="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44D559-FF73-4B9B-8097-92D774D0523A}"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日期占位符 2"/>
          <p:cNvSpPr>
            <a:spLocks noGrp="1"/>
          </p:cNvSpPr>
          <p:nvPr>
            <p:ph type="dt" sz="half"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1242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33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altLang="zh-CN" noProof="0"/>
              <a:t>Click to edit Master title style</a:t>
            </a:r>
            <a:endParaRPr lang="en-GB" altLang="zh-CN" noProof="0"/>
          </a:p>
        </p:txBody>
      </p:sp>
      <p:sp>
        <p:nvSpPr>
          <p:cNvPr id="533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altLang="zh-CN" noProof="0"/>
              <a:t>Click to edit Master subtitle style</a:t>
            </a:r>
            <a:endParaRPr lang="en-GB" altLang="zh-CN" noProof="0"/>
          </a:p>
        </p:txBody>
      </p:sp>
      <p:sp>
        <p:nvSpPr>
          <p:cNvPr id="7" name="Rectangle 220"/>
          <p:cNvSpPr>
            <a:spLocks noGrp="1" noChangeArrowheads="1"/>
          </p:cNvSpPr>
          <p:nvPr>
            <p:ph type="dt" sz="quarter" idx="2"/>
          </p:nvPr>
        </p:nvSpPr>
        <p:spPr bwMode="auto">
          <a:xfrm>
            <a:off x="457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Rectangle 221"/>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Rectangle 222"/>
          <p:cNvSpPr>
            <a:spLocks noGrp="1" noChangeArrowheads="1"/>
          </p:cNvSpPr>
          <p:nvPr>
            <p:ph type="sldNum" sz="quarter" idx="4"/>
          </p:nvPr>
        </p:nvSpPr>
        <p:spPr bwMode="auto">
          <a:xfrm>
            <a:off x="6553200" y="6243638"/>
            <a:ext cx="2133600" cy="4572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F58B12-8DC1-48FC-B0FE-698094F9B7D0}"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png"/><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1.png"/><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p:sp>
        <p:nvSpPr>
          <p:cNvPr id="4314"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eaLnBrk="1" hangingPunct="1">
              <a:defRPr sz="12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5"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6"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7"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4318"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p:sp>
        <p:nvSpPr>
          <p:cNvPr id="4314"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eaLnBrk="1" hangingPunct="1">
              <a:defRPr sz="12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5"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6"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7"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4318"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p:sp>
        <p:nvSpPr>
          <p:cNvPr id="4314"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eaLnBrk="1" hangingPunct="1">
              <a:defRPr sz="12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5"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6"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7"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4318"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p:sp>
        <p:nvSpPr>
          <p:cNvPr id="4314"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eaLnBrk="1" hangingPunct="1">
              <a:defRPr sz="12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54E353-B27A-4DA8-868F-DCDA474EE7A8}" type="slidenum">
              <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5"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6"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317"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4318"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www.teach-ict.com/as_as_computing/ocr/H447/F453/3_3_3/fetch_execute_cycle/miniweb/pg4.htm"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slide" Target="slide33.xml"/><Relationship Id="rId8" Type="http://schemas.openxmlformats.org/officeDocument/2006/relationships/slide" Target="slide31.xml"/><Relationship Id="rId7" Type="http://schemas.openxmlformats.org/officeDocument/2006/relationships/slide" Target="slide29.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3.xml"/><Relationship Id="rId3" Type="http://schemas.openxmlformats.org/officeDocument/2006/relationships/slide" Target="slide21.xml"/><Relationship Id="rId2" Type="http://schemas.openxmlformats.org/officeDocument/2006/relationships/image" Target="../media/image1.png"/><Relationship Id="rId10" Type="http://schemas.openxmlformats.org/officeDocument/2006/relationships/slideLayout" Target="../slideLayouts/slideLayout3.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18.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12881976?from=search&amp;seid=4026865267156057792"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sz="quarter"/>
          </p:nvPr>
        </p:nvSpPr>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GB" altLang="zh-CN" sz="5400" b="0" i="0" u="none" strike="noStrike" kern="0" cap="none" spc="0" normalizeH="0" baseline="0" noProof="0" dirty="0">
                <a:ln>
                  <a:noFill/>
                </a:ln>
                <a:solidFill>
                  <a:schemeClr val="tx2"/>
                </a:solidFill>
                <a:effectLst/>
                <a:uLnTx/>
                <a:uFillTx/>
                <a:latin typeface="+mj-lt"/>
                <a:ea typeface="+mj-ea"/>
                <a:cs typeface="宋体" panose="02010600030101010101" pitchFamily="2" charset="-122"/>
              </a:rPr>
              <a:t>5.3 The fetch-execute cycle </a:t>
            </a:r>
            <a:endParaRPr kumimoji="1" lang="zh-CN" altLang="en-US"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61"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14339" name="Rectangle 10"/>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14340"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73072" name="Line 16"/>
          <p:cNvSpPr/>
          <p:nvPr/>
        </p:nvSpPr>
        <p:spPr>
          <a:xfrm flipH="1" flipV="1">
            <a:off x="4572000" y="4941888"/>
            <a:ext cx="3240088" cy="719137"/>
          </a:xfrm>
          <a:prstGeom prst="line">
            <a:avLst/>
          </a:prstGeom>
          <a:ln w="76200" cap="flat" cmpd="sng">
            <a:solidFill>
              <a:srgbClr val="000000"/>
            </a:solidFill>
            <a:prstDash val="solid"/>
            <a:headEnd type="none" w="med" len="med"/>
            <a:tailEnd type="triangle" w="med" len="med"/>
          </a:ln>
        </p:spPr>
      </p:sp>
      <p:sp>
        <p:nvSpPr>
          <p:cNvPr id="173075" name="Rectangle 19"/>
          <p:cNvSpPr>
            <a:spLocks noChangeArrowheads="1"/>
          </p:cNvSpPr>
          <p:nvPr/>
        </p:nvSpPr>
        <p:spPr bwMode="auto">
          <a:xfrm>
            <a:off x="107950" y="4452938"/>
            <a:ext cx="4464050" cy="647700"/>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Execute instruction</a:t>
            </a:r>
            <a:endParaRPr kumimoji="0" lang="en-US" sz="36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4343" name="Text Box 22"/>
          <p:cNvSpPr txBox="1"/>
          <p:nvPr/>
        </p:nvSpPr>
        <p:spPr>
          <a:xfrm>
            <a:off x="250825" y="187325"/>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4344" name="Rectangle 23"/>
          <p:cNvSpPr/>
          <p:nvPr/>
        </p:nvSpPr>
        <p:spPr>
          <a:xfrm>
            <a:off x="828675" y="171926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14345" name="Rectangle 24"/>
          <p:cNvSpPr/>
          <p:nvPr/>
        </p:nvSpPr>
        <p:spPr>
          <a:xfrm>
            <a:off x="5003800" y="1700213"/>
            <a:ext cx="12239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4346" name="Rectangle 25"/>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73072"/>
                                        </p:tgtEl>
                                        <p:attrNameLst>
                                          <p:attrName>style.visibility</p:attrName>
                                        </p:attrNameLst>
                                      </p:cBhvr>
                                      <p:to>
                                        <p:strVal val="visible"/>
                                      </p:to>
                                    </p:set>
                                    <p:anim calcmode="lin" valueType="num">
                                      <p:cBhvr additive="base">
                                        <p:cTn id="7" dur="500" fill="hold"/>
                                        <p:tgtEl>
                                          <p:spTgt spid="173072"/>
                                        </p:tgtEl>
                                        <p:attrNameLst>
                                          <p:attrName>ppt_x</p:attrName>
                                        </p:attrNameLst>
                                      </p:cBhvr>
                                      <p:tavLst>
                                        <p:tav tm="0">
                                          <p:val>
                                            <p:strVal val="1+#ppt_w/2"/>
                                          </p:val>
                                        </p:tav>
                                        <p:tav tm="100000">
                                          <p:val>
                                            <p:strVal val="#ppt_x"/>
                                          </p:val>
                                        </p:tav>
                                      </p:tavLst>
                                    </p:anim>
                                    <p:anim calcmode="lin" valueType="num">
                                      <p:cBhvr additive="base">
                                        <p:cTn id="8" dur="500" fill="hold"/>
                                        <p:tgtEl>
                                          <p:spTgt spid="17307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73075"/>
                                        </p:tgtEl>
                                        <p:attrNameLst>
                                          <p:attrName>style.visibility</p:attrName>
                                        </p:attrNameLst>
                                      </p:cBhvr>
                                      <p:to>
                                        <p:strVal val="visible"/>
                                      </p:to>
                                    </p:set>
                                    <p:anim calcmode="lin" valueType="num">
                                      <p:cBhvr additive="base">
                                        <p:cTn id="11" dur="500" fill="hold"/>
                                        <p:tgtEl>
                                          <p:spTgt spid="173075"/>
                                        </p:tgtEl>
                                        <p:attrNameLst>
                                          <p:attrName>ppt_x</p:attrName>
                                        </p:attrNameLst>
                                      </p:cBhvr>
                                      <p:tavLst>
                                        <p:tav tm="0">
                                          <p:val>
                                            <p:strVal val="1+#ppt_w/2"/>
                                          </p:val>
                                        </p:tav>
                                        <p:tav tm="100000">
                                          <p:val>
                                            <p:strVal val="#ppt_x"/>
                                          </p:val>
                                        </p:tav>
                                      </p:tavLst>
                                    </p:anim>
                                    <p:anim calcmode="lin" valueType="num">
                                      <p:cBhvr additive="base">
                                        <p:cTn id="12" dur="500" fill="hold"/>
                                        <p:tgtEl>
                                          <p:spTgt spid="173075"/>
                                        </p:tgtEl>
                                        <p:attrNameLst>
                                          <p:attrName>ppt_y</p:attrName>
                                        </p:attrNameLst>
                                      </p:cBhvr>
                                      <p:tavLst>
                                        <p:tav tm="0">
                                          <p:val>
                                            <p:strVal val="1+#ppt_h/2"/>
                                          </p:val>
                                        </p:tav>
                                        <p:tav tm="100000">
                                          <p:val>
                                            <p:strVal val="#ppt_y"/>
                                          </p:val>
                                        </p:tav>
                                      </p:tavLst>
                                    </p:anim>
                                  </p:childTnLst>
                                </p:cTn>
                              </p:par>
                              <p:par>
                                <p:cTn id="13" presetID="26" presetClass="emph" presetSubtype="0" repeatCount="indefinite" fill="hold" nodeType="withEffect">
                                  <p:stCondLst>
                                    <p:cond delay="0"/>
                                  </p:stCondLst>
                                  <p:endCondLst>
                                    <p:cond evt="onNext" delay="0">
                                      <p:tgtEl>
                                        <p:sldTgt/>
                                      </p:tgtEl>
                                    </p:cond>
                                  </p:endCondLst>
                                  <p:childTnLst>
                                    <p:animEffect transition="out" filter="fade">
                                      <p:cBhvr>
                                        <p:cTn id="14" dur="500" tmFilter="0, 0; .2, .5; .8, .5; 1, 0"/>
                                        <p:tgtEl>
                                          <p:spTgt spid="173072"/>
                                        </p:tgtEl>
                                      </p:cBhvr>
                                    </p:animEffect>
                                    <p:animScale>
                                      <p:cBhvr>
                                        <p:cTn id="15" dur="250" autoRev="1" fill="hold"/>
                                        <p:tgtEl>
                                          <p:spTgt spid="173072"/>
                                        </p:tgtEl>
                                      </p:cBhvr>
                                      <p:by x="105000" y="105000"/>
                                    </p:animScale>
                                  </p:childTnLst>
                                </p:cTn>
                              </p:par>
                              <p:par>
                                <p:cTn id="16" presetID="6" presetClass="emph" presetSubtype="0" repeatCount="indefinite" fill="hold" nodeType="withEffect">
                                  <p:stCondLst>
                                    <p:cond delay="0"/>
                                  </p:stCondLst>
                                  <p:endCondLst>
                                    <p:cond evt="onNext" delay="0">
                                      <p:tgtEl>
                                        <p:sldTgt/>
                                      </p:tgtEl>
                                    </p:cond>
                                  </p:endCondLst>
                                  <p:childTnLst>
                                    <p:animScale>
                                      <p:cBhvr>
                                        <p:cTn id="17" dur="2000" fill="hold"/>
                                        <p:tgtEl>
                                          <p:spTgt spid="173061">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270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Register transfer notation</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MAR          [PC]</a:t>
            </a:r>
            <a:endPar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PC           [PC]+1; MDR           [[MAR]]</a:t>
            </a:r>
            <a:endPar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00100" marR="0" lvl="1"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When two operations are placed on the same line separated隔开 by a semi-colon分号 this means that the two transfers take place发生 simultaneously同时地.</a:t>
            </a:r>
            <a:endParaRPr kumimoji="1"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00100" marR="0" lvl="1"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content of the MAR is an address; it is the content of that address which is being transferred to the MDR.</a:t>
            </a:r>
            <a:endParaRPr kumimoji="1"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00100" marR="0" lvl="1"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CIR        [MDR]</a:t>
            </a:r>
            <a:endPar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457200" marR="0" lvl="1"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1"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cxnSp>
        <p:nvCxnSpPr>
          <p:cNvPr id="5" name="直接箭头连接符 4"/>
          <p:cNvCxnSpPr/>
          <p:nvPr/>
        </p:nvCxnSpPr>
        <p:spPr bwMode="auto">
          <a:xfrm flipH="1">
            <a:off x="1979613" y="1916113"/>
            <a:ext cx="720725" cy="0"/>
          </a:xfrm>
          <a:prstGeom prst="straightConnector1">
            <a:avLst/>
          </a:prstGeom>
          <a:ln>
            <a:solidFill>
              <a:schemeClr val="tx1"/>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 name="直接箭头连接符 5"/>
          <p:cNvCxnSpPr/>
          <p:nvPr/>
        </p:nvCxnSpPr>
        <p:spPr bwMode="auto">
          <a:xfrm flipH="1">
            <a:off x="1703388" y="2492375"/>
            <a:ext cx="720725" cy="0"/>
          </a:xfrm>
          <a:prstGeom prst="straightConnector1">
            <a:avLst/>
          </a:prstGeom>
          <a:ln>
            <a:solidFill>
              <a:schemeClr val="tx1"/>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7" name="直接箭头连接符 6"/>
          <p:cNvCxnSpPr/>
          <p:nvPr/>
        </p:nvCxnSpPr>
        <p:spPr bwMode="auto">
          <a:xfrm flipH="1">
            <a:off x="5435600" y="2492375"/>
            <a:ext cx="720725" cy="0"/>
          </a:xfrm>
          <a:prstGeom prst="straightConnector1">
            <a:avLst/>
          </a:prstGeom>
          <a:ln>
            <a:solidFill>
              <a:schemeClr val="tx1"/>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8" name="直接箭头连接符 7"/>
          <p:cNvCxnSpPr/>
          <p:nvPr/>
        </p:nvCxnSpPr>
        <p:spPr bwMode="auto">
          <a:xfrm flipH="1">
            <a:off x="2158365" y="6248718"/>
            <a:ext cx="720725" cy="0"/>
          </a:xfrm>
          <a:prstGeom prst="straightConnector1">
            <a:avLst/>
          </a:prstGeom>
          <a:ln>
            <a:solidFill>
              <a:schemeClr val="tx1"/>
            </a:solidFill>
            <a:headEnd type="none" w="med" len="med"/>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1"/>
          <p:cNvPicPr>
            <a:picLocks noChangeAspect="1"/>
          </p:cNvPicPr>
          <p:nvPr/>
        </p:nvPicPr>
        <p:blipFill>
          <a:blip r:embed="rId1"/>
          <a:srcRect/>
          <a:stretch>
            <a:fillRect/>
          </a:stretch>
        </p:blipFill>
        <p:spPr bwMode="auto">
          <a:xfrm>
            <a:off x="0" y="890905"/>
            <a:ext cx="9143999" cy="50752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文本框 1"/>
          <p:cNvSpPr txBox="1"/>
          <p:nvPr/>
        </p:nvSpPr>
        <p:spPr>
          <a:xfrm>
            <a:off x="507365" y="6231890"/>
            <a:ext cx="6678930" cy="368300"/>
          </a:xfrm>
          <a:prstGeom prst="rect">
            <a:avLst/>
          </a:prstGeom>
          <a:noFill/>
        </p:spPr>
        <p:txBody>
          <a:bodyPr wrap="none" rtlCol="0">
            <a:spAutoFit/>
          </a:bodyPr>
          <a:p>
            <a:r>
              <a:rPr lang="en-US" altLang="zh-CN"/>
              <a:t>MAR&lt;-[PC] means obtain the content in PC, then feed it to MAR</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rcRect/>
          <a:stretch>
            <a:fillRect/>
          </a:stretch>
        </p:blipFill>
        <p:spPr bwMode="auto">
          <a:xfrm>
            <a:off x="0" y="889000"/>
            <a:ext cx="9143999" cy="50752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rcRect/>
          <a:stretch>
            <a:fillRect/>
          </a:stretch>
        </p:blipFill>
        <p:spPr bwMode="auto">
          <a:xfrm>
            <a:off x="0" y="889000"/>
            <a:ext cx="9143999" cy="50752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1"/>
          <p:cNvPicPr>
            <a:picLocks noChangeAspect="1"/>
          </p:cNvPicPr>
          <p:nvPr/>
        </p:nvPicPr>
        <p:blipFill>
          <a:blip r:embed="rId1"/>
          <a:srcRect/>
          <a:stretch>
            <a:fillRect/>
          </a:stretch>
        </p:blipFill>
        <p:spPr bwMode="auto">
          <a:xfrm>
            <a:off x="0" y="889000"/>
            <a:ext cx="9143999" cy="50752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文本框 1"/>
          <p:cNvSpPr txBox="1"/>
          <p:nvPr/>
        </p:nvSpPr>
        <p:spPr>
          <a:xfrm>
            <a:off x="724535" y="6121400"/>
            <a:ext cx="7773670" cy="645160"/>
          </a:xfrm>
          <a:prstGeom prst="rect">
            <a:avLst/>
          </a:prstGeom>
          <a:noFill/>
        </p:spPr>
        <p:txBody>
          <a:bodyPr wrap="square" rtlCol="0">
            <a:spAutoFit/>
          </a:bodyPr>
          <a:p>
            <a:r>
              <a:rPr lang="zh-CN" altLang="en-US"/>
              <a:t>Accumulator(ACC)：intermediate 中间的 arithmetic 算术 or logic results are stored in this register</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sz="quarter"/>
          </p:nvPr>
        </p:nvSpPr>
        <p:spPr/>
        <p:txBody>
          <a:bodyPr/>
          <a:p>
            <a:endParaRPr lang="zh-CN" altLang="en-US"/>
          </a:p>
        </p:txBody>
      </p:sp>
      <p:sp>
        <p:nvSpPr>
          <p:cNvPr id="3" name="副标题 2"/>
          <p:cNvSpPr>
            <a:spLocks noGrp="1" noChangeArrowheads="1"/>
          </p:cNvSpPr>
          <p:nvPr>
            <p:ph type="subTitle" sz="quarter" idx="1"/>
          </p:nvPr>
        </p:nvSpPr>
        <p:spPr/>
        <p:txBody>
          <a:bodyPr/>
          <a:p>
            <a:endParaRPr lang="zh-CN" altLang="en-US"/>
          </a:p>
        </p:txBody>
      </p:sp>
      <p:pic>
        <p:nvPicPr>
          <p:cNvPr id="4" name="图片 3"/>
          <p:cNvPicPr>
            <a:picLocks noChangeAspect="1"/>
          </p:cNvPicPr>
          <p:nvPr/>
        </p:nvPicPr>
        <p:blipFill>
          <a:blip r:embed="rId1">
            <a:grayscl/>
          </a:blip>
          <a:stretch>
            <a:fillRect/>
          </a:stretch>
        </p:blipFill>
        <p:spPr>
          <a:xfrm>
            <a:off x="2224405" y="245745"/>
            <a:ext cx="4695825" cy="66147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hlinkClick r:id="rId2"/>
              </a:rPr>
              <a:t>http://www.teach-ict.com/as_as_computing/ocr/H447/F453/3_3_3/fetch_execute_cycle/miniweb/pg4.htm</a:t>
            </a:r>
            <a:endParaRPr kumimoji="1"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
        <p:nvSpPr>
          <p:cNvPr id="4" name="标题 3"/>
          <p:cNvSpPr/>
          <p:nvPr>
            <p:ph type="title"/>
          </p:nvPr>
        </p:nvSpPr>
        <p:spPr/>
        <p:txBody>
          <a:bodyPr/>
          <a:p>
            <a:r>
              <a:rPr lang="en-GB" altLang="zh-CN" noProof="0" dirty="0">
                <a:ln>
                  <a:noFill/>
                </a:ln>
                <a:effectLst/>
                <a:uLnTx/>
                <a:uFillTx/>
                <a:sym typeface="+mn-ea"/>
              </a:rPr>
              <a:t>The fetch-execute cycle</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11">
            <a:hlinkClick r:id="rId1" action="ppaction://hlinksldjump"/>
          </p:cNvPr>
          <p:cNvSpPr txBox="1"/>
          <p:nvPr/>
        </p:nvSpPr>
        <p:spPr>
          <a:xfrm>
            <a:off x="2583180" y="1028065"/>
            <a:ext cx="3889375" cy="398780"/>
          </a:xfrm>
          <a:prstGeom prst="rect">
            <a:avLst/>
          </a:prstGeom>
          <a:noFill/>
          <a:ln w="50800" cap="flat" cmpd="sng">
            <a:no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1" action="ppaction://hlinksldjump"/>
              </a:rPr>
              <a:t>Jump</a:t>
            </a:r>
            <a:endParaRPr lang="en-US" altLang="zh-CN" sz="2000" b="1" dirty="0">
              <a:solidFill>
                <a:srgbClr val="FFC000"/>
              </a:solidFill>
              <a:hlinkClick r:id="rId1" action="ppaction://hlinksldjump"/>
            </a:endParaRPr>
          </a:p>
        </p:txBody>
      </p:sp>
      <p:sp>
        <p:nvSpPr>
          <p:cNvPr id="19459" name="Text Box 12">
            <a:hlinkClick r:id="rId3" action="ppaction://hlinksldjump"/>
          </p:cNvPr>
          <p:cNvSpPr txBox="1"/>
          <p:nvPr/>
        </p:nvSpPr>
        <p:spPr>
          <a:xfrm>
            <a:off x="2583180" y="1661160"/>
            <a:ext cx="3889375" cy="398780"/>
          </a:xfrm>
          <a:prstGeom prst="rect">
            <a:avLst/>
          </a:prstGeom>
          <a:noFill/>
          <a:ln w="50800"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3" action="ppaction://hlinksldjump"/>
              </a:rPr>
              <a:t>Input / Load </a:t>
            </a:r>
            <a:r>
              <a:rPr lang="en-US" altLang="zh-CN" sz="1600" b="1" dirty="0">
                <a:solidFill>
                  <a:srgbClr val="FFC000"/>
                </a:solidFill>
                <a:hlinkClick r:id="rId3" action="ppaction://hlinksldjump"/>
              </a:rPr>
              <a:t>(number directly)</a:t>
            </a:r>
            <a:endParaRPr lang="en-US" altLang="zh-CN" sz="1600" b="1" dirty="0">
              <a:solidFill>
                <a:srgbClr val="FFC000"/>
              </a:solidFill>
              <a:hlinkClick r:id="rId3" action="ppaction://hlinksldjump"/>
            </a:endParaRPr>
          </a:p>
        </p:txBody>
      </p:sp>
      <p:sp>
        <p:nvSpPr>
          <p:cNvPr id="19460" name="Text Box 13">
            <a:hlinkClick r:id="rId4" action="ppaction://hlinksldjump"/>
          </p:cNvPr>
          <p:cNvSpPr txBox="1"/>
          <p:nvPr/>
        </p:nvSpPr>
        <p:spPr>
          <a:xfrm>
            <a:off x="2583180" y="2294255"/>
            <a:ext cx="3889375" cy="398780"/>
          </a:xfrm>
          <a:prstGeom prst="rect">
            <a:avLst/>
          </a:prstGeom>
          <a:noFill/>
          <a:ln w="50800"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4" action="ppaction://hlinksldjump"/>
              </a:rPr>
              <a:t>Input / Load </a:t>
            </a:r>
            <a:r>
              <a:rPr lang="en-US" altLang="zh-CN" sz="1600" b="1" dirty="0">
                <a:solidFill>
                  <a:srgbClr val="FFC000"/>
                </a:solidFill>
                <a:hlinkClick r:id="rId4" action="ppaction://hlinksldjump"/>
              </a:rPr>
              <a:t>(from memory)</a:t>
            </a:r>
            <a:endParaRPr lang="en-US" altLang="zh-CN" sz="1600" b="1" dirty="0">
              <a:solidFill>
                <a:srgbClr val="FFC000"/>
              </a:solidFill>
              <a:hlinkClick r:id="rId4" action="ppaction://hlinksldjump"/>
            </a:endParaRPr>
          </a:p>
        </p:txBody>
      </p:sp>
      <p:sp>
        <p:nvSpPr>
          <p:cNvPr id="19461" name="Text Box 14">
            <a:hlinkClick r:id="rId5" action="ppaction://hlinksldjump"/>
          </p:cNvPr>
          <p:cNvSpPr txBox="1"/>
          <p:nvPr/>
        </p:nvSpPr>
        <p:spPr>
          <a:xfrm>
            <a:off x="2583180" y="2927350"/>
            <a:ext cx="3889375" cy="398780"/>
          </a:xfrm>
          <a:prstGeom prst="rect">
            <a:avLst/>
          </a:prstGeom>
          <a:noFill/>
          <a:ln w="50800" cap="flat" cmpd="sng">
            <a:no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5" action="ppaction://hlinksldjump"/>
              </a:rPr>
              <a:t>Store</a:t>
            </a:r>
            <a:endParaRPr lang="en-US" altLang="zh-CN" sz="2000" b="1" dirty="0">
              <a:solidFill>
                <a:srgbClr val="FFC000"/>
              </a:solidFill>
              <a:hlinkClick r:id="rId5" action="ppaction://hlinksldjump"/>
            </a:endParaRPr>
          </a:p>
        </p:txBody>
      </p:sp>
      <p:sp>
        <p:nvSpPr>
          <p:cNvPr id="19462" name="Text Box 15">
            <a:hlinkClick r:id="rId6" action="ppaction://hlinksldjump"/>
          </p:cNvPr>
          <p:cNvSpPr txBox="1"/>
          <p:nvPr/>
        </p:nvSpPr>
        <p:spPr>
          <a:xfrm>
            <a:off x="2583180" y="3560445"/>
            <a:ext cx="3889375" cy="398780"/>
          </a:xfrm>
          <a:prstGeom prst="rect">
            <a:avLst/>
          </a:prstGeom>
          <a:noFill/>
          <a:ln w="50800"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6" action="ppaction://hlinksldjump"/>
              </a:rPr>
              <a:t>Add </a:t>
            </a:r>
            <a:r>
              <a:rPr lang="en-US" altLang="zh-CN" sz="1600" b="1" dirty="0">
                <a:solidFill>
                  <a:srgbClr val="FFC000"/>
                </a:solidFill>
                <a:hlinkClick r:id="rId6" action="ppaction://hlinksldjump"/>
              </a:rPr>
              <a:t>(a number directly)</a:t>
            </a:r>
            <a:endParaRPr lang="en-US" altLang="zh-CN" sz="1600" b="1" dirty="0">
              <a:solidFill>
                <a:srgbClr val="FFC000"/>
              </a:solidFill>
              <a:hlinkClick r:id="rId6" action="ppaction://hlinksldjump"/>
            </a:endParaRPr>
          </a:p>
        </p:txBody>
      </p:sp>
      <p:sp>
        <p:nvSpPr>
          <p:cNvPr id="19463" name="Text Box 16">
            <a:hlinkClick r:id="rId7" action="ppaction://hlinksldjump"/>
          </p:cNvPr>
          <p:cNvSpPr txBox="1"/>
          <p:nvPr/>
        </p:nvSpPr>
        <p:spPr>
          <a:xfrm>
            <a:off x="2583180" y="4193540"/>
            <a:ext cx="3889375" cy="398780"/>
          </a:xfrm>
          <a:prstGeom prst="rect">
            <a:avLst/>
          </a:prstGeom>
          <a:noFill/>
          <a:ln w="50800"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7" action="ppaction://hlinksldjump"/>
              </a:rPr>
              <a:t>Add </a:t>
            </a:r>
            <a:r>
              <a:rPr lang="en-US" altLang="zh-CN" sz="1600" b="1" dirty="0">
                <a:solidFill>
                  <a:srgbClr val="FFC000"/>
                </a:solidFill>
                <a:hlinkClick r:id="rId7" action="ppaction://hlinksldjump"/>
              </a:rPr>
              <a:t>(a number from memory)</a:t>
            </a:r>
            <a:endParaRPr lang="en-US" altLang="zh-CN" sz="1600" b="1" dirty="0">
              <a:solidFill>
                <a:srgbClr val="FFC000"/>
              </a:solidFill>
              <a:hlinkClick r:id="rId7" action="ppaction://hlinksldjump"/>
            </a:endParaRPr>
          </a:p>
        </p:txBody>
      </p:sp>
      <p:sp>
        <p:nvSpPr>
          <p:cNvPr id="19464" name="Text Box 18">
            <a:hlinkClick r:id="rId8" action="ppaction://hlinksldjump"/>
          </p:cNvPr>
          <p:cNvSpPr txBox="1"/>
          <p:nvPr/>
        </p:nvSpPr>
        <p:spPr>
          <a:xfrm>
            <a:off x="2583180" y="4826635"/>
            <a:ext cx="4088130" cy="398780"/>
          </a:xfrm>
          <a:prstGeom prst="rect">
            <a:avLst/>
          </a:prstGeom>
          <a:noFill/>
          <a:ln w="50800" cap="flat" cmpd="sng">
            <a:no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8" action="ppaction://hlinksldjump"/>
              </a:rPr>
              <a:t>Output </a:t>
            </a:r>
            <a:r>
              <a:rPr lang="en-US" altLang="zh-CN" sz="1800" b="1" dirty="0">
                <a:solidFill>
                  <a:srgbClr val="FFC000"/>
                </a:solidFill>
                <a:hlinkClick r:id="rId8" action="ppaction://hlinksldjump"/>
              </a:rPr>
              <a:t>(directly from accumulator)</a:t>
            </a:r>
            <a:endParaRPr lang="en-US" altLang="zh-CN" sz="1800" b="1" dirty="0">
              <a:solidFill>
                <a:srgbClr val="FFC000"/>
              </a:solidFill>
              <a:hlinkClick r:id="rId8" action="ppaction://hlinksldjump"/>
            </a:endParaRPr>
          </a:p>
        </p:txBody>
      </p:sp>
      <p:sp>
        <p:nvSpPr>
          <p:cNvPr id="19465" name="Text Box 19">
            <a:hlinkClick r:id="rId9" action="ppaction://hlinksldjump"/>
          </p:cNvPr>
          <p:cNvSpPr txBox="1"/>
          <p:nvPr/>
        </p:nvSpPr>
        <p:spPr>
          <a:xfrm>
            <a:off x="2583180" y="5459730"/>
            <a:ext cx="3889375" cy="398780"/>
          </a:xfrm>
          <a:prstGeom prst="rect">
            <a:avLst/>
          </a:prstGeom>
          <a:noFill/>
          <a:ln w="50800"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2"/>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2"/>
              </a:buBlip>
              <a:defRPr kumimoji="1" sz="2000">
                <a:solidFill>
                  <a:schemeClr val="tx1"/>
                </a:solidFill>
                <a:effectLst/>
                <a:latin typeface="+mn-lt"/>
                <a:ea typeface="+mn-ea"/>
              </a:defRPr>
            </a:lvl5pPr>
          </a:lstStyle>
          <a:p>
            <a:pPr marL="0" lvl="0" indent="0" algn="l" eaLnBrk="1" hangingPunct="1">
              <a:spcBef>
                <a:spcPct val="0"/>
              </a:spcBef>
              <a:buClrTx/>
              <a:buFontTx/>
              <a:buNone/>
            </a:pPr>
            <a:r>
              <a:rPr lang="en-US" altLang="zh-CN" sz="2000" b="1" dirty="0">
                <a:solidFill>
                  <a:srgbClr val="FFC000"/>
                </a:solidFill>
                <a:hlinkClick r:id="rId9" action="ppaction://hlinksldjump"/>
              </a:rPr>
              <a:t>Output </a:t>
            </a:r>
            <a:r>
              <a:rPr lang="en-US" altLang="zh-CN" sz="1600" b="1" dirty="0">
                <a:solidFill>
                  <a:srgbClr val="FFC000"/>
                </a:solidFill>
                <a:hlinkClick r:id="rId9" action="ppaction://hlinksldjump"/>
              </a:rPr>
              <a:t>(from memory)</a:t>
            </a:r>
            <a:r>
              <a:rPr lang="en-US" altLang="zh-CN" sz="2000" b="1" dirty="0">
                <a:solidFill>
                  <a:srgbClr val="FFC000"/>
                </a:solidFill>
                <a:hlinkClick r:id="rId9" action="ppaction://hlinksldjump"/>
              </a:rPr>
              <a:t> </a:t>
            </a:r>
            <a:endParaRPr lang="en-US" altLang="zh-CN" sz="2000" b="1" dirty="0">
              <a:solidFill>
                <a:srgbClr val="FFC000"/>
              </a:solidFill>
              <a:hlinkClick r:id="rId9" action="ppaction://hlinksldjump"/>
            </a:endParaRPr>
          </a:p>
        </p:txBody>
      </p:sp>
      <p:sp>
        <p:nvSpPr>
          <p:cNvPr id="191509" name="Rectangle 21"/>
          <p:cNvSpPr>
            <a:spLocks noGrp="1" noChangeArrowheads="1"/>
          </p:cNvSpPr>
          <p:nvPr>
            <p:ph type="title"/>
          </p:nvPr>
        </p:nvSpPr>
        <p:spPr>
          <a:xfrm>
            <a:off x="456883" y="-8890"/>
            <a:ext cx="8229600" cy="5492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a:ln>
                  <a:noFill/>
                </a:ln>
                <a:solidFill>
                  <a:schemeClr val="tx1"/>
                </a:solidFill>
                <a:effectLst/>
                <a:uLnTx/>
                <a:uFillTx/>
                <a:latin typeface="+mj-lt"/>
                <a:ea typeface="+mj-ea"/>
                <a:cs typeface="+mj-cs"/>
              </a:rPr>
              <a:t>Instructions</a:t>
            </a:r>
            <a:endParaRPr kumimoji="0" lang="en-US" sz="2400" b="1" i="0" u="none" strike="noStrike" kern="0" cap="none" spc="0" normalizeH="0" baseline="0" noProof="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8" name="Rectangle 4"/>
          <p:cNvSpPr>
            <a:spLocks noGrp="1" noChangeArrowheads="1"/>
          </p:cNvSpPr>
          <p:nvPr>
            <p:ph type="ctrTitle" sz="quarter"/>
          </p:nvPr>
        </p:nvSpPr>
        <p:spPr>
          <a:xfrm>
            <a:off x="684213" y="1052513"/>
            <a:ext cx="7772400" cy="17367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Jump instruction</a:t>
            </a:r>
            <a:endParaRPr kumimoji="0" lang="en-GB" altLang="zh-CN"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49510" name="Rectangle 6"/>
          <p:cNvSpPr>
            <a:spLocks noGrp="1" noChangeArrowheads="1"/>
          </p:cNvSpPr>
          <p:nvPr>
            <p:ph type="subTitle" sz="quarter"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Objectives</a:t>
            </a:r>
            <a:endParaRPr kumimoji="0" lang="en-GB"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4096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describe the stages of the fetch-execute cycle </a:t>
            </a:r>
            <a:endPar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show understanding of ‘register transfer(</a:t>
            </a:r>
            <a:r>
              <a:rPr kumimoji="1" lang="zh-CN" altLang="en-US"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寄存器转移</a:t>
            </a:r>
            <a:r>
              <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notation </a:t>
            </a:r>
            <a:r>
              <a:rPr kumimoji="1" lang="zh-CN"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标记</a:t>
            </a:r>
            <a:endPar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describe how to handle interrupts</a:t>
            </a:r>
            <a:r>
              <a:rPr kumimoji="1" lang="en-US"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中断</a:t>
            </a:r>
            <a:r>
              <a:rPr kumimoji="1" lang="en-US"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endParaRPr kumimoji="1" lang="en-GB" altLang="zh-CN" sz="32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endParaRPr kumimoji="0" lang="en-GB"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Rectangle 4"/>
          <p:cNvSpPr/>
          <p:nvPr/>
        </p:nvSpPr>
        <p:spPr>
          <a:xfrm>
            <a:off x="828675" y="171926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147463" name="Rectangle 7"/>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21508" name="Rectangle 14"/>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21509" name="Rectangle 15"/>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47480" name="Line 24"/>
          <p:cNvSpPr/>
          <p:nvPr/>
        </p:nvSpPr>
        <p:spPr>
          <a:xfrm flipH="1" flipV="1">
            <a:off x="1260475" y="2349500"/>
            <a:ext cx="6551613" cy="3311525"/>
          </a:xfrm>
          <a:prstGeom prst="line">
            <a:avLst/>
          </a:prstGeom>
          <a:ln w="76200" cap="flat" cmpd="sng">
            <a:solidFill>
              <a:srgbClr val="000000"/>
            </a:solidFill>
            <a:prstDash val="solid"/>
            <a:headEnd type="none" w="med" len="med"/>
            <a:tailEnd type="triangle" w="med" len="med"/>
          </a:ln>
        </p:spPr>
      </p:sp>
      <p:sp>
        <p:nvSpPr>
          <p:cNvPr id="147493" name="Rectangle 37"/>
          <p:cNvSpPr>
            <a:spLocks noChangeArrowheads="1"/>
          </p:cNvSpPr>
          <p:nvPr/>
        </p:nvSpPr>
        <p:spPr bwMode="auto">
          <a:xfrm rot="1646176">
            <a:off x="2655888" y="3994150"/>
            <a:ext cx="4700588" cy="46037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a:t>
            </a:r>
            <a:endParaRPr kumimoji="0" lang="en-GB"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1512" name="Text Box 39"/>
          <p:cNvSpPr txBox="1"/>
          <p:nvPr/>
        </p:nvSpPr>
        <p:spPr>
          <a:xfrm>
            <a:off x="250825" y="187325"/>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21513" name="Text Box 40"/>
          <p:cNvSpPr txBox="1"/>
          <p:nvPr/>
        </p:nvSpPr>
        <p:spPr>
          <a:xfrm>
            <a:off x="261938" y="549275"/>
            <a:ext cx="996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FF00"/>
                </a:solidFill>
              </a:rPr>
              <a:t>Jump</a:t>
            </a:r>
            <a:endParaRPr lang="en-GB" altLang="zh-CN" sz="2400" b="1" i="1" dirty="0">
              <a:solidFill>
                <a:srgbClr val="FFFF00"/>
              </a:solidFill>
            </a:endParaRPr>
          </a:p>
        </p:txBody>
      </p:sp>
      <p:sp>
        <p:nvSpPr>
          <p:cNvPr id="21514" name="Rectangle 41"/>
          <p:cNvSpPr/>
          <p:nvPr/>
        </p:nvSpPr>
        <p:spPr>
          <a:xfrm>
            <a:off x="5003800" y="1700213"/>
            <a:ext cx="12239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21515" name="Rectangle 42"/>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21516" name="Text Box 46">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47480"/>
                                        </p:tgtEl>
                                        <p:attrNameLst>
                                          <p:attrName>style.visibility</p:attrName>
                                        </p:attrNameLst>
                                      </p:cBhvr>
                                      <p:to>
                                        <p:strVal val="visible"/>
                                      </p:to>
                                    </p:set>
                                    <p:anim calcmode="lin" valueType="num">
                                      <p:cBhvr additive="base">
                                        <p:cTn id="7" dur="500" fill="hold"/>
                                        <p:tgtEl>
                                          <p:spTgt spid="147480"/>
                                        </p:tgtEl>
                                        <p:attrNameLst>
                                          <p:attrName>ppt_x</p:attrName>
                                        </p:attrNameLst>
                                      </p:cBhvr>
                                      <p:tavLst>
                                        <p:tav tm="0">
                                          <p:val>
                                            <p:strVal val="1+#ppt_w/2"/>
                                          </p:val>
                                        </p:tav>
                                        <p:tav tm="100000">
                                          <p:val>
                                            <p:strVal val="#ppt_x"/>
                                          </p:val>
                                        </p:tav>
                                      </p:tavLst>
                                    </p:anim>
                                    <p:anim calcmode="lin" valueType="num">
                                      <p:cBhvr additive="base">
                                        <p:cTn id="8" dur="500" fill="hold"/>
                                        <p:tgtEl>
                                          <p:spTgt spid="147480"/>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7493"/>
                                        </p:tgtEl>
                                        <p:attrNameLst>
                                          <p:attrName>style.visibility</p:attrName>
                                        </p:attrNameLst>
                                      </p:cBhvr>
                                      <p:to>
                                        <p:strVal val="visible"/>
                                      </p:to>
                                    </p:set>
                                    <p:anim calcmode="lin" valueType="num">
                                      <p:cBhvr additive="base">
                                        <p:cTn id="11" dur="500" fill="hold"/>
                                        <p:tgtEl>
                                          <p:spTgt spid="147493"/>
                                        </p:tgtEl>
                                        <p:attrNameLst>
                                          <p:attrName>ppt_x</p:attrName>
                                        </p:attrNameLst>
                                      </p:cBhvr>
                                      <p:tavLst>
                                        <p:tav tm="0">
                                          <p:val>
                                            <p:strVal val="1+#ppt_w/2"/>
                                          </p:val>
                                        </p:tav>
                                        <p:tav tm="100000">
                                          <p:val>
                                            <p:strVal val="#ppt_x"/>
                                          </p:val>
                                        </p:tav>
                                      </p:tavLst>
                                    </p:anim>
                                    <p:anim calcmode="lin" valueType="num">
                                      <p:cBhvr additive="base">
                                        <p:cTn id="12" dur="500" fill="hold"/>
                                        <p:tgtEl>
                                          <p:spTgt spid="147493"/>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47463">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47460">
                                            <p:txEl>
                                              <p:charRg st="0"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9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ChangeArrowheads="1"/>
          </p:cNvSpPr>
          <p:nvPr>
            <p:ph type="ctrTitle" sz="quarter"/>
          </p:nvPr>
        </p:nvSpPr>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Input / Load </a:t>
            </a:r>
            <a:r>
              <a:rPr kumimoji="0" lang="en-GB" altLang="zh-CN"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(number directly)</a:t>
            </a:r>
            <a:r>
              <a:rPr kumimoji="0" lang="en-GB" altLang="zh-CN"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into accumulator instruction</a:t>
            </a:r>
            <a:r>
              <a:rPr kumimoji="0" lang="en-US" altLang="zh-CN"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t>
            </a:r>
            <a:r>
              <a:rPr kumimoji="0" lang="zh-CN" altLang="en-US"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累计器指令</a:t>
            </a:r>
            <a:r>
              <a:rPr kumimoji="0" lang="en-US" altLang="zh-CN"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t>
            </a:r>
            <a:endParaRPr kumimoji="0" lang="en-GB" altLang="zh-CN"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51555" name="Rectangle 3"/>
          <p:cNvSpPr>
            <a:spLocks noGrp="1" noChangeArrowheads="1"/>
          </p:cNvSpPr>
          <p:nvPr>
            <p:ph type="subTitle" sz="quarter"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0"/>
          <p:cNvSpPr/>
          <p:nvPr/>
        </p:nvSpPr>
        <p:spPr>
          <a:xfrm>
            <a:off x="107950" y="1844675"/>
            <a:ext cx="8964613" cy="4941888"/>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23555" name="Rectangle 11"/>
          <p:cNvSpPr/>
          <p:nvPr/>
        </p:nvSpPr>
        <p:spPr>
          <a:xfrm>
            <a:off x="3635375" y="1125538"/>
            <a:ext cx="1727200" cy="8239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52592" name="Line 16"/>
          <p:cNvSpPr/>
          <p:nvPr/>
        </p:nvSpPr>
        <p:spPr>
          <a:xfrm flipH="1">
            <a:off x="3924300" y="3789363"/>
            <a:ext cx="3671888" cy="503237"/>
          </a:xfrm>
          <a:prstGeom prst="line">
            <a:avLst/>
          </a:prstGeom>
          <a:ln w="76200" cap="flat" cmpd="sng">
            <a:solidFill>
              <a:srgbClr val="000000"/>
            </a:solidFill>
            <a:prstDash val="solid"/>
            <a:headEnd type="none" w="med" len="med"/>
            <a:tailEnd type="triangle" w="med" len="med"/>
          </a:ln>
        </p:spPr>
      </p:sp>
      <p:sp>
        <p:nvSpPr>
          <p:cNvPr id="152595" name="Rectangle 19"/>
          <p:cNvSpPr>
            <a:spLocks noChangeArrowheads="1"/>
          </p:cNvSpPr>
          <p:nvPr/>
        </p:nvSpPr>
        <p:spPr bwMode="auto">
          <a:xfrm rot="-434767">
            <a:off x="4284663" y="3754437"/>
            <a:ext cx="3095625" cy="46037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Number in MDR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2597" name="Rectangle 21"/>
          <p:cNvSpPr/>
          <p:nvPr/>
        </p:nvSpPr>
        <p:spPr>
          <a:xfrm>
            <a:off x="1042988" y="4076700"/>
            <a:ext cx="2879725"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23559" name="Text Box 27"/>
          <p:cNvSpPr txBox="1"/>
          <p:nvPr/>
        </p:nvSpPr>
        <p:spPr>
          <a:xfrm>
            <a:off x="250825" y="187325"/>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52604" name="Rectangle 28"/>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52605" name="Rectangle 29"/>
          <p:cNvSpPr/>
          <p:nvPr/>
        </p:nvSpPr>
        <p:spPr>
          <a:xfrm>
            <a:off x="7812088" y="5805488"/>
            <a:ext cx="1008062"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152606" name="Line 30"/>
          <p:cNvSpPr/>
          <p:nvPr/>
        </p:nvSpPr>
        <p:spPr>
          <a:xfrm flipH="1" flipV="1">
            <a:off x="8316913" y="4149725"/>
            <a:ext cx="0" cy="1655763"/>
          </a:xfrm>
          <a:prstGeom prst="line">
            <a:avLst/>
          </a:prstGeom>
          <a:ln w="76200" cap="flat" cmpd="sng">
            <a:solidFill>
              <a:srgbClr val="000000"/>
            </a:solidFill>
            <a:prstDash val="solid"/>
            <a:headEnd type="none" w="med" len="med"/>
            <a:tailEnd type="triangle" w="med" len="med"/>
          </a:ln>
        </p:spPr>
      </p:sp>
      <p:sp>
        <p:nvSpPr>
          <p:cNvPr id="152607" name="Rectangle 31"/>
          <p:cNvSpPr>
            <a:spLocks noChangeArrowheads="1"/>
          </p:cNvSpPr>
          <p:nvPr/>
        </p:nvSpPr>
        <p:spPr bwMode="auto">
          <a:xfrm>
            <a:off x="6443663" y="4800600"/>
            <a:ext cx="2447925" cy="460375"/>
          </a:xfrm>
          <a:prstGeom prst="rect">
            <a:avLst/>
          </a:prstGeom>
          <a:noFill/>
          <a:ln>
            <a:noFill/>
          </a:ln>
          <a:effectLst/>
        </p:spPr>
        <p:txBody>
          <a:bodyPr anchor="ctr">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Number inputted </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3564" name="Text Box 32"/>
          <p:cNvSpPr txBox="1"/>
          <p:nvPr/>
        </p:nvSpPr>
        <p:spPr>
          <a:xfrm>
            <a:off x="261938" y="620713"/>
            <a:ext cx="7981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b="1" i="1" dirty="0">
                <a:solidFill>
                  <a:srgbClr val="FFFF00"/>
                </a:solidFill>
              </a:rPr>
              <a:t>Input / Load (number directly) into accumulator </a:t>
            </a:r>
            <a:endParaRPr lang="en-GB" altLang="zh-CN" sz="2400" b="1" i="1" dirty="0">
              <a:solidFill>
                <a:srgbClr val="FFFF00"/>
              </a:solidFill>
            </a:endParaRPr>
          </a:p>
        </p:txBody>
      </p:sp>
      <p:sp>
        <p:nvSpPr>
          <p:cNvPr id="23565" name="Rectangle 34"/>
          <p:cNvSpPr/>
          <p:nvPr/>
        </p:nvSpPr>
        <p:spPr>
          <a:xfrm>
            <a:off x="611188" y="2276475"/>
            <a:ext cx="936625"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23566" name="Rectangle 35"/>
          <p:cNvSpPr/>
          <p:nvPr/>
        </p:nvSpPr>
        <p:spPr>
          <a:xfrm>
            <a:off x="4786313" y="2257425"/>
            <a:ext cx="122396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23567" name="Text Box 39">
            <a:hlinkClick r:id="rId2" action="ppaction://hlinksldjump"/>
          </p:cNvPr>
          <p:cNvSpPr txBox="1"/>
          <p:nvPr/>
        </p:nvSpPr>
        <p:spPr>
          <a:xfrm>
            <a:off x="6702425" y="6477000"/>
            <a:ext cx="2478088"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2606"/>
                                        </p:tgtEl>
                                        <p:attrNameLst>
                                          <p:attrName>style.visibility</p:attrName>
                                        </p:attrNameLst>
                                      </p:cBhvr>
                                      <p:to>
                                        <p:strVal val="visible"/>
                                      </p:to>
                                    </p:set>
                                    <p:anim calcmode="lin" valueType="num">
                                      <p:cBhvr additive="base">
                                        <p:cTn id="7" dur="500" fill="hold"/>
                                        <p:tgtEl>
                                          <p:spTgt spid="152606"/>
                                        </p:tgtEl>
                                        <p:attrNameLst>
                                          <p:attrName>ppt_x</p:attrName>
                                        </p:attrNameLst>
                                      </p:cBhvr>
                                      <p:tavLst>
                                        <p:tav tm="0">
                                          <p:val>
                                            <p:strVal val="#ppt_x"/>
                                          </p:val>
                                        </p:tav>
                                        <p:tav tm="100000">
                                          <p:val>
                                            <p:strVal val="#ppt_x"/>
                                          </p:val>
                                        </p:tav>
                                      </p:tavLst>
                                    </p:anim>
                                    <p:anim calcmode="lin" valueType="num">
                                      <p:cBhvr additive="base">
                                        <p:cTn id="8" dur="500" fill="hold"/>
                                        <p:tgtEl>
                                          <p:spTgt spid="152606"/>
                                        </p:tgtEl>
                                        <p:attrNameLst>
                                          <p:attrName>ppt_y</p:attrName>
                                        </p:attrNameLst>
                                      </p:cBhvr>
                                      <p:tavLst>
                                        <p:tav tm="0">
                                          <p:val>
                                            <p:strVal val="1+#ppt_h/2"/>
                                          </p:val>
                                        </p:tav>
                                        <p:tav tm="100000">
                                          <p:val>
                                            <p:strVal val="#ppt_y"/>
                                          </p:val>
                                        </p:tav>
                                      </p:tavLst>
                                    </p:anim>
                                  </p:childTnLst>
                                </p:cTn>
                              </p:par>
                              <p:par>
                                <p:cTn id="9" presetID="6" presetClass="emph" presetSubtype="0" repeatCount="indefinite" fill="hold" nodeType="withEffect">
                                  <p:stCondLst>
                                    <p:cond delay="0"/>
                                  </p:stCondLst>
                                  <p:endCondLst>
                                    <p:cond evt="onNext" delay="0">
                                      <p:tgtEl>
                                        <p:sldTgt/>
                                      </p:tgtEl>
                                    </p:cond>
                                  </p:endCondLst>
                                  <p:childTnLst>
                                    <p:animScale>
                                      <p:cBhvr>
                                        <p:cTn id="10" dur="2000" fill="hold"/>
                                        <p:tgtEl>
                                          <p:spTgt spid="152605">
                                            <p:txEl>
                                              <p:charRg st="0" end="5"/>
                                            </p:txEl>
                                          </p:spTgt>
                                        </p:tgtEl>
                                      </p:cBhvr>
                                      <p:by x="150000" y="150000"/>
                                    </p:animScale>
                                  </p:childTnLst>
                                </p:cTn>
                              </p:par>
                              <p:par>
                                <p:cTn id="11" presetID="6" presetClass="emph" presetSubtype="0" repeatCount="indefinite" fill="hold" nodeType="withEffect">
                                  <p:stCondLst>
                                    <p:cond delay="0"/>
                                  </p:stCondLst>
                                  <p:endCondLst>
                                    <p:cond evt="onNext" delay="0">
                                      <p:tgtEl>
                                        <p:sldTgt/>
                                      </p:tgtEl>
                                    </p:cond>
                                  </p:endCondLst>
                                  <p:childTnLst>
                                    <p:animScale>
                                      <p:cBhvr>
                                        <p:cTn id="12" dur="2000" fill="hold"/>
                                        <p:tgtEl>
                                          <p:spTgt spid="152604">
                                            <p:txEl>
                                              <p:charRg st="0" end="5"/>
                                            </p:txEl>
                                          </p:spTgt>
                                        </p:tgtEl>
                                      </p:cBhvr>
                                      <p:by x="150000" y="150000"/>
                                    </p:animScale>
                                  </p:childTnLst>
                                </p:cTn>
                              </p:par>
                              <p:par>
                                <p:cTn id="13" presetID="2" presetClass="entr" presetSubtype="4" fill="hold" grpId="1" nodeType="withEffect">
                                  <p:stCondLst>
                                    <p:cond delay="0"/>
                                  </p:stCondLst>
                                  <p:childTnLst>
                                    <p:set>
                                      <p:cBhvr>
                                        <p:cTn id="14" dur="1" fill="hold">
                                          <p:stCondLst>
                                            <p:cond delay="0"/>
                                          </p:stCondLst>
                                        </p:cTn>
                                        <p:tgtEl>
                                          <p:spTgt spid="152607"/>
                                        </p:tgtEl>
                                        <p:attrNameLst>
                                          <p:attrName>style.visibility</p:attrName>
                                        </p:attrNameLst>
                                      </p:cBhvr>
                                      <p:to>
                                        <p:strVal val="visible"/>
                                      </p:to>
                                    </p:set>
                                    <p:anim calcmode="lin" valueType="num">
                                      <p:cBhvr additive="base">
                                        <p:cTn id="15" dur="500" fill="hold"/>
                                        <p:tgtEl>
                                          <p:spTgt spid="152607"/>
                                        </p:tgtEl>
                                        <p:attrNameLst>
                                          <p:attrName>ppt_x</p:attrName>
                                        </p:attrNameLst>
                                      </p:cBhvr>
                                      <p:tavLst>
                                        <p:tav tm="0">
                                          <p:val>
                                            <p:strVal val="#ppt_x"/>
                                          </p:val>
                                        </p:tav>
                                        <p:tav tm="100000">
                                          <p:val>
                                            <p:strVal val="#ppt_x"/>
                                          </p:val>
                                        </p:tav>
                                      </p:tavLst>
                                    </p:anim>
                                    <p:anim calcmode="lin" valueType="num">
                                      <p:cBhvr additive="base">
                                        <p:cTn id="16" dur="500" fill="hold"/>
                                        <p:tgtEl>
                                          <p:spTgt spid="15260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152607"/>
                                        </p:tgtEl>
                                      </p:cBhvr>
                                    </p:animEffect>
                                    <p:set>
                                      <p:cBhvr>
                                        <p:cTn id="21" dur="1" fill="hold">
                                          <p:stCondLst>
                                            <p:cond delay="499"/>
                                          </p:stCondLst>
                                        </p:cTn>
                                        <p:tgtEl>
                                          <p:spTgt spid="152607"/>
                                        </p:tgtEl>
                                        <p:attrNameLst>
                                          <p:attrName>style.visibility</p:attrName>
                                        </p:attrNameLst>
                                      </p:cBhvr>
                                      <p:to>
                                        <p:strVal val="hidden"/>
                                      </p:to>
                                    </p:set>
                                  </p:childTnLst>
                                </p:cTn>
                              </p:par>
                              <p:par>
                                <p:cTn id="22" presetID="5" presetClass="exit" presetSubtype="10" fill="hold" nodeType="withEffect">
                                  <p:stCondLst>
                                    <p:cond delay="0"/>
                                  </p:stCondLst>
                                  <p:childTnLst>
                                    <p:animEffect transition="out" filter="checkerboard(across)">
                                      <p:cBhvr>
                                        <p:cTn id="23" dur="500"/>
                                        <p:tgtEl>
                                          <p:spTgt spid="152606"/>
                                        </p:tgtEl>
                                      </p:cBhvr>
                                    </p:animEffect>
                                    <p:set>
                                      <p:cBhvr>
                                        <p:cTn id="24" dur="1" fill="hold">
                                          <p:stCondLst>
                                            <p:cond delay="499"/>
                                          </p:stCondLst>
                                        </p:cTn>
                                        <p:tgtEl>
                                          <p:spTgt spid="152606"/>
                                        </p:tgtEl>
                                        <p:attrNameLst>
                                          <p:attrName>style.visibility</p:attrName>
                                        </p:attrNameLst>
                                      </p:cBhvr>
                                      <p:to>
                                        <p:strVal val="hidden"/>
                                      </p:to>
                                    </p:set>
                                  </p:childTnLst>
                                </p:cTn>
                              </p:par>
                              <p:par>
                                <p:cTn id="25" presetID="2" presetClass="entr" presetSubtype="3" fill="hold" nodeType="withEffect">
                                  <p:stCondLst>
                                    <p:cond delay="0"/>
                                  </p:stCondLst>
                                  <p:childTnLst>
                                    <p:set>
                                      <p:cBhvr>
                                        <p:cTn id="26" dur="1" fill="hold">
                                          <p:stCondLst>
                                            <p:cond delay="0"/>
                                          </p:stCondLst>
                                        </p:cTn>
                                        <p:tgtEl>
                                          <p:spTgt spid="152592"/>
                                        </p:tgtEl>
                                        <p:attrNameLst>
                                          <p:attrName>style.visibility</p:attrName>
                                        </p:attrNameLst>
                                      </p:cBhvr>
                                      <p:to>
                                        <p:strVal val="visible"/>
                                      </p:to>
                                    </p:set>
                                    <p:anim calcmode="lin" valueType="num">
                                      <p:cBhvr additive="base">
                                        <p:cTn id="27" dur="500" fill="hold"/>
                                        <p:tgtEl>
                                          <p:spTgt spid="152592"/>
                                        </p:tgtEl>
                                        <p:attrNameLst>
                                          <p:attrName>ppt_x</p:attrName>
                                        </p:attrNameLst>
                                      </p:cBhvr>
                                      <p:tavLst>
                                        <p:tav tm="0">
                                          <p:val>
                                            <p:strVal val="1+#ppt_w/2"/>
                                          </p:val>
                                        </p:tav>
                                        <p:tav tm="100000">
                                          <p:val>
                                            <p:strVal val="#ppt_x"/>
                                          </p:val>
                                        </p:tav>
                                      </p:tavLst>
                                    </p:anim>
                                    <p:anim calcmode="lin" valueType="num">
                                      <p:cBhvr additive="base">
                                        <p:cTn id="28" dur="500" fill="hold"/>
                                        <p:tgtEl>
                                          <p:spTgt spid="152592"/>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52595"/>
                                        </p:tgtEl>
                                        <p:attrNameLst>
                                          <p:attrName>style.visibility</p:attrName>
                                        </p:attrNameLst>
                                      </p:cBhvr>
                                      <p:to>
                                        <p:strVal val="visible"/>
                                      </p:to>
                                    </p:set>
                                    <p:anim calcmode="lin" valueType="num">
                                      <p:cBhvr additive="base">
                                        <p:cTn id="31" dur="500" fill="hold"/>
                                        <p:tgtEl>
                                          <p:spTgt spid="152595"/>
                                        </p:tgtEl>
                                        <p:attrNameLst>
                                          <p:attrName>ppt_x</p:attrName>
                                        </p:attrNameLst>
                                      </p:cBhvr>
                                      <p:tavLst>
                                        <p:tav tm="0">
                                          <p:val>
                                            <p:strVal val="1+#ppt_w/2"/>
                                          </p:val>
                                        </p:tav>
                                        <p:tav tm="100000">
                                          <p:val>
                                            <p:strVal val="#ppt_x"/>
                                          </p:val>
                                        </p:tav>
                                      </p:tavLst>
                                    </p:anim>
                                    <p:anim calcmode="lin" valueType="num">
                                      <p:cBhvr additive="base">
                                        <p:cTn id="32" dur="500" fill="hold"/>
                                        <p:tgtEl>
                                          <p:spTgt spid="152595"/>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152597"/>
                                        </p:tgtEl>
                                        <p:attrNameLst>
                                          <p:attrName>style.visibility</p:attrName>
                                        </p:attrNameLst>
                                      </p:cBhvr>
                                      <p:to>
                                        <p:strVal val="visible"/>
                                      </p:to>
                                    </p:set>
                                    <p:anim calcmode="lin" valueType="num">
                                      <p:cBhvr additive="base">
                                        <p:cTn id="35" dur="500" fill="hold"/>
                                        <p:tgtEl>
                                          <p:spTgt spid="152597"/>
                                        </p:tgtEl>
                                        <p:attrNameLst>
                                          <p:attrName>ppt_x</p:attrName>
                                        </p:attrNameLst>
                                      </p:cBhvr>
                                      <p:tavLst>
                                        <p:tav tm="0">
                                          <p:val>
                                            <p:strVal val="1+#ppt_w/2"/>
                                          </p:val>
                                        </p:tav>
                                        <p:tav tm="100000">
                                          <p:val>
                                            <p:strVal val="#ppt_x"/>
                                          </p:val>
                                        </p:tav>
                                      </p:tavLst>
                                    </p:anim>
                                    <p:anim calcmode="lin" valueType="num">
                                      <p:cBhvr additive="base">
                                        <p:cTn id="36" dur="500" fill="hold"/>
                                        <p:tgtEl>
                                          <p:spTgt spid="152597"/>
                                        </p:tgtEl>
                                        <p:attrNameLst>
                                          <p:attrName>ppt_y</p:attrName>
                                        </p:attrNameLst>
                                      </p:cBhvr>
                                      <p:tavLst>
                                        <p:tav tm="0">
                                          <p:val>
                                            <p:strVal val="0-#ppt_h/2"/>
                                          </p:val>
                                        </p:tav>
                                        <p:tav tm="100000">
                                          <p:val>
                                            <p:strVal val="#ppt_y"/>
                                          </p:val>
                                        </p:tav>
                                      </p:tavLst>
                                    </p:anim>
                                  </p:childTnLst>
                                </p:cTn>
                              </p:par>
                              <p:par>
                                <p:cTn id="37" presetID="6" presetClass="emph" presetSubtype="0" repeatCount="indefinite" fill="hold" nodeType="withEffect">
                                  <p:stCondLst>
                                    <p:cond delay="0"/>
                                  </p:stCondLst>
                                  <p:endCondLst>
                                    <p:cond evt="onNext" delay="0">
                                      <p:tgtEl>
                                        <p:sldTgt/>
                                      </p:tgtEl>
                                    </p:cond>
                                  </p:endCondLst>
                                  <p:childTnLst>
                                    <p:animScale>
                                      <p:cBhvr>
                                        <p:cTn id="38" dur="2000" fill="hold"/>
                                        <p:tgtEl>
                                          <p:spTgt spid="152604">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5" grpId="0" bldLvl="0" animBg="1"/>
      <p:bldP spid="152597" grpId="0" animBg="1"/>
      <p:bldP spid="152607" grpId="0" bldLvl="0" animBg="1"/>
      <p:bldP spid="152607"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noChangeArrowheads="1"/>
          </p:cNvSpPr>
          <p:nvPr>
            <p:ph type="ctrTitle" sz="quarter"/>
          </p:nvPr>
        </p:nvSpPr>
        <p:spPr>
          <a:xfrm>
            <a:off x="755650" y="908050"/>
            <a:ext cx="7772400" cy="17367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Load </a:t>
            </a:r>
            <a:r>
              <a:rPr kumimoji="0" lang="en-GB" altLang="zh-CN"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(from memory)</a:t>
            </a: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instruction</a:t>
            </a:r>
            <a:endPar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65891" name="Rectangle 3"/>
          <p:cNvSpPr>
            <a:spLocks noGrp="1" noChangeArrowheads="1"/>
          </p:cNvSpPr>
          <p:nvPr>
            <p:ph type="subTitle" sz="quarter" idx="1"/>
          </p:nvPr>
        </p:nvSpPr>
        <p:spPr>
          <a:xfrm>
            <a:off x="539750" y="3573463"/>
            <a:ext cx="8135938" cy="2447925"/>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 </a:t>
            </a:r>
            <a:endPar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6" name="Rectangle 4"/>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66917"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166919" name="Rectangle 7"/>
          <p:cNvSpPr/>
          <p:nvPr/>
        </p:nvSpPr>
        <p:spPr>
          <a:xfrm>
            <a:off x="6696075" y="84138"/>
            <a:ext cx="2268538" cy="752475"/>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000" b="1" dirty="0">
                <a:solidFill>
                  <a:srgbClr val="000000"/>
                </a:solidFill>
              </a:rPr>
              <a:t>Memory</a:t>
            </a:r>
            <a:r>
              <a:rPr lang="en-GB" altLang="zh-CN" b="1" dirty="0"/>
              <a:t> </a:t>
            </a:r>
            <a:endParaRPr lang="en-GB" altLang="zh-CN" b="1" dirty="0"/>
          </a:p>
        </p:txBody>
      </p:sp>
      <p:sp>
        <p:nvSpPr>
          <p:cNvPr id="166920" name="Line 8"/>
          <p:cNvSpPr/>
          <p:nvPr/>
        </p:nvSpPr>
        <p:spPr>
          <a:xfrm>
            <a:off x="8243888" y="836613"/>
            <a:ext cx="1587" cy="2665412"/>
          </a:xfrm>
          <a:prstGeom prst="line">
            <a:avLst/>
          </a:prstGeom>
          <a:ln w="76200" cap="flat" cmpd="sng">
            <a:solidFill>
              <a:srgbClr val="000000"/>
            </a:solidFill>
            <a:prstDash val="solid"/>
            <a:headEnd type="none" w="med" len="med"/>
            <a:tailEnd type="triangle" w="med" len="med"/>
          </a:ln>
        </p:spPr>
      </p:sp>
      <p:sp>
        <p:nvSpPr>
          <p:cNvPr id="26630" name="Rectangle 10"/>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26631"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66926" name="Rectangle 14"/>
          <p:cNvSpPr>
            <a:spLocks noChangeArrowheads="1"/>
          </p:cNvSpPr>
          <p:nvPr/>
        </p:nvSpPr>
        <p:spPr bwMode="auto">
          <a:xfrm>
            <a:off x="7127875" y="1204913"/>
            <a:ext cx="1944688" cy="156845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ata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obtained form</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the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 </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6928" name="Line 16"/>
          <p:cNvSpPr/>
          <p:nvPr/>
        </p:nvSpPr>
        <p:spPr>
          <a:xfrm flipH="1" flipV="1">
            <a:off x="4716463" y="2349500"/>
            <a:ext cx="3095625" cy="3311525"/>
          </a:xfrm>
          <a:prstGeom prst="line">
            <a:avLst/>
          </a:prstGeom>
          <a:ln w="76200" cap="flat" cmpd="sng">
            <a:solidFill>
              <a:srgbClr val="000000"/>
            </a:solidFill>
            <a:prstDash val="solid"/>
            <a:headEnd type="none" w="med" len="med"/>
            <a:tailEnd type="triangle" w="med" len="med"/>
          </a:ln>
        </p:spPr>
      </p:sp>
      <p:sp>
        <p:nvSpPr>
          <p:cNvPr id="166931" name="Rectangle 19"/>
          <p:cNvSpPr>
            <a:spLocks noChangeArrowheads="1"/>
          </p:cNvSpPr>
          <p:nvPr/>
        </p:nvSpPr>
        <p:spPr bwMode="auto">
          <a:xfrm rot="2792430">
            <a:off x="4387056" y="3610134"/>
            <a:ext cx="3929063" cy="82994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 of data to be loaded.</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6635" name="Text Box 20"/>
          <p:cNvSpPr txBox="1"/>
          <p:nvPr/>
        </p:nvSpPr>
        <p:spPr>
          <a:xfrm>
            <a:off x="107950" y="549275"/>
            <a:ext cx="3148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FF00"/>
                </a:solidFill>
              </a:rPr>
              <a:t>Load (from memory)</a:t>
            </a:r>
            <a:endParaRPr lang="en-GB" altLang="zh-CN" sz="2400" b="1" i="1" dirty="0">
              <a:solidFill>
                <a:srgbClr val="FFFF00"/>
              </a:solidFill>
            </a:endParaRPr>
          </a:p>
        </p:txBody>
      </p:sp>
      <p:sp>
        <p:nvSpPr>
          <p:cNvPr id="166933" name="Rectangle 21"/>
          <p:cNvSpPr/>
          <p:nvPr/>
        </p:nvSpPr>
        <p:spPr>
          <a:xfrm>
            <a:off x="4067175" y="1700213"/>
            <a:ext cx="12239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66936" name="Line 24"/>
          <p:cNvSpPr/>
          <p:nvPr/>
        </p:nvSpPr>
        <p:spPr>
          <a:xfrm>
            <a:off x="5364163" y="1989138"/>
            <a:ext cx="1944687" cy="0"/>
          </a:xfrm>
          <a:prstGeom prst="line">
            <a:avLst/>
          </a:prstGeom>
          <a:ln w="25400" cap="flat" cmpd="sng">
            <a:solidFill>
              <a:schemeClr val="tx1"/>
            </a:solidFill>
            <a:prstDash val="sysDot"/>
            <a:headEnd type="none" w="med" len="med"/>
            <a:tailEnd type="triangle" w="med" len="med"/>
          </a:ln>
        </p:spPr>
      </p:sp>
      <p:sp>
        <p:nvSpPr>
          <p:cNvPr id="26638" name="Text Box 25"/>
          <p:cNvSpPr txBox="1"/>
          <p:nvPr/>
        </p:nvSpPr>
        <p:spPr>
          <a:xfrm>
            <a:off x="179388" y="0"/>
            <a:ext cx="13700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66939" name="Rectangle 27"/>
          <p:cNvSpPr/>
          <p:nvPr/>
        </p:nvSpPr>
        <p:spPr>
          <a:xfrm>
            <a:off x="900113" y="4365625"/>
            <a:ext cx="288131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66940" name="Line 28"/>
          <p:cNvSpPr/>
          <p:nvPr/>
        </p:nvSpPr>
        <p:spPr>
          <a:xfrm flipH="1">
            <a:off x="3779838" y="3860800"/>
            <a:ext cx="3816350" cy="863600"/>
          </a:xfrm>
          <a:prstGeom prst="line">
            <a:avLst/>
          </a:prstGeom>
          <a:ln w="76200" cap="flat" cmpd="sng">
            <a:solidFill>
              <a:srgbClr val="000000"/>
            </a:solidFill>
            <a:prstDash val="solid"/>
            <a:headEnd type="none" w="med" len="med"/>
            <a:tailEnd type="triangle" w="med" len="med"/>
          </a:ln>
        </p:spPr>
      </p:sp>
      <p:sp>
        <p:nvSpPr>
          <p:cNvPr id="166941" name="Rectangle 29"/>
          <p:cNvSpPr>
            <a:spLocks noChangeArrowheads="1"/>
          </p:cNvSpPr>
          <p:nvPr/>
        </p:nvSpPr>
        <p:spPr bwMode="auto">
          <a:xfrm rot="-703631">
            <a:off x="4211638" y="4062095"/>
            <a:ext cx="2771775" cy="46037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ata in MDR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6642" name="Rectangle 30"/>
          <p:cNvSpPr/>
          <p:nvPr/>
        </p:nvSpPr>
        <p:spPr>
          <a:xfrm>
            <a:off x="684213" y="170021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26643" name="Text Box 34">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66928"/>
                                        </p:tgtEl>
                                        <p:attrNameLst>
                                          <p:attrName>style.visibility</p:attrName>
                                        </p:attrNameLst>
                                      </p:cBhvr>
                                      <p:to>
                                        <p:strVal val="visible"/>
                                      </p:to>
                                    </p:set>
                                    <p:anim calcmode="lin" valueType="num">
                                      <p:cBhvr additive="base">
                                        <p:cTn id="7" dur="500" fill="hold"/>
                                        <p:tgtEl>
                                          <p:spTgt spid="166928"/>
                                        </p:tgtEl>
                                        <p:attrNameLst>
                                          <p:attrName>ppt_x</p:attrName>
                                        </p:attrNameLst>
                                      </p:cBhvr>
                                      <p:tavLst>
                                        <p:tav tm="0">
                                          <p:val>
                                            <p:strVal val="1+#ppt_w/2"/>
                                          </p:val>
                                        </p:tav>
                                        <p:tav tm="100000">
                                          <p:val>
                                            <p:strVal val="#ppt_x"/>
                                          </p:val>
                                        </p:tav>
                                      </p:tavLst>
                                    </p:anim>
                                    <p:anim calcmode="lin" valueType="num">
                                      <p:cBhvr additive="base">
                                        <p:cTn id="8" dur="500" fill="hold"/>
                                        <p:tgtEl>
                                          <p:spTgt spid="166928"/>
                                        </p:tgtEl>
                                        <p:attrNameLst>
                                          <p:attrName>ppt_y</p:attrName>
                                        </p:attrNameLst>
                                      </p:cBhvr>
                                      <p:tavLst>
                                        <p:tav tm="0">
                                          <p:val>
                                            <p:strVal val="1+#ppt_h/2"/>
                                          </p:val>
                                        </p:tav>
                                        <p:tav tm="100000">
                                          <p:val>
                                            <p:strVal val="#ppt_y"/>
                                          </p:val>
                                        </p:tav>
                                      </p:tavLst>
                                    </p:anim>
                                  </p:childTnLst>
                                </p:cTn>
                              </p:par>
                              <p:par>
                                <p:cTn id="9" presetID="2" presetClass="entr" presetSubtype="6" fill="hold" grpId="1" nodeType="withEffect">
                                  <p:stCondLst>
                                    <p:cond delay="0"/>
                                  </p:stCondLst>
                                  <p:childTnLst>
                                    <p:set>
                                      <p:cBhvr>
                                        <p:cTn id="10" dur="1" fill="hold">
                                          <p:stCondLst>
                                            <p:cond delay="0"/>
                                          </p:stCondLst>
                                        </p:cTn>
                                        <p:tgtEl>
                                          <p:spTgt spid="166931"/>
                                        </p:tgtEl>
                                        <p:attrNameLst>
                                          <p:attrName>style.visibility</p:attrName>
                                        </p:attrNameLst>
                                      </p:cBhvr>
                                      <p:to>
                                        <p:strVal val="visible"/>
                                      </p:to>
                                    </p:set>
                                    <p:anim calcmode="lin" valueType="num">
                                      <p:cBhvr additive="base">
                                        <p:cTn id="11" dur="500" fill="hold"/>
                                        <p:tgtEl>
                                          <p:spTgt spid="166931"/>
                                        </p:tgtEl>
                                        <p:attrNameLst>
                                          <p:attrName>ppt_x</p:attrName>
                                        </p:attrNameLst>
                                      </p:cBhvr>
                                      <p:tavLst>
                                        <p:tav tm="0">
                                          <p:val>
                                            <p:strVal val="1+#ppt_w/2"/>
                                          </p:val>
                                        </p:tav>
                                        <p:tav tm="100000">
                                          <p:val>
                                            <p:strVal val="#ppt_x"/>
                                          </p:val>
                                        </p:tav>
                                      </p:tavLst>
                                    </p:anim>
                                    <p:anim calcmode="lin" valueType="num">
                                      <p:cBhvr additive="base">
                                        <p:cTn id="12" dur="500" fill="hold"/>
                                        <p:tgtEl>
                                          <p:spTgt spid="166931"/>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66917">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66933">
                                            <p:txEl>
                                              <p:charRg st="0" end="5"/>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166931"/>
                                        </p:tgtEl>
                                      </p:cBhvr>
                                    </p:animEffect>
                                    <p:set>
                                      <p:cBhvr>
                                        <p:cTn id="21" dur="1" fill="hold">
                                          <p:stCondLst>
                                            <p:cond delay="499"/>
                                          </p:stCondLst>
                                        </p:cTn>
                                        <p:tgtEl>
                                          <p:spTgt spid="166931"/>
                                        </p:tgtEl>
                                        <p:attrNameLst>
                                          <p:attrName>style.visibility</p:attrName>
                                        </p:attrNameLst>
                                      </p:cBhvr>
                                      <p:to>
                                        <p:strVal val="hidden"/>
                                      </p:to>
                                    </p:set>
                                  </p:childTnLst>
                                </p:cTn>
                              </p:par>
                              <p:par>
                                <p:cTn id="22" presetID="5" presetClass="exit" presetSubtype="10" fill="hold" nodeType="withEffect">
                                  <p:stCondLst>
                                    <p:cond delay="0"/>
                                  </p:stCondLst>
                                  <p:childTnLst>
                                    <p:animEffect transition="out" filter="checkerboard(across)">
                                      <p:cBhvr>
                                        <p:cTn id="23" dur="500"/>
                                        <p:tgtEl>
                                          <p:spTgt spid="166928"/>
                                        </p:tgtEl>
                                      </p:cBhvr>
                                    </p:animEffect>
                                    <p:set>
                                      <p:cBhvr>
                                        <p:cTn id="24" dur="1" fill="hold">
                                          <p:stCondLst>
                                            <p:cond delay="499"/>
                                          </p:stCondLst>
                                        </p:cTn>
                                        <p:tgtEl>
                                          <p:spTgt spid="166928"/>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166936"/>
                                        </p:tgtEl>
                                        <p:attrNameLst>
                                          <p:attrName>style.visibility</p:attrName>
                                        </p:attrNameLst>
                                      </p:cBhvr>
                                      <p:to>
                                        <p:strVal val="visible"/>
                                      </p:to>
                                    </p:set>
                                    <p:anim calcmode="lin" valueType="num">
                                      <p:cBhvr additive="base">
                                        <p:cTn id="27" dur="500" fill="hold"/>
                                        <p:tgtEl>
                                          <p:spTgt spid="166936"/>
                                        </p:tgtEl>
                                        <p:attrNameLst>
                                          <p:attrName>ppt_x</p:attrName>
                                        </p:attrNameLst>
                                      </p:cBhvr>
                                      <p:tavLst>
                                        <p:tav tm="0">
                                          <p:val>
                                            <p:strVal val="0-#ppt_w/2"/>
                                          </p:val>
                                        </p:tav>
                                        <p:tav tm="100000">
                                          <p:val>
                                            <p:strVal val="#ppt_x"/>
                                          </p:val>
                                        </p:tav>
                                      </p:tavLst>
                                    </p:anim>
                                    <p:anim calcmode="lin" valueType="num">
                                      <p:cBhvr additive="base">
                                        <p:cTn id="28" dur="500" fill="hold"/>
                                        <p:tgtEl>
                                          <p:spTgt spid="166936"/>
                                        </p:tgtEl>
                                        <p:attrNameLst>
                                          <p:attrName>ppt_y</p:attrName>
                                        </p:attrNameLst>
                                      </p:cBhvr>
                                      <p:tavLst>
                                        <p:tav tm="0">
                                          <p:val>
                                            <p:strVal val="#ppt_y"/>
                                          </p:val>
                                        </p:tav>
                                        <p:tav tm="100000">
                                          <p:val>
                                            <p:strVal val="#ppt_y"/>
                                          </p:val>
                                        </p:tav>
                                      </p:tavLst>
                                    </p:anim>
                                  </p:childTnLst>
                                </p:cTn>
                              </p:par>
                              <p:par>
                                <p:cTn id="29" presetID="2" presetClass="entr" presetSubtype="1" fill="hold" grpId="1" nodeType="withEffect">
                                  <p:stCondLst>
                                    <p:cond delay="0"/>
                                  </p:stCondLst>
                                  <p:childTnLst>
                                    <p:set>
                                      <p:cBhvr>
                                        <p:cTn id="30" dur="1" fill="hold">
                                          <p:stCondLst>
                                            <p:cond delay="0"/>
                                          </p:stCondLst>
                                        </p:cTn>
                                        <p:tgtEl>
                                          <p:spTgt spid="166926"/>
                                        </p:tgtEl>
                                        <p:attrNameLst>
                                          <p:attrName>style.visibility</p:attrName>
                                        </p:attrNameLst>
                                      </p:cBhvr>
                                      <p:to>
                                        <p:strVal val="visible"/>
                                      </p:to>
                                    </p:set>
                                    <p:anim calcmode="lin" valueType="num">
                                      <p:cBhvr additive="base">
                                        <p:cTn id="31" dur="500" fill="hold"/>
                                        <p:tgtEl>
                                          <p:spTgt spid="166926"/>
                                        </p:tgtEl>
                                        <p:attrNameLst>
                                          <p:attrName>ppt_x</p:attrName>
                                        </p:attrNameLst>
                                      </p:cBhvr>
                                      <p:tavLst>
                                        <p:tav tm="0">
                                          <p:val>
                                            <p:strVal val="#ppt_x"/>
                                          </p:val>
                                        </p:tav>
                                        <p:tav tm="100000">
                                          <p:val>
                                            <p:strVal val="#ppt_x"/>
                                          </p:val>
                                        </p:tav>
                                      </p:tavLst>
                                    </p:anim>
                                    <p:anim calcmode="lin" valueType="num">
                                      <p:cBhvr additive="base">
                                        <p:cTn id="32" dur="500" fill="hold"/>
                                        <p:tgtEl>
                                          <p:spTgt spid="16692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166920"/>
                                        </p:tgtEl>
                                        <p:attrNameLst>
                                          <p:attrName>style.visibility</p:attrName>
                                        </p:attrNameLst>
                                      </p:cBhvr>
                                      <p:to>
                                        <p:strVal val="visible"/>
                                      </p:to>
                                    </p:set>
                                    <p:anim calcmode="lin" valueType="num">
                                      <p:cBhvr additive="base">
                                        <p:cTn id="35" dur="500" fill="hold"/>
                                        <p:tgtEl>
                                          <p:spTgt spid="166920"/>
                                        </p:tgtEl>
                                        <p:attrNameLst>
                                          <p:attrName>ppt_x</p:attrName>
                                        </p:attrNameLst>
                                      </p:cBhvr>
                                      <p:tavLst>
                                        <p:tav tm="0">
                                          <p:val>
                                            <p:strVal val="#ppt_x"/>
                                          </p:val>
                                        </p:tav>
                                        <p:tav tm="100000">
                                          <p:val>
                                            <p:strVal val="#ppt_x"/>
                                          </p:val>
                                        </p:tav>
                                      </p:tavLst>
                                    </p:anim>
                                    <p:anim calcmode="lin" valueType="num">
                                      <p:cBhvr additive="base">
                                        <p:cTn id="36" dur="500" fill="hold"/>
                                        <p:tgtEl>
                                          <p:spTgt spid="166920"/>
                                        </p:tgtEl>
                                        <p:attrNameLst>
                                          <p:attrName>ppt_y</p:attrName>
                                        </p:attrNameLst>
                                      </p:cBhvr>
                                      <p:tavLst>
                                        <p:tav tm="0">
                                          <p:val>
                                            <p:strVal val="0-#ppt_h/2"/>
                                          </p:val>
                                        </p:tav>
                                        <p:tav tm="100000">
                                          <p:val>
                                            <p:strVal val="#ppt_y"/>
                                          </p:val>
                                        </p:tav>
                                      </p:tavLst>
                                    </p:anim>
                                  </p:childTnLst>
                                </p:cTn>
                              </p:par>
                              <p:par>
                                <p:cTn id="37" presetID="2" presetClass="entr" presetSubtype="1" fill="hold" grpId="1" nodeType="withEffect">
                                  <p:stCondLst>
                                    <p:cond delay="0"/>
                                  </p:stCondLst>
                                  <p:childTnLst>
                                    <p:set>
                                      <p:cBhvr>
                                        <p:cTn id="38" dur="1" fill="hold">
                                          <p:stCondLst>
                                            <p:cond delay="0"/>
                                          </p:stCondLst>
                                        </p:cTn>
                                        <p:tgtEl>
                                          <p:spTgt spid="166919"/>
                                        </p:tgtEl>
                                        <p:attrNameLst>
                                          <p:attrName>style.visibility</p:attrName>
                                        </p:attrNameLst>
                                      </p:cBhvr>
                                      <p:to>
                                        <p:strVal val="visible"/>
                                      </p:to>
                                    </p:set>
                                    <p:anim calcmode="lin" valueType="num">
                                      <p:cBhvr additive="base">
                                        <p:cTn id="39" dur="500" fill="hold"/>
                                        <p:tgtEl>
                                          <p:spTgt spid="166919"/>
                                        </p:tgtEl>
                                        <p:attrNameLst>
                                          <p:attrName>ppt_x</p:attrName>
                                        </p:attrNameLst>
                                      </p:cBhvr>
                                      <p:tavLst>
                                        <p:tav tm="0">
                                          <p:val>
                                            <p:strVal val="#ppt_x"/>
                                          </p:val>
                                        </p:tav>
                                        <p:tav tm="100000">
                                          <p:val>
                                            <p:strVal val="#ppt_x"/>
                                          </p:val>
                                        </p:tav>
                                      </p:tavLst>
                                    </p:anim>
                                    <p:anim calcmode="lin" valueType="num">
                                      <p:cBhvr additive="base">
                                        <p:cTn id="40" dur="500" fill="hold"/>
                                        <p:tgtEl>
                                          <p:spTgt spid="166919"/>
                                        </p:tgtEl>
                                        <p:attrNameLst>
                                          <p:attrName>ppt_y</p:attrName>
                                        </p:attrNameLst>
                                      </p:cBhvr>
                                      <p:tavLst>
                                        <p:tav tm="0">
                                          <p:val>
                                            <p:strVal val="0-#ppt_h/2"/>
                                          </p:val>
                                        </p:tav>
                                        <p:tav tm="100000">
                                          <p:val>
                                            <p:strVal val="#ppt_y"/>
                                          </p:val>
                                        </p:tav>
                                      </p:tavLst>
                                    </p:anim>
                                  </p:childTnLst>
                                </p:cTn>
                              </p:par>
                              <p:par>
                                <p:cTn id="41" presetID="2" presetClass="entr" presetSubtype="1" fill="hold" grpId="1" nodeType="withEffect">
                                  <p:stCondLst>
                                    <p:cond delay="0"/>
                                  </p:stCondLst>
                                  <p:childTnLst>
                                    <p:set>
                                      <p:cBhvr>
                                        <p:cTn id="42" dur="1" fill="hold">
                                          <p:stCondLst>
                                            <p:cond delay="0"/>
                                          </p:stCondLst>
                                        </p:cTn>
                                        <p:tgtEl>
                                          <p:spTgt spid="166919">
                                            <p:txEl>
                                              <p:charRg st="0" end="8"/>
                                            </p:txEl>
                                          </p:spTgt>
                                        </p:tgtEl>
                                        <p:attrNameLst>
                                          <p:attrName>style.visibility</p:attrName>
                                        </p:attrNameLst>
                                      </p:cBhvr>
                                      <p:to>
                                        <p:strVal val="visible"/>
                                      </p:to>
                                    </p:set>
                                    <p:anim calcmode="lin" valueType="num">
                                      <p:cBhvr additive="base">
                                        <p:cTn id="43" dur="500" fill="hold"/>
                                        <p:tgtEl>
                                          <p:spTgt spid="166919">
                                            <p:txEl>
                                              <p:charRg st="0"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6919">
                                            <p:txEl>
                                              <p:charRg st="0" end="8"/>
                                            </p:txEl>
                                          </p:spTgt>
                                        </p:tgtEl>
                                        <p:attrNameLst>
                                          <p:attrName>ppt_y</p:attrName>
                                        </p:attrNameLst>
                                      </p:cBhvr>
                                      <p:tavLst>
                                        <p:tav tm="0">
                                          <p:val>
                                            <p:strVal val="0-#ppt_h/2"/>
                                          </p:val>
                                        </p:tav>
                                        <p:tav tm="100000">
                                          <p:val>
                                            <p:strVal val="#ppt_y"/>
                                          </p:val>
                                        </p:tav>
                                      </p:tavLst>
                                    </p:anim>
                                  </p:childTnLst>
                                </p:cTn>
                              </p:par>
                              <p:par>
                                <p:cTn id="45" presetID="6" presetClass="emph" presetSubtype="0" repeatCount="indefinite" fill="hold" nodeType="withEffect">
                                  <p:stCondLst>
                                    <p:cond delay="0"/>
                                  </p:stCondLst>
                                  <p:endCondLst>
                                    <p:cond evt="onNext" delay="0">
                                      <p:tgtEl>
                                        <p:sldTgt/>
                                      </p:tgtEl>
                                    </p:cond>
                                  </p:endCondLst>
                                  <p:childTnLst>
                                    <p:animScale>
                                      <p:cBhvr>
                                        <p:cTn id="46" dur="2000" fill="hold"/>
                                        <p:tgtEl>
                                          <p:spTgt spid="166933">
                                            <p:txEl>
                                              <p:charRg st="0" end="5"/>
                                            </p:txEl>
                                          </p:spTgt>
                                        </p:tgtEl>
                                      </p:cBhvr>
                                      <p:by x="150000" y="150000"/>
                                    </p:animScale>
                                  </p:childTnLst>
                                </p:cTn>
                              </p:par>
                              <p:par>
                                <p:cTn id="47" presetID="6" presetClass="emph" presetSubtype="0" repeatCount="indefinite" fill="hold" nodeType="withEffect">
                                  <p:stCondLst>
                                    <p:cond delay="0"/>
                                  </p:stCondLst>
                                  <p:endCondLst>
                                    <p:cond evt="onNext" delay="0">
                                      <p:tgtEl>
                                        <p:sldTgt/>
                                      </p:tgtEl>
                                    </p:cond>
                                  </p:endCondLst>
                                  <p:childTnLst>
                                    <p:animScale>
                                      <p:cBhvr>
                                        <p:cTn id="48" dur="2000" fill="hold"/>
                                        <p:tgtEl>
                                          <p:spTgt spid="166916">
                                            <p:txEl>
                                              <p:charRg st="0" end="5"/>
                                            </p:txEl>
                                          </p:spTgt>
                                        </p:tgtEl>
                                      </p:cBhvr>
                                      <p:by x="150000" y="150000"/>
                                    </p:animScale>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nodeType="clickEffect">
                                  <p:stCondLst>
                                    <p:cond delay="0"/>
                                  </p:stCondLst>
                                  <p:childTnLst>
                                    <p:animEffect transition="out" filter="checkerboard(across)">
                                      <p:cBhvr>
                                        <p:cTn id="52" dur="500"/>
                                        <p:tgtEl>
                                          <p:spTgt spid="166936"/>
                                        </p:tgtEl>
                                      </p:cBhvr>
                                    </p:animEffect>
                                    <p:set>
                                      <p:cBhvr>
                                        <p:cTn id="53" dur="1" fill="hold">
                                          <p:stCondLst>
                                            <p:cond delay="499"/>
                                          </p:stCondLst>
                                        </p:cTn>
                                        <p:tgtEl>
                                          <p:spTgt spid="166936"/>
                                        </p:tgtEl>
                                        <p:attrNameLst>
                                          <p:attrName>style.visibility</p:attrName>
                                        </p:attrNameLst>
                                      </p:cBhvr>
                                      <p:to>
                                        <p:strVal val="hidden"/>
                                      </p:to>
                                    </p:set>
                                  </p:childTnLst>
                                </p:cTn>
                              </p:par>
                              <p:par>
                                <p:cTn id="54" presetID="5" presetClass="exit" presetSubtype="10" fill="hold" grpId="0" nodeType="withEffect">
                                  <p:stCondLst>
                                    <p:cond delay="0"/>
                                  </p:stCondLst>
                                  <p:childTnLst>
                                    <p:animEffect transition="out" filter="checkerboard(across)">
                                      <p:cBhvr>
                                        <p:cTn id="55" dur="500"/>
                                        <p:tgtEl>
                                          <p:spTgt spid="166926"/>
                                        </p:tgtEl>
                                      </p:cBhvr>
                                    </p:animEffect>
                                    <p:set>
                                      <p:cBhvr>
                                        <p:cTn id="56" dur="1" fill="hold">
                                          <p:stCondLst>
                                            <p:cond delay="499"/>
                                          </p:stCondLst>
                                        </p:cTn>
                                        <p:tgtEl>
                                          <p:spTgt spid="166926"/>
                                        </p:tgtEl>
                                        <p:attrNameLst>
                                          <p:attrName>style.visibility</p:attrName>
                                        </p:attrNameLst>
                                      </p:cBhvr>
                                      <p:to>
                                        <p:strVal val="hidden"/>
                                      </p:to>
                                    </p:set>
                                  </p:childTnLst>
                                </p:cTn>
                              </p:par>
                              <p:par>
                                <p:cTn id="57" presetID="5" presetClass="exit" presetSubtype="10" fill="hold" grpId="0" nodeType="withEffect">
                                  <p:stCondLst>
                                    <p:cond delay="0"/>
                                  </p:stCondLst>
                                  <p:childTnLst>
                                    <p:animEffect transition="out" filter="checkerboard(across)">
                                      <p:cBhvr>
                                        <p:cTn id="58" dur="500"/>
                                        <p:tgtEl>
                                          <p:spTgt spid="166919">
                                            <p:txEl>
                                              <p:charRg st="0" end="8"/>
                                            </p:txEl>
                                          </p:spTgt>
                                        </p:tgtEl>
                                      </p:cBhvr>
                                    </p:animEffect>
                                    <p:set>
                                      <p:cBhvr>
                                        <p:cTn id="59" dur="1" fill="hold">
                                          <p:stCondLst>
                                            <p:cond delay="499"/>
                                          </p:stCondLst>
                                        </p:cTn>
                                        <p:tgtEl>
                                          <p:spTgt spid="166919">
                                            <p:txEl>
                                              <p:charRg st="0" end="8"/>
                                            </p:txEl>
                                          </p:spTgt>
                                        </p:tgtEl>
                                        <p:attrNameLst>
                                          <p:attrName>style.visibility</p:attrName>
                                        </p:attrNameLst>
                                      </p:cBhvr>
                                      <p:to>
                                        <p:strVal val="hidden"/>
                                      </p:to>
                                    </p:set>
                                  </p:childTnLst>
                                </p:cTn>
                              </p:par>
                              <p:par>
                                <p:cTn id="60" presetID="5" presetClass="exit" presetSubtype="10" fill="hold" grpId="0" nodeType="withEffect">
                                  <p:stCondLst>
                                    <p:cond delay="0"/>
                                  </p:stCondLst>
                                  <p:childTnLst>
                                    <p:animEffect transition="out" filter="checkerboard(across)">
                                      <p:cBhvr>
                                        <p:cTn id="61" dur="500"/>
                                        <p:tgtEl>
                                          <p:spTgt spid="166919"/>
                                        </p:tgtEl>
                                      </p:cBhvr>
                                    </p:animEffect>
                                    <p:set>
                                      <p:cBhvr>
                                        <p:cTn id="62" dur="1" fill="hold">
                                          <p:stCondLst>
                                            <p:cond delay="499"/>
                                          </p:stCondLst>
                                        </p:cTn>
                                        <p:tgtEl>
                                          <p:spTgt spid="166919"/>
                                        </p:tgtEl>
                                        <p:attrNameLst>
                                          <p:attrName>style.visibility</p:attrName>
                                        </p:attrNameLst>
                                      </p:cBhvr>
                                      <p:to>
                                        <p:strVal val="hidden"/>
                                      </p:to>
                                    </p:set>
                                  </p:childTnLst>
                                </p:cTn>
                              </p:par>
                              <p:par>
                                <p:cTn id="63" presetID="5" presetClass="exit" presetSubtype="10" fill="hold" nodeType="withEffect">
                                  <p:stCondLst>
                                    <p:cond delay="0"/>
                                  </p:stCondLst>
                                  <p:childTnLst>
                                    <p:animEffect transition="out" filter="checkerboard(across)">
                                      <p:cBhvr>
                                        <p:cTn id="64" dur="500"/>
                                        <p:tgtEl>
                                          <p:spTgt spid="166920"/>
                                        </p:tgtEl>
                                      </p:cBhvr>
                                    </p:animEffect>
                                    <p:set>
                                      <p:cBhvr>
                                        <p:cTn id="65" dur="1" fill="hold">
                                          <p:stCondLst>
                                            <p:cond delay="499"/>
                                          </p:stCondLst>
                                        </p:cTn>
                                        <p:tgtEl>
                                          <p:spTgt spid="166920"/>
                                        </p:tgtEl>
                                        <p:attrNameLst>
                                          <p:attrName>style.visibility</p:attrName>
                                        </p:attrNameLst>
                                      </p:cBhvr>
                                      <p:to>
                                        <p:strVal val="hidden"/>
                                      </p:to>
                                    </p:set>
                                  </p:childTnLst>
                                </p:cTn>
                              </p:par>
                              <p:par>
                                <p:cTn id="66" presetID="2" presetClass="entr" presetSubtype="3" fill="hold" nodeType="withEffect">
                                  <p:stCondLst>
                                    <p:cond delay="0"/>
                                  </p:stCondLst>
                                  <p:childTnLst>
                                    <p:set>
                                      <p:cBhvr>
                                        <p:cTn id="67" dur="1" fill="hold">
                                          <p:stCondLst>
                                            <p:cond delay="0"/>
                                          </p:stCondLst>
                                        </p:cTn>
                                        <p:tgtEl>
                                          <p:spTgt spid="166940"/>
                                        </p:tgtEl>
                                        <p:attrNameLst>
                                          <p:attrName>style.visibility</p:attrName>
                                        </p:attrNameLst>
                                      </p:cBhvr>
                                      <p:to>
                                        <p:strVal val="visible"/>
                                      </p:to>
                                    </p:set>
                                    <p:anim calcmode="lin" valueType="num">
                                      <p:cBhvr additive="base">
                                        <p:cTn id="68" dur="500" fill="hold"/>
                                        <p:tgtEl>
                                          <p:spTgt spid="166940"/>
                                        </p:tgtEl>
                                        <p:attrNameLst>
                                          <p:attrName>ppt_x</p:attrName>
                                        </p:attrNameLst>
                                      </p:cBhvr>
                                      <p:tavLst>
                                        <p:tav tm="0">
                                          <p:val>
                                            <p:strVal val="1+#ppt_w/2"/>
                                          </p:val>
                                        </p:tav>
                                        <p:tav tm="100000">
                                          <p:val>
                                            <p:strVal val="#ppt_x"/>
                                          </p:val>
                                        </p:tav>
                                      </p:tavLst>
                                    </p:anim>
                                    <p:anim calcmode="lin" valueType="num">
                                      <p:cBhvr additive="base">
                                        <p:cTn id="69" dur="500" fill="hold"/>
                                        <p:tgtEl>
                                          <p:spTgt spid="166940"/>
                                        </p:tgtEl>
                                        <p:attrNameLst>
                                          <p:attrName>ppt_y</p:attrName>
                                        </p:attrNameLst>
                                      </p:cBhvr>
                                      <p:tavLst>
                                        <p:tav tm="0">
                                          <p:val>
                                            <p:strVal val="0-#ppt_h/2"/>
                                          </p:val>
                                        </p:tav>
                                        <p:tav tm="100000">
                                          <p:val>
                                            <p:strVal val="#ppt_y"/>
                                          </p:val>
                                        </p:tav>
                                      </p:tavLst>
                                    </p:anim>
                                  </p:childTnLst>
                                </p:cTn>
                              </p:par>
                              <p:par>
                                <p:cTn id="70" presetID="2" presetClass="entr" presetSubtype="3" fill="hold" grpId="0" nodeType="withEffect">
                                  <p:stCondLst>
                                    <p:cond delay="0"/>
                                  </p:stCondLst>
                                  <p:childTnLst>
                                    <p:set>
                                      <p:cBhvr>
                                        <p:cTn id="71" dur="1" fill="hold">
                                          <p:stCondLst>
                                            <p:cond delay="0"/>
                                          </p:stCondLst>
                                        </p:cTn>
                                        <p:tgtEl>
                                          <p:spTgt spid="166941"/>
                                        </p:tgtEl>
                                        <p:attrNameLst>
                                          <p:attrName>style.visibility</p:attrName>
                                        </p:attrNameLst>
                                      </p:cBhvr>
                                      <p:to>
                                        <p:strVal val="visible"/>
                                      </p:to>
                                    </p:set>
                                    <p:anim calcmode="lin" valueType="num">
                                      <p:cBhvr additive="base">
                                        <p:cTn id="72" dur="500" fill="hold"/>
                                        <p:tgtEl>
                                          <p:spTgt spid="166941"/>
                                        </p:tgtEl>
                                        <p:attrNameLst>
                                          <p:attrName>ppt_x</p:attrName>
                                        </p:attrNameLst>
                                      </p:cBhvr>
                                      <p:tavLst>
                                        <p:tav tm="0">
                                          <p:val>
                                            <p:strVal val="1+#ppt_w/2"/>
                                          </p:val>
                                        </p:tav>
                                        <p:tav tm="100000">
                                          <p:val>
                                            <p:strVal val="#ppt_x"/>
                                          </p:val>
                                        </p:tav>
                                      </p:tavLst>
                                    </p:anim>
                                    <p:anim calcmode="lin" valueType="num">
                                      <p:cBhvr additive="base">
                                        <p:cTn id="73" dur="500" fill="hold"/>
                                        <p:tgtEl>
                                          <p:spTgt spid="166941"/>
                                        </p:tgtEl>
                                        <p:attrNameLst>
                                          <p:attrName>ppt_y</p:attrName>
                                        </p:attrNameLst>
                                      </p:cBhvr>
                                      <p:tavLst>
                                        <p:tav tm="0">
                                          <p:val>
                                            <p:strVal val="0-#ppt_h/2"/>
                                          </p:val>
                                        </p:tav>
                                        <p:tav tm="100000">
                                          <p:val>
                                            <p:strVal val="#ppt_y"/>
                                          </p:val>
                                        </p:tav>
                                      </p:tavLst>
                                    </p:anim>
                                  </p:childTnLst>
                                </p:cTn>
                              </p:par>
                              <p:par>
                                <p:cTn id="74" presetID="2" presetClass="entr" presetSubtype="3" fill="hold" grpId="0" nodeType="withEffect">
                                  <p:stCondLst>
                                    <p:cond delay="0"/>
                                  </p:stCondLst>
                                  <p:childTnLst>
                                    <p:set>
                                      <p:cBhvr>
                                        <p:cTn id="75" dur="1" fill="hold">
                                          <p:stCondLst>
                                            <p:cond delay="0"/>
                                          </p:stCondLst>
                                        </p:cTn>
                                        <p:tgtEl>
                                          <p:spTgt spid="166939"/>
                                        </p:tgtEl>
                                        <p:attrNameLst>
                                          <p:attrName>style.visibility</p:attrName>
                                        </p:attrNameLst>
                                      </p:cBhvr>
                                      <p:to>
                                        <p:strVal val="visible"/>
                                      </p:to>
                                    </p:set>
                                    <p:anim calcmode="lin" valueType="num">
                                      <p:cBhvr additive="base">
                                        <p:cTn id="76" dur="500" fill="hold"/>
                                        <p:tgtEl>
                                          <p:spTgt spid="166939"/>
                                        </p:tgtEl>
                                        <p:attrNameLst>
                                          <p:attrName>ppt_x</p:attrName>
                                        </p:attrNameLst>
                                      </p:cBhvr>
                                      <p:tavLst>
                                        <p:tav tm="0">
                                          <p:val>
                                            <p:strVal val="1+#ppt_w/2"/>
                                          </p:val>
                                        </p:tav>
                                        <p:tav tm="100000">
                                          <p:val>
                                            <p:strVal val="#ppt_x"/>
                                          </p:val>
                                        </p:tav>
                                      </p:tavLst>
                                    </p:anim>
                                    <p:anim calcmode="lin" valueType="num">
                                      <p:cBhvr additive="base">
                                        <p:cTn id="77" dur="500" fill="hold"/>
                                        <p:tgtEl>
                                          <p:spTgt spid="166939"/>
                                        </p:tgtEl>
                                        <p:attrNameLst>
                                          <p:attrName>ppt_y</p:attrName>
                                        </p:attrNameLst>
                                      </p:cBhvr>
                                      <p:tavLst>
                                        <p:tav tm="0">
                                          <p:val>
                                            <p:strVal val="0-#ppt_h/2"/>
                                          </p:val>
                                        </p:tav>
                                        <p:tav tm="100000">
                                          <p:val>
                                            <p:strVal val="#ppt_y"/>
                                          </p:val>
                                        </p:tav>
                                      </p:tavLst>
                                    </p:anim>
                                  </p:childTnLst>
                                </p:cTn>
                              </p:par>
                              <p:par>
                                <p:cTn id="78" presetID="6" presetClass="emph" presetSubtype="0" repeatCount="indefinite" fill="hold" nodeType="withEffect">
                                  <p:stCondLst>
                                    <p:cond delay="0"/>
                                  </p:stCondLst>
                                  <p:endCondLst>
                                    <p:cond evt="onNext" delay="0">
                                      <p:tgtEl>
                                        <p:sldTgt/>
                                      </p:tgtEl>
                                    </p:cond>
                                  </p:endCondLst>
                                  <p:childTnLst>
                                    <p:animScale>
                                      <p:cBhvr>
                                        <p:cTn id="79" dur="2000" fill="hold"/>
                                        <p:tgtEl>
                                          <p:spTgt spid="166916">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9" grpId="0" animBg="1" build="allAtOnce"/>
      <p:bldP spid="166919" grpId="1" animBg="1" build="allAtOnce"/>
      <p:bldP spid="166926" grpId="0" bldLvl="0" animBg="1"/>
      <p:bldP spid="166926" grpId="1" bldLvl="0" animBg="1"/>
      <p:bldP spid="166931" grpId="0" bldLvl="0" animBg="1"/>
      <p:bldP spid="166931" grpId="1" bldLvl="0" animBg="1"/>
      <p:bldP spid="166939" grpId="0" animBg="1"/>
      <p:bldP spid="16694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ChangeArrowheads="1"/>
          </p:cNvSpPr>
          <p:nvPr>
            <p:ph type="ctrTitle" sz="quarter"/>
          </p:nvPr>
        </p:nvSpPr>
        <p:spPr>
          <a:xfrm>
            <a:off x="755650" y="908050"/>
            <a:ext cx="7772400" cy="11525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Store instruction</a:t>
            </a:r>
            <a:endPar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53603" name="Rectangle 3"/>
          <p:cNvSpPr>
            <a:spLocks noGrp="1" noChangeArrowheads="1"/>
          </p:cNvSpPr>
          <p:nvPr>
            <p:ph type="subTitle" sz="quarter" idx="1"/>
          </p:nvPr>
        </p:nvSpPr>
        <p:spPr>
          <a:xfrm>
            <a:off x="539750" y="2852738"/>
            <a:ext cx="8135938" cy="316865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Assume data has either been inputted, loaded (directly or from memory) or a calculation has been performed.</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Any of the above will mean there is data in the accumulator and this data will be stored.</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Rectangle 3"/>
          <p:cNvSpPr/>
          <p:nvPr/>
        </p:nvSpPr>
        <p:spPr>
          <a:xfrm>
            <a:off x="3995738" y="1701800"/>
            <a:ext cx="122396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54629"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29700" name="Rectangle 10"/>
          <p:cNvSpPr/>
          <p:nvPr/>
        </p:nvSpPr>
        <p:spPr>
          <a:xfrm>
            <a:off x="107950" y="1196975"/>
            <a:ext cx="8964613" cy="5589588"/>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29701"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54640" name="Line 16"/>
          <p:cNvSpPr/>
          <p:nvPr/>
        </p:nvSpPr>
        <p:spPr>
          <a:xfrm flipH="1" flipV="1">
            <a:off x="4572000" y="2349500"/>
            <a:ext cx="3240088" cy="3311525"/>
          </a:xfrm>
          <a:prstGeom prst="line">
            <a:avLst/>
          </a:prstGeom>
          <a:ln w="76200" cap="flat" cmpd="sng">
            <a:solidFill>
              <a:srgbClr val="000000"/>
            </a:solidFill>
            <a:prstDash val="solid"/>
            <a:headEnd type="none" w="med" len="med"/>
            <a:tailEnd type="triangle" w="med" len="med"/>
          </a:ln>
        </p:spPr>
      </p:sp>
      <p:sp>
        <p:nvSpPr>
          <p:cNvPr id="154643" name="Rectangle 19"/>
          <p:cNvSpPr>
            <a:spLocks noChangeArrowheads="1"/>
          </p:cNvSpPr>
          <p:nvPr/>
        </p:nvSpPr>
        <p:spPr bwMode="auto">
          <a:xfrm rot="2696196">
            <a:off x="4140200" y="3496628"/>
            <a:ext cx="3929063" cy="82994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 </a:t>
            </a:r>
            <a:endPar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to store in</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9704" name="Text Box 24"/>
          <p:cNvSpPr txBox="1"/>
          <p:nvPr/>
        </p:nvSpPr>
        <p:spPr>
          <a:xfrm>
            <a:off x="223838" y="549275"/>
            <a:ext cx="9636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FF00"/>
                </a:solidFill>
              </a:rPr>
              <a:t>Store</a:t>
            </a:r>
            <a:endParaRPr lang="en-GB" altLang="zh-CN" sz="2400" b="1" i="1" dirty="0">
              <a:solidFill>
                <a:srgbClr val="FFFF00"/>
              </a:solidFill>
            </a:endParaRPr>
          </a:p>
        </p:txBody>
      </p:sp>
      <p:sp>
        <p:nvSpPr>
          <p:cNvPr id="29705" name="Text Box 25"/>
          <p:cNvSpPr txBox="1"/>
          <p:nvPr/>
        </p:nvSpPr>
        <p:spPr>
          <a:xfrm>
            <a:off x="179388" y="0"/>
            <a:ext cx="13700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54651" name="Rectangle 27"/>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54652" name="Rectangle 28"/>
          <p:cNvSpPr/>
          <p:nvPr/>
        </p:nvSpPr>
        <p:spPr>
          <a:xfrm>
            <a:off x="6696075" y="84138"/>
            <a:ext cx="2268538" cy="752475"/>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000" b="1" dirty="0">
                <a:solidFill>
                  <a:srgbClr val="000000"/>
                </a:solidFill>
              </a:rPr>
              <a:t>Memory</a:t>
            </a:r>
            <a:r>
              <a:rPr lang="en-GB" altLang="zh-CN" b="1" dirty="0"/>
              <a:t> </a:t>
            </a:r>
            <a:endParaRPr lang="en-GB" altLang="zh-CN" b="1" dirty="0"/>
          </a:p>
        </p:txBody>
      </p:sp>
      <p:sp>
        <p:nvSpPr>
          <p:cNvPr id="154653" name="Line 29"/>
          <p:cNvSpPr/>
          <p:nvPr/>
        </p:nvSpPr>
        <p:spPr>
          <a:xfrm flipH="1" flipV="1">
            <a:off x="8316913" y="836613"/>
            <a:ext cx="0" cy="2663825"/>
          </a:xfrm>
          <a:prstGeom prst="line">
            <a:avLst/>
          </a:prstGeom>
          <a:ln w="76200" cap="flat" cmpd="sng">
            <a:solidFill>
              <a:srgbClr val="000000"/>
            </a:solidFill>
            <a:prstDash val="solid"/>
            <a:headEnd type="none" w="med" len="med"/>
            <a:tailEnd type="triangle" w="med" len="med"/>
          </a:ln>
        </p:spPr>
      </p:sp>
      <p:sp>
        <p:nvSpPr>
          <p:cNvPr id="154654" name="Rectangle 30"/>
          <p:cNvSpPr>
            <a:spLocks noChangeArrowheads="1"/>
          </p:cNvSpPr>
          <p:nvPr/>
        </p:nvSpPr>
        <p:spPr bwMode="auto">
          <a:xfrm>
            <a:off x="6372225" y="1774190"/>
            <a:ext cx="2771775" cy="82994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Put the data into the address</a:t>
            </a:r>
            <a:endPar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4655" name="Line 31"/>
          <p:cNvSpPr/>
          <p:nvPr/>
        </p:nvSpPr>
        <p:spPr>
          <a:xfrm>
            <a:off x="5292725" y="1989138"/>
            <a:ext cx="1295400" cy="0"/>
          </a:xfrm>
          <a:prstGeom prst="line">
            <a:avLst/>
          </a:prstGeom>
          <a:ln w="25400" cap="flat" cmpd="sng">
            <a:solidFill>
              <a:schemeClr val="tx1"/>
            </a:solidFill>
            <a:prstDash val="sysDot"/>
            <a:headEnd type="none" w="med" len="med"/>
            <a:tailEnd type="triangle" w="med" len="med"/>
          </a:ln>
        </p:spPr>
      </p:sp>
      <p:sp>
        <p:nvSpPr>
          <p:cNvPr id="154656" name="Rectangle 32"/>
          <p:cNvSpPr/>
          <p:nvPr/>
        </p:nvSpPr>
        <p:spPr>
          <a:xfrm>
            <a:off x="900113" y="4365625"/>
            <a:ext cx="288131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54657" name="Line 33"/>
          <p:cNvSpPr/>
          <p:nvPr/>
        </p:nvSpPr>
        <p:spPr>
          <a:xfrm flipV="1">
            <a:off x="3779838" y="3860800"/>
            <a:ext cx="3816350" cy="792163"/>
          </a:xfrm>
          <a:prstGeom prst="line">
            <a:avLst/>
          </a:prstGeom>
          <a:ln w="76200" cap="flat" cmpd="sng">
            <a:solidFill>
              <a:srgbClr val="000000"/>
            </a:solidFill>
            <a:prstDash val="solid"/>
            <a:headEnd type="none" w="med" len="med"/>
            <a:tailEnd type="triangle" w="med" len="med"/>
          </a:ln>
        </p:spPr>
      </p:sp>
      <p:sp>
        <p:nvSpPr>
          <p:cNvPr id="154658" name="Rectangle 34"/>
          <p:cNvSpPr>
            <a:spLocks noChangeArrowheads="1"/>
          </p:cNvSpPr>
          <p:nvPr/>
        </p:nvSpPr>
        <p:spPr bwMode="auto">
          <a:xfrm rot="-663813">
            <a:off x="4211638" y="3856990"/>
            <a:ext cx="2771775" cy="82994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ata in accumulator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9714" name="Rectangle 35"/>
          <p:cNvSpPr/>
          <p:nvPr/>
        </p:nvSpPr>
        <p:spPr>
          <a:xfrm>
            <a:off x="611188" y="1701800"/>
            <a:ext cx="936625"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29715" name="Text Box 37">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1" nodeType="withEffect">
                                  <p:stCondLst>
                                    <p:cond delay="0"/>
                                  </p:stCondLst>
                                  <p:childTnLst>
                                    <p:set>
                                      <p:cBhvr>
                                        <p:cTn id="6" dur="1" fill="hold">
                                          <p:stCondLst>
                                            <p:cond delay="0"/>
                                          </p:stCondLst>
                                        </p:cTn>
                                        <p:tgtEl>
                                          <p:spTgt spid="154643"/>
                                        </p:tgtEl>
                                        <p:attrNameLst>
                                          <p:attrName>style.visibility</p:attrName>
                                        </p:attrNameLst>
                                      </p:cBhvr>
                                      <p:to>
                                        <p:strVal val="visible"/>
                                      </p:to>
                                    </p:set>
                                    <p:anim calcmode="lin" valueType="num">
                                      <p:cBhvr additive="base">
                                        <p:cTn id="7" dur="500" fill="hold"/>
                                        <p:tgtEl>
                                          <p:spTgt spid="154643"/>
                                        </p:tgtEl>
                                        <p:attrNameLst>
                                          <p:attrName>ppt_x</p:attrName>
                                        </p:attrNameLst>
                                      </p:cBhvr>
                                      <p:tavLst>
                                        <p:tav tm="0">
                                          <p:val>
                                            <p:strVal val="1+#ppt_w/2"/>
                                          </p:val>
                                        </p:tav>
                                        <p:tav tm="100000">
                                          <p:val>
                                            <p:strVal val="#ppt_x"/>
                                          </p:val>
                                        </p:tav>
                                      </p:tavLst>
                                    </p:anim>
                                    <p:anim calcmode="lin" valueType="num">
                                      <p:cBhvr additive="base">
                                        <p:cTn id="8" dur="500" fill="hold"/>
                                        <p:tgtEl>
                                          <p:spTgt spid="15464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54640"/>
                                        </p:tgtEl>
                                        <p:attrNameLst>
                                          <p:attrName>style.visibility</p:attrName>
                                        </p:attrNameLst>
                                      </p:cBhvr>
                                      <p:to>
                                        <p:strVal val="visible"/>
                                      </p:to>
                                    </p:set>
                                    <p:anim calcmode="lin" valueType="num">
                                      <p:cBhvr additive="base">
                                        <p:cTn id="11" dur="500" fill="hold"/>
                                        <p:tgtEl>
                                          <p:spTgt spid="154640"/>
                                        </p:tgtEl>
                                        <p:attrNameLst>
                                          <p:attrName>ppt_x</p:attrName>
                                        </p:attrNameLst>
                                      </p:cBhvr>
                                      <p:tavLst>
                                        <p:tav tm="0">
                                          <p:val>
                                            <p:strVal val="1+#ppt_w/2"/>
                                          </p:val>
                                        </p:tav>
                                        <p:tav tm="100000">
                                          <p:val>
                                            <p:strVal val="#ppt_x"/>
                                          </p:val>
                                        </p:tav>
                                      </p:tavLst>
                                    </p:anim>
                                    <p:anim calcmode="lin" valueType="num">
                                      <p:cBhvr additive="base">
                                        <p:cTn id="12" dur="500" fill="hold"/>
                                        <p:tgtEl>
                                          <p:spTgt spid="154640"/>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54629">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54627">
                                            <p:txEl>
                                              <p:charRg st="0" end="5"/>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154643"/>
                                        </p:tgtEl>
                                      </p:cBhvr>
                                    </p:animEffect>
                                    <p:set>
                                      <p:cBhvr>
                                        <p:cTn id="21" dur="1" fill="hold">
                                          <p:stCondLst>
                                            <p:cond delay="499"/>
                                          </p:stCondLst>
                                        </p:cTn>
                                        <p:tgtEl>
                                          <p:spTgt spid="154643"/>
                                        </p:tgtEl>
                                        <p:attrNameLst>
                                          <p:attrName>style.visibility</p:attrName>
                                        </p:attrNameLst>
                                      </p:cBhvr>
                                      <p:to>
                                        <p:strVal val="hidden"/>
                                      </p:to>
                                    </p:set>
                                  </p:childTnLst>
                                </p:cTn>
                              </p:par>
                              <p:par>
                                <p:cTn id="22" presetID="5" presetClass="exit" presetSubtype="10" fill="hold" nodeType="withEffect">
                                  <p:stCondLst>
                                    <p:cond delay="0"/>
                                  </p:stCondLst>
                                  <p:childTnLst>
                                    <p:animEffect transition="out" filter="checkerboard(across)">
                                      <p:cBhvr>
                                        <p:cTn id="23" dur="500"/>
                                        <p:tgtEl>
                                          <p:spTgt spid="154640"/>
                                        </p:tgtEl>
                                      </p:cBhvr>
                                    </p:animEffect>
                                    <p:set>
                                      <p:cBhvr>
                                        <p:cTn id="24" dur="1" fill="hold">
                                          <p:stCondLst>
                                            <p:cond delay="499"/>
                                          </p:stCondLst>
                                        </p:cTn>
                                        <p:tgtEl>
                                          <p:spTgt spid="154640"/>
                                        </p:tgtEl>
                                        <p:attrNameLst>
                                          <p:attrName>style.visibility</p:attrName>
                                        </p:attrNameLst>
                                      </p:cBhvr>
                                      <p:to>
                                        <p:strVal val="hidden"/>
                                      </p:to>
                                    </p:set>
                                  </p:childTnLst>
                                </p:cTn>
                              </p:par>
                              <p:par>
                                <p:cTn id="25" presetID="2" presetClass="entr" presetSubtype="12" fill="hold" grpId="0" nodeType="withEffect">
                                  <p:stCondLst>
                                    <p:cond delay="0"/>
                                  </p:stCondLst>
                                  <p:childTnLst>
                                    <p:set>
                                      <p:cBhvr>
                                        <p:cTn id="26" dur="1" fill="hold">
                                          <p:stCondLst>
                                            <p:cond delay="0"/>
                                          </p:stCondLst>
                                        </p:cTn>
                                        <p:tgtEl>
                                          <p:spTgt spid="154656"/>
                                        </p:tgtEl>
                                        <p:attrNameLst>
                                          <p:attrName>style.visibility</p:attrName>
                                        </p:attrNameLst>
                                      </p:cBhvr>
                                      <p:to>
                                        <p:strVal val="visible"/>
                                      </p:to>
                                    </p:set>
                                    <p:anim calcmode="lin" valueType="num">
                                      <p:cBhvr additive="base">
                                        <p:cTn id="27" dur="500" fill="hold"/>
                                        <p:tgtEl>
                                          <p:spTgt spid="154656"/>
                                        </p:tgtEl>
                                        <p:attrNameLst>
                                          <p:attrName>ppt_x</p:attrName>
                                        </p:attrNameLst>
                                      </p:cBhvr>
                                      <p:tavLst>
                                        <p:tav tm="0">
                                          <p:val>
                                            <p:strVal val="0-#ppt_w/2"/>
                                          </p:val>
                                        </p:tav>
                                        <p:tav tm="100000">
                                          <p:val>
                                            <p:strVal val="#ppt_x"/>
                                          </p:val>
                                        </p:tav>
                                      </p:tavLst>
                                    </p:anim>
                                    <p:anim calcmode="lin" valueType="num">
                                      <p:cBhvr additive="base">
                                        <p:cTn id="28" dur="500" fill="hold"/>
                                        <p:tgtEl>
                                          <p:spTgt spid="154656"/>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154657"/>
                                        </p:tgtEl>
                                        <p:attrNameLst>
                                          <p:attrName>style.visibility</p:attrName>
                                        </p:attrNameLst>
                                      </p:cBhvr>
                                      <p:to>
                                        <p:strVal val="visible"/>
                                      </p:to>
                                    </p:set>
                                    <p:anim calcmode="lin" valueType="num">
                                      <p:cBhvr additive="base">
                                        <p:cTn id="31" dur="500" fill="hold"/>
                                        <p:tgtEl>
                                          <p:spTgt spid="154657"/>
                                        </p:tgtEl>
                                        <p:attrNameLst>
                                          <p:attrName>ppt_x</p:attrName>
                                        </p:attrNameLst>
                                      </p:cBhvr>
                                      <p:tavLst>
                                        <p:tav tm="0">
                                          <p:val>
                                            <p:strVal val="0-#ppt_w/2"/>
                                          </p:val>
                                        </p:tav>
                                        <p:tav tm="100000">
                                          <p:val>
                                            <p:strVal val="#ppt_x"/>
                                          </p:val>
                                        </p:tav>
                                      </p:tavLst>
                                    </p:anim>
                                    <p:anim calcmode="lin" valueType="num">
                                      <p:cBhvr additive="base">
                                        <p:cTn id="32" dur="500" fill="hold"/>
                                        <p:tgtEl>
                                          <p:spTgt spid="154657"/>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154658"/>
                                        </p:tgtEl>
                                        <p:attrNameLst>
                                          <p:attrName>style.visibility</p:attrName>
                                        </p:attrNameLst>
                                      </p:cBhvr>
                                      <p:to>
                                        <p:strVal val="visible"/>
                                      </p:to>
                                    </p:set>
                                    <p:anim calcmode="lin" valueType="num">
                                      <p:cBhvr additive="base">
                                        <p:cTn id="35" dur="500" fill="hold"/>
                                        <p:tgtEl>
                                          <p:spTgt spid="154658"/>
                                        </p:tgtEl>
                                        <p:attrNameLst>
                                          <p:attrName>ppt_x</p:attrName>
                                        </p:attrNameLst>
                                      </p:cBhvr>
                                      <p:tavLst>
                                        <p:tav tm="0">
                                          <p:val>
                                            <p:strVal val="0-#ppt_w/2"/>
                                          </p:val>
                                        </p:tav>
                                        <p:tav tm="100000">
                                          <p:val>
                                            <p:strVal val="#ppt_x"/>
                                          </p:val>
                                        </p:tav>
                                      </p:tavLst>
                                    </p:anim>
                                    <p:anim calcmode="lin" valueType="num">
                                      <p:cBhvr additive="base">
                                        <p:cTn id="36" dur="500" fill="hold"/>
                                        <p:tgtEl>
                                          <p:spTgt spid="154658"/>
                                        </p:tgtEl>
                                        <p:attrNameLst>
                                          <p:attrName>ppt_y</p:attrName>
                                        </p:attrNameLst>
                                      </p:cBhvr>
                                      <p:tavLst>
                                        <p:tav tm="0">
                                          <p:val>
                                            <p:strVal val="1+#ppt_h/2"/>
                                          </p:val>
                                        </p:tav>
                                        <p:tav tm="100000">
                                          <p:val>
                                            <p:strVal val="#ppt_y"/>
                                          </p:val>
                                        </p:tav>
                                      </p:tavLst>
                                    </p:anim>
                                  </p:childTnLst>
                                </p:cTn>
                              </p:par>
                              <p:par>
                                <p:cTn id="37" presetID="6" presetClass="emph" presetSubtype="0" repeatCount="indefinite" fill="hold" nodeType="withEffect">
                                  <p:stCondLst>
                                    <p:cond delay="0"/>
                                  </p:stCondLst>
                                  <p:endCondLst>
                                    <p:cond evt="onNext" delay="0">
                                      <p:tgtEl>
                                        <p:sldTgt/>
                                      </p:tgtEl>
                                    </p:cond>
                                  </p:endCondLst>
                                  <p:childTnLst>
                                    <p:animScale>
                                      <p:cBhvr>
                                        <p:cTn id="38" dur="2000" fill="hold"/>
                                        <p:tgtEl>
                                          <p:spTgt spid="154651">
                                            <p:txEl>
                                              <p:charRg st="0" end="5"/>
                                            </p:txEl>
                                          </p:spTgt>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nodeType="clickEffect">
                                  <p:stCondLst>
                                    <p:cond delay="0"/>
                                  </p:stCondLst>
                                  <p:childTnLst>
                                    <p:animEffect transition="out" filter="checkerboard(across)">
                                      <p:cBhvr>
                                        <p:cTn id="42" dur="500"/>
                                        <p:tgtEl>
                                          <p:spTgt spid="154657"/>
                                        </p:tgtEl>
                                      </p:cBhvr>
                                    </p:animEffect>
                                    <p:set>
                                      <p:cBhvr>
                                        <p:cTn id="43" dur="1" fill="hold">
                                          <p:stCondLst>
                                            <p:cond delay="499"/>
                                          </p:stCondLst>
                                        </p:cTn>
                                        <p:tgtEl>
                                          <p:spTgt spid="154657"/>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154658"/>
                                        </p:tgtEl>
                                      </p:cBhvr>
                                    </p:animEffect>
                                    <p:set>
                                      <p:cBhvr>
                                        <p:cTn id="46" dur="1" fill="hold">
                                          <p:stCondLst>
                                            <p:cond delay="499"/>
                                          </p:stCondLst>
                                        </p:cTn>
                                        <p:tgtEl>
                                          <p:spTgt spid="154658"/>
                                        </p:tgtEl>
                                        <p:attrNameLst>
                                          <p:attrName>style.visibility</p:attrName>
                                        </p:attrNameLst>
                                      </p:cBhvr>
                                      <p:to>
                                        <p:strVal val="hidden"/>
                                      </p:to>
                                    </p:set>
                                  </p:childTnLst>
                                </p:cTn>
                              </p:par>
                              <p:par>
                                <p:cTn id="47" presetID="5" presetClass="exit" presetSubtype="10" fill="hold" grpId="1" nodeType="withEffect">
                                  <p:stCondLst>
                                    <p:cond delay="0"/>
                                  </p:stCondLst>
                                  <p:childTnLst>
                                    <p:animEffect transition="out" filter="checkerboard(across)">
                                      <p:cBhvr>
                                        <p:cTn id="48" dur="500"/>
                                        <p:tgtEl>
                                          <p:spTgt spid="154656"/>
                                        </p:tgtEl>
                                      </p:cBhvr>
                                    </p:animEffect>
                                    <p:set>
                                      <p:cBhvr>
                                        <p:cTn id="49" dur="1" fill="hold">
                                          <p:stCondLst>
                                            <p:cond delay="499"/>
                                          </p:stCondLst>
                                        </p:cTn>
                                        <p:tgtEl>
                                          <p:spTgt spid="154656"/>
                                        </p:tgtEl>
                                        <p:attrNameLst>
                                          <p:attrName>style.visibility</p:attrName>
                                        </p:attrNameLst>
                                      </p:cBhvr>
                                      <p:to>
                                        <p:strVal val="hidden"/>
                                      </p:to>
                                    </p:set>
                                  </p:childTnLst>
                                </p:cTn>
                              </p:par>
                              <p:par>
                                <p:cTn id="50" presetID="2" presetClass="entr" presetSubtype="4" fill="hold" grpId="0" nodeType="withEffect">
                                  <p:stCondLst>
                                    <p:cond delay="0"/>
                                  </p:stCondLst>
                                  <p:childTnLst>
                                    <p:set>
                                      <p:cBhvr>
                                        <p:cTn id="51" dur="1" fill="hold">
                                          <p:stCondLst>
                                            <p:cond delay="0"/>
                                          </p:stCondLst>
                                        </p:cTn>
                                        <p:tgtEl>
                                          <p:spTgt spid="154654"/>
                                        </p:tgtEl>
                                        <p:attrNameLst>
                                          <p:attrName>style.visibility</p:attrName>
                                        </p:attrNameLst>
                                      </p:cBhvr>
                                      <p:to>
                                        <p:strVal val="visible"/>
                                      </p:to>
                                    </p:set>
                                    <p:anim calcmode="lin" valueType="num">
                                      <p:cBhvr additive="base">
                                        <p:cTn id="52" dur="500" fill="hold"/>
                                        <p:tgtEl>
                                          <p:spTgt spid="154654"/>
                                        </p:tgtEl>
                                        <p:attrNameLst>
                                          <p:attrName>ppt_x</p:attrName>
                                        </p:attrNameLst>
                                      </p:cBhvr>
                                      <p:tavLst>
                                        <p:tav tm="0">
                                          <p:val>
                                            <p:strVal val="#ppt_x"/>
                                          </p:val>
                                        </p:tav>
                                        <p:tav tm="100000">
                                          <p:val>
                                            <p:strVal val="#ppt_x"/>
                                          </p:val>
                                        </p:tav>
                                      </p:tavLst>
                                    </p:anim>
                                    <p:anim calcmode="lin" valueType="num">
                                      <p:cBhvr additive="base">
                                        <p:cTn id="53" dur="500" fill="hold"/>
                                        <p:tgtEl>
                                          <p:spTgt spid="154654"/>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54653"/>
                                        </p:tgtEl>
                                        <p:attrNameLst>
                                          <p:attrName>style.visibility</p:attrName>
                                        </p:attrNameLst>
                                      </p:cBhvr>
                                      <p:to>
                                        <p:strVal val="visible"/>
                                      </p:to>
                                    </p:set>
                                    <p:anim calcmode="lin" valueType="num">
                                      <p:cBhvr additive="base">
                                        <p:cTn id="56" dur="500" fill="hold"/>
                                        <p:tgtEl>
                                          <p:spTgt spid="154653"/>
                                        </p:tgtEl>
                                        <p:attrNameLst>
                                          <p:attrName>ppt_x</p:attrName>
                                        </p:attrNameLst>
                                      </p:cBhvr>
                                      <p:tavLst>
                                        <p:tav tm="0">
                                          <p:val>
                                            <p:strVal val="#ppt_x"/>
                                          </p:val>
                                        </p:tav>
                                        <p:tav tm="100000">
                                          <p:val>
                                            <p:strVal val="#ppt_x"/>
                                          </p:val>
                                        </p:tav>
                                      </p:tavLst>
                                    </p:anim>
                                    <p:anim calcmode="lin" valueType="num">
                                      <p:cBhvr additive="base">
                                        <p:cTn id="57" dur="500" fill="hold"/>
                                        <p:tgtEl>
                                          <p:spTgt spid="15465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4652"/>
                                        </p:tgtEl>
                                        <p:attrNameLst>
                                          <p:attrName>style.visibility</p:attrName>
                                        </p:attrNameLst>
                                      </p:cBhvr>
                                      <p:to>
                                        <p:strVal val="visible"/>
                                      </p:to>
                                    </p:set>
                                    <p:anim calcmode="lin" valueType="num">
                                      <p:cBhvr additive="base">
                                        <p:cTn id="60" dur="500" fill="hold"/>
                                        <p:tgtEl>
                                          <p:spTgt spid="154652"/>
                                        </p:tgtEl>
                                        <p:attrNameLst>
                                          <p:attrName>ppt_x</p:attrName>
                                        </p:attrNameLst>
                                      </p:cBhvr>
                                      <p:tavLst>
                                        <p:tav tm="0">
                                          <p:val>
                                            <p:strVal val="#ppt_x"/>
                                          </p:val>
                                        </p:tav>
                                        <p:tav tm="100000">
                                          <p:val>
                                            <p:strVal val="#ppt_x"/>
                                          </p:val>
                                        </p:tav>
                                      </p:tavLst>
                                    </p:anim>
                                    <p:anim calcmode="lin" valueType="num">
                                      <p:cBhvr additive="base">
                                        <p:cTn id="61" dur="500" fill="hold"/>
                                        <p:tgtEl>
                                          <p:spTgt spid="154652"/>
                                        </p:tgtEl>
                                        <p:attrNameLst>
                                          <p:attrName>ppt_y</p:attrName>
                                        </p:attrNameLst>
                                      </p:cBhvr>
                                      <p:tavLst>
                                        <p:tav tm="0">
                                          <p:val>
                                            <p:strVal val="1+#ppt_h/2"/>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154655"/>
                                        </p:tgtEl>
                                        <p:attrNameLst>
                                          <p:attrName>style.visibility</p:attrName>
                                        </p:attrNameLst>
                                      </p:cBhvr>
                                      <p:to>
                                        <p:strVal val="visible"/>
                                      </p:to>
                                    </p:set>
                                    <p:anim calcmode="lin" valueType="num">
                                      <p:cBhvr additive="base">
                                        <p:cTn id="64" dur="500" fill="hold"/>
                                        <p:tgtEl>
                                          <p:spTgt spid="154655"/>
                                        </p:tgtEl>
                                        <p:attrNameLst>
                                          <p:attrName>ppt_x</p:attrName>
                                        </p:attrNameLst>
                                      </p:cBhvr>
                                      <p:tavLst>
                                        <p:tav tm="0">
                                          <p:val>
                                            <p:strVal val="0-#ppt_w/2"/>
                                          </p:val>
                                        </p:tav>
                                        <p:tav tm="100000">
                                          <p:val>
                                            <p:strVal val="#ppt_x"/>
                                          </p:val>
                                        </p:tav>
                                      </p:tavLst>
                                    </p:anim>
                                    <p:anim calcmode="lin" valueType="num">
                                      <p:cBhvr additive="base">
                                        <p:cTn id="65" dur="500" fill="hold"/>
                                        <p:tgtEl>
                                          <p:spTgt spid="154655"/>
                                        </p:tgtEl>
                                        <p:attrNameLst>
                                          <p:attrName>ppt_y</p:attrName>
                                        </p:attrNameLst>
                                      </p:cBhvr>
                                      <p:tavLst>
                                        <p:tav tm="0">
                                          <p:val>
                                            <p:strVal val="#ppt_y"/>
                                          </p:val>
                                        </p:tav>
                                        <p:tav tm="100000">
                                          <p:val>
                                            <p:strVal val="#ppt_y"/>
                                          </p:val>
                                        </p:tav>
                                      </p:tavLst>
                                    </p:anim>
                                  </p:childTnLst>
                                </p:cTn>
                              </p:par>
                              <p:par>
                                <p:cTn id="66" presetID="6" presetClass="emph" presetSubtype="0" repeatCount="indefinite" fill="hold" nodeType="withEffect">
                                  <p:stCondLst>
                                    <p:cond delay="0"/>
                                  </p:stCondLst>
                                  <p:endCondLst>
                                    <p:cond evt="onNext" delay="0">
                                      <p:tgtEl>
                                        <p:sldTgt/>
                                      </p:tgtEl>
                                    </p:cond>
                                  </p:endCondLst>
                                  <p:childTnLst>
                                    <p:animScale>
                                      <p:cBhvr>
                                        <p:cTn id="67" dur="2000" fill="hold"/>
                                        <p:tgtEl>
                                          <p:spTgt spid="154651">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3" grpId="0" bldLvl="0" animBg="1"/>
      <p:bldP spid="154643" grpId="1" bldLvl="0" animBg="1"/>
      <p:bldP spid="154652" grpId="0" animBg="1"/>
      <p:bldP spid="154654" grpId="0" bldLvl="0" animBg="1"/>
      <p:bldP spid="154656" grpId="0" animBg="1"/>
      <p:bldP spid="154656" grpId="1" animBg="1"/>
      <p:bldP spid="154658" grpId="0" bldLvl="0" animBg="1"/>
      <p:bldP spid="154658"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noChangeArrowheads="1"/>
          </p:cNvSpPr>
          <p:nvPr>
            <p:ph type="ctrTitle" sz="quarter"/>
          </p:nvPr>
        </p:nvSpPr>
        <p:spPr>
          <a:xfrm>
            <a:off x="684213" y="1196975"/>
            <a:ext cx="7772400" cy="17367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Add </a:t>
            </a:r>
            <a:r>
              <a:rPr kumimoji="0" lang="en-GB"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 number directly)</a:t>
            </a:r>
            <a:r>
              <a:rPr kumimoji="0" lang="en-GB" altLang="zh-CN"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instruction</a:t>
            </a:r>
            <a:endParaRPr kumimoji="0" lang="en-GB" altLang="zh-CN" sz="5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77155" name="Rectangle 3"/>
          <p:cNvSpPr>
            <a:spLocks noGrp="1" noChangeArrowheads="1"/>
          </p:cNvSpPr>
          <p:nvPr>
            <p:ph type="subTitle" sz="quarter" idx="1"/>
          </p:nvPr>
        </p:nvSpPr>
        <p:spPr>
          <a:xfrm>
            <a:off x="1300163" y="3886200"/>
            <a:ext cx="6872288" cy="2063750"/>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 </a:t>
            </a:r>
            <a:endPar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Assume a number has already been inputted or loaded (directly or from memory) into the accumulator.</a:t>
            </a:r>
            <a:endParaRPr kumimoji="0" lang="en-GB" altLang="zh-CN" sz="28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204" name="Text Box 28"/>
          <p:cNvSpPr txBox="1"/>
          <p:nvPr/>
        </p:nvSpPr>
        <p:spPr>
          <a:xfrm>
            <a:off x="250825" y="4005263"/>
            <a:ext cx="3241675" cy="1546225"/>
          </a:xfrm>
          <a:prstGeom prst="rect">
            <a:avLst/>
          </a:prstGeom>
          <a:noFill/>
          <a:ln w="5080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3600" dirty="0"/>
              <a:t>ALU</a:t>
            </a:r>
            <a:endParaRPr lang="en-GB" altLang="zh-CN" sz="3600" dirty="0"/>
          </a:p>
          <a:p>
            <a:pPr marL="0" lvl="0" indent="0" algn="ctr" eaLnBrk="1" hangingPunct="1">
              <a:spcBef>
                <a:spcPct val="0"/>
              </a:spcBef>
              <a:buClrTx/>
              <a:buFontTx/>
              <a:buNone/>
            </a:pPr>
            <a:endParaRPr lang="en-GB" altLang="zh-CN" sz="3600" dirty="0"/>
          </a:p>
          <a:p>
            <a:pPr marL="0" lvl="0" indent="0" algn="ctr" eaLnBrk="1" hangingPunct="1">
              <a:spcBef>
                <a:spcPct val="0"/>
              </a:spcBef>
              <a:buClrTx/>
              <a:buFontTx/>
              <a:buNone/>
            </a:pPr>
            <a:endParaRPr lang="zh-CN" altLang="en-GB" sz="2000" dirty="0"/>
          </a:p>
        </p:txBody>
      </p:sp>
      <p:sp>
        <p:nvSpPr>
          <p:cNvPr id="178179" name="Rectangle 3"/>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31748" name="Rectangle 4"/>
          <p:cNvSpPr/>
          <p:nvPr/>
        </p:nvSpPr>
        <p:spPr>
          <a:xfrm>
            <a:off x="107950" y="1700213"/>
            <a:ext cx="8964613" cy="5086350"/>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1749" name="Rectangle 5"/>
          <p:cNvSpPr/>
          <p:nvPr/>
        </p:nvSpPr>
        <p:spPr>
          <a:xfrm>
            <a:off x="3636963" y="94932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31750" name="Text Box 9"/>
          <p:cNvSpPr txBox="1"/>
          <p:nvPr/>
        </p:nvSpPr>
        <p:spPr>
          <a:xfrm>
            <a:off x="107950" y="0"/>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78187" name="Rectangle 11"/>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78195" name="Line 19"/>
          <p:cNvSpPr/>
          <p:nvPr/>
        </p:nvSpPr>
        <p:spPr>
          <a:xfrm flipH="1" flipV="1">
            <a:off x="8316913" y="4149725"/>
            <a:ext cx="0" cy="1223963"/>
          </a:xfrm>
          <a:prstGeom prst="line">
            <a:avLst/>
          </a:prstGeom>
          <a:ln w="76200" cap="flat" cmpd="sng">
            <a:solidFill>
              <a:srgbClr val="000000"/>
            </a:solidFill>
            <a:prstDash val="solid"/>
            <a:headEnd type="none" w="med" len="med"/>
            <a:tailEnd type="triangle" w="med" len="med"/>
          </a:ln>
        </p:spPr>
      </p:sp>
      <p:sp>
        <p:nvSpPr>
          <p:cNvPr id="178196" name="Rectangle 20"/>
          <p:cNvSpPr>
            <a:spLocks noChangeArrowheads="1"/>
          </p:cNvSpPr>
          <p:nvPr/>
        </p:nvSpPr>
        <p:spPr bwMode="auto">
          <a:xfrm>
            <a:off x="6948488" y="4508500"/>
            <a:ext cx="1943100" cy="822325"/>
          </a:xfrm>
          <a:prstGeom prst="rect">
            <a:avLst/>
          </a:prstGeom>
          <a:noFill/>
          <a:ln>
            <a:noFill/>
          </a:ln>
          <a:effectLst/>
        </p:spPr>
        <p:txBody>
          <a:bodyPr anchor="ctr">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Number to be added.</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8197" name="Rectangle 21"/>
          <p:cNvSpPr/>
          <p:nvPr/>
        </p:nvSpPr>
        <p:spPr>
          <a:xfrm>
            <a:off x="395288" y="4581525"/>
            <a:ext cx="288131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78198" name="Line 22"/>
          <p:cNvSpPr/>
          <p:nvPr/>
        </p:nvSpPr>
        <p:spPr>
          <a:xfrm flipH="1">
            <a:off x="3203575" y="3860800"/>
            <a:ext cx="4392613" cy="1008063"/>
          </a:xfrm>
          <a:prstGeom prst="line">
            <a:avLst/>
          </a:prstGeom>
          <a:ln w="76200" cap="flat" cmpd="sng">
            <a:solidFill>
              <a:srgbClr val="000000"/>
            </a:solidFill>
            <a:prstDash val="solid"/>
            <a:headEnd type="none" w="med" len="med"/>
            <a:tailEnd type="triangle" w="med" len="med"/>
          </a:ln>
        </p:spPr>
      </p:sp>
      <p:sp>
        <p:nvSpPr>
          <p:cNvPr id="178199" name="Rectangle 23"/>
          <p:cNvSpPr>
            <a:spLocks noChangeArrowheads="1"/>
          </p:cNvSpPr>
          <p:nvPr/>
        </p:nvSpPr>
        <p:spPr bwMode="auto">
          <a:xfrm rot="-756692">
            <a:off x="3205162" y="3670935"/>
            <a:ext cx="4449763" cy="119888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number in MDR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and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number already in accumulator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together</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8200" name="Rectangle 24"/>
          <p:cNvSpPr>
            <a:spLocks noChangeArrowheads="1"/>
          </p:cNvSpPr>
          <p:nvPr/>
        </p:nvSpPr>
        <p:spPr bwMode="auto">
          <a:xfrm>
            <a:off x="250825" y="5585460"/>
            <a:ext cx="6626225" cy="1014730"/>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The ALU now does the arithmetic.</a:t>
            </a:r>
            <a:endPar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Accumulator value is now  the result of the addition.</a:t>
            </a:r>
            <a:endPar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i.e. Accumulator = Accumulator + contents of MDR</a:t>
            </a:r>
            <a:endParaRPr kumimoji="0" lang="en-GB"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1758" name="Text Box 26"/>
          <p:cNvSpPr txBox="1"/>
          <p:nvPr/>
        </p:nvSpPr>
        <p:spPr>
          <a:xfrm>
            <a:off x="223838" y="549275"/>
            <a:ext cx="36036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b="1" i="1" dirty="0">
                <a:solidFill>
                  <a:srgbClr val="FFFF00"/>
                </a:solidFill>
              </a:rPr>
              <a:t>Add (a number directly)</a:t>
            </a:r>
            <a:endParaRPr lang="en-GB" altLang="zh-CN" sz="2400" b="1" i="1" dirty="0">
              <a:solidFill>
                <a:srgbClr val="FFFF00"/>
              </a:solidFill>
            </a:endParaRPr>
          </a:p>
        </p:txBody>
      </p:sp>
      <p:sp>
        <p:nvSpPr>
          <p:cNvPr id="31759" name="Text Box 27"/>
          <p:cNvSpPr txBox="1"/>
          <p:nvPr/>
        </p:nvSpPr>
        <p:spPr>
          <a:xfrm>
            <a:off x="323850" y="4149725"/>
            <a:ext cx="3168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50000"/>
              </a:spcBef>
              <a:buClrTx/>
              <a:buFontTx/>
              <a:buNone/>
            </a:pPr>
            <a:endParaRPr lang="ro-RO" altLang="zh-CN" sz="1800" dirty="0"/>
          </a:p>
        </p:txBody>
      </p:sp>
      <p:sp>
        <p:nvSpPr>
          <p:cNvPr id="31760" name="Rectangle 29"/>
          <p:cNvSpPr/>
          <p:nvPr/>
        </p:nvSpPr>
        <p:spPr>
          <a:xfrm>
            <a:off x="323850" y="1989138"/>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31761" name="Rectangle 30"/>
          <p:cNvSpPr/>
          <p:nvPr/>
        </p:nvSpPr>
        <p:spPr>
          <a:xfrm>
            <a:off x="3995738" y="1989138"/>
            <a:ext cx="1223962"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31762" name="Text Box 32">
            <a:hlinkClick r:id="rId2" action="ppaction://hlinksldjump"/>
          </p:cNvPr>
          <p:cNvSpPr txBox="1"/>
          <p:nvPr/>
        </p:nvSpPr>
        <p:spPr>
          <a:xfrm>
            <a:off x="6630988" y="6381750"/>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8195"/>
                                        </p:tgtEl>
                                        <p:attrNameLst>
                                          <p:attrName>style.visibility</p:attrName>
                                        </p:attrNameLst>
                                      </p:cBhvr>
                                      <p:to>
                                        <p:strVal val="visible"/>
                                      </p:to>
                                    </p:set>
                                    <p:anim calcmode="lin" valueType="num">
                                      <p:cBhvr additive="base">
                                        <p:cTn id="7" dur="500" fill="hold"/>
                                        <p:tgtEl>
                                          <p:spTgt spid="178195"/>
                                        </p:tgtEl>
                                        <p:attrNameLst>
                                          <p:attrName>ppt_x</p:attrName>
                                        </p:attrNameLst>
                                      </p:cBhvr>
                                      <p:tavLst>
                                        <p:tav tm="0">
                                          <p:val>
                                            <p:strVal val="#ppt_x"/>
                                          </p:val>
                                        </p:tav>
                                        <p:tav tm="100000">
                                          <p:val>
                                            <p:strVal val="#ppt_x"/>
                                          </p:val>
                                        </p:tav>
                                      </p:tavLst>
                                    </p:anim>
                                    <p:anim calcmode="lin" valueType="num">
                                      <p:cBhvr additive="base">
                                        <p:cTn id="8" dur="500" fill="hold"/>
                                        <p:tgtEl>
                                          <p:spTgt spid="178195"/>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78196"/>
                                        </p:tgtEl>
                                        <p:attrNameLst>
                                          <p:attrName>style.visibility</p:attrName>
                                        </p:attrNameLst>
                                      </p:cBhvr>
                                      <p:to>
                                        <p:strVal val="visible"/>
                                      </p:to>
                                    </p:set>
                                    <p:anim calcmode="lin" valueType="num">
                                      <p:cBhvr additive="base">
                                        <p:cTn id="11" dur="500" fill="hold"/>
                                        <p:tgtEl>
                                          <p:spTgt spid="178196"/>
                                        </p:tgtEl>
                                        <p:attrNameLst>
                                          <p:attrName>ppt_x</p:attrName>
                                        </p:attrNameLst>
                                      </p:cBhvr>
                                      <p:tavLst>
                                        <p:tav tm="0">
                                          <p:val>
                                            <p:strVal val="#ppt_x"/>
                                          </p:val>
                                        </p:tav>
                                        <p:tav tm="100000">
                                          <p:val>
                                            <p:strVal val="#ppt_x"/>
                                          </p:val>
                                        </p:tav>
                                      </p:tavLst>
                                    </p:anim>
                                    <p:anim calcmode="lin" valueType="num">
                                      <p:cBhvr additive="base">
                                        <p:cTn id="12" dur="500" fill="hold"/>
                                        <p:tgtEl>
                                          <p:spTgt spid="178196"/>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78179">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78187">
                                            <p:txEl>
                                              <p:charRg st="0" end="5"/>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nodeType="clickEffect">
                                  <p:stCondLst>
                                    <p:cond delay="0"/>
                                  </p:stCondLst>
                                  <p:childTnLst>
                                    <p:animEffect transition="out" filter="checkerboard(across)">
                                      <p:cBhvr>
                                        <p:cTn id="20" dur="500"/>
                                        <p:tgtEl>
                                          <p:spTgt spid="178195"/>
                                        </p:tgtEl>
                                      </p:cBhvr>
                                    </p:animEffect>
                                    <p:set>
                                      <p:cBhvr>
                                        <p:cTn id="21" dur="1" fill="hold">
                                          <p:stCondLst>
                                            <p:cond delay="499"/>
                                          </p:stCondLst>
                                        </p:cTn>
                                        <p:tgtEl>
                                          <p:spTgt spid="178195"/>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178196"/>
                                        </p:tgtEl>
                                      </p:cBhvr>
                                    </p:animEffect>
                                    <p:set>
                                      <p:cBhvr>
                                        <p:cTn id="24" dur="1" fill="hold">
                                          <p:stCondLst>
                                            <p:cond delay="499"/>
                                          </p:stCondLst>
                                        </p:cTn>
                                        <p:tgtEl>
                                          <p:spTgt spid="178196"/>
                                        </p:tgtEl>
                                        <p:attrNameLst>
                                          <p:attrName>style.visibility</p:attrName>
                                        </p:attrNameLst>
                                      </p:cBhvr>
                                      <p:to>
                                        <p:strVal val="hidden"/>
                                      </p:to>
                                    </p:set>
                                  </p:childTnLst>
                                </p:cTn>
                              </p:par>
                              <p:par>
                                <p:cTn id="25" presetID="2" presetClass="entr" presetSubtype="3" fill="hold" nodeType="withEffect">
                                  <p:stCondLst>
                                    <p:cond delay="0"/>
                                  </p:stCondLst>
                                  <p:childTnLst>
                                    <p:set>
                                      <p:cBhvr>
                                        <p:cTn id="26" dur="1" fill="hold">
                                          <p:stCondLst>
                                            <p:cond delay="0"/>
                                          </p:stCondLst>
                                        </p:cTn>
                                        <p:tgtEl>
                                          <p:spTgt spid="178198"/>
                                        </p:tgtEl>
                                        <p:attrNameLst>
                                          <p:attrName>style.visibility</p:attrName>
                                        </p:attrNameLst>
                                      </p:cBhvr>
                                      <p:to>
                                        <p:strVal val="visible"/>
                                      </p:to>
                                    </p:set>
                                    <p:anim calcmode="lin" valueType="num">
                                      <p:cBhvr additive="base">
                                        <p:cTn id="27" dur="500" fill="hold"/>
                                        <p:tgtEl>
                                          <p:spTgt spid="178198"/>
                                        </p:tgtEl>
                                        <p:attrNameLst>
                                          <p:attrName>ppt_x</p:attrName>
                                        </p:attrNameLst>
                                      </p:cBhvr>
                                      <p:tavLst>
                                        <p:tav tm="0">
                                          <p:val>
                                            <p:strVal val="1+#ppt_w/2"/>
                                          </p:val>
                                        </p:tav>
                                        <p:tav tm="100000">
                                          <p:val>
                                            <p:strVal val="#ppt_x"/>
                                          </p:val>
                                        </p:tav>
                                      </p:tavLst>
                                    </p:anim>
                                    <p:anim calcmode="lin" valueType="num">
                                      <p:cBhvr additive="base">
                                        <p:cTn id="28" dur="500" fill="hold"/>
                                        <p:tgtEl>
                                          <p:spTgt spid="178198"/>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78199"/>
                                        </p:tgtEl>
                                        <p:attrNameLst>
                                          <p:attrName>style.visibility</p:attrName>
                                        </p:attrNameLst>
                                      </p:cBhvr>
                                      <p:to>
                                        <p:strVal val="visible"/>
                                      </p:to>
                                    </p:set>
                                    <p:anim calcmode="lin" valueType="num">
                                      <p:cBhvr additive="base">
                                        <p:cTn id="31" dur="500" fill="hold"/>
                                        <p:tgtEl>
                                          <p:spTgt spid="178199"/>
                                        </p:tgtEl>
                                        <p:attrNameLst>
                                          <p:attrName>ppt_x</p:attrName>
                                        </p:attrNameLst>
                                      </p:cBhvr>
                                      <p:tavLst>
                                        <p:tav tm="0">
                                          <p:val>
                                            <p:strVal val="1+#ppt_w/2"/>
                                          </p:val>
                                        </p:tav>
                                        <p:tav tm="100000">
                                          <p:val>
                                            <p:strVal val="#ppt_x"/>
                                          </p:val>
                                        </p:tav>
                                      </p:tavLst>
                                    </p:anim>
                                    <p:anim calcmode="lin" valueType="num">
                                      <p:cBhvr additive="base">
                                        <p:cTn id="32" dur="500" fill="hold"/>
                                        <p:tgtEl>
                                          <p:spTgt spid="178199"/>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178204"/>
                                        </p:tgtEl>
                                        <p:attrNameLst>
                                          <p:attrName>style.visibility</p:attrName>
                                        </p:attrNameLst>
                                      </p:cBhvr>
                                      <p:to>
                                        <p:strVal val="visible"/>
                                      </p:to>
                                    </p:set>
                                    <p:anim calcmode="lin" valueType="num">
                                      <p:cBhvr additive="base">
                                        <p:cTn id="35" dur="500" fill="hold"/>
                                        <p:tgtEl>
                                          <p:spTgt spid="178204"/>
                                        </p:tgtEl>
                                        <p:attrNameLst>
                                          <p:attrName>ppt_x</p:attrName>
                                        </p:attrNameLst>
                                      </p:cBhvr>
                                      <p:tavLst>
                                        <p:tav tm="0">
                                          <p:val>
                                            <p:strVal val="1+#ppt_w/2"/>
                                          </p:val>
                                        </p:tav>
                                        <p:tav tm="100000">
                                          <p:val>
                                            <p:strVal val="#ppt_x"/>
                                          </p:val>
                                        </p:tav>
                                      </p:tavLst>
                                    </p:anim>
                                    <p:anim calcmode="lin" valueType="num">
                                      <p:cBhvr additive="base">
                                        <p:cTn id="36" dur="500" fill="hold"/>
                                        <p:tgtEl>
                                          <p:spTgt spid="178204"/>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178197"/>
                                        </p:tgtEl>
                                        <p:attrNameLst>
                                          <p:attrName>style.visibility</p:attrName>
                                        </p:attrNameLst>
                                      </p:cBhvr>
                                      <p:to>
                                        <p:strVal val="visible"/>
                                      </p:to>
                                    </p:set>
                                    <p:anim calcmode="lin" valueType="num">
                                      <p:cBhvr additive="base">
                                        <p:cTn id="39" dur="500" fill="hold"/>
                                        <p:tgtEl>
                                          <p:spTgt spid="178197"/>
                                        </p:tgtEl>
                                        <p:attrNameLst>
                                          <p:attrName>ppt_x</p:attrName>
                                        </p:attrNameLst>
                                      </p:cBhvr>
                                      <p:tavLst>
                                        <p:tav tm="0">
                                          <p:val>
                                            <p:strVal val="1+#ppt_w/2"/>
                                          </p:val>
                                        </p:tav>
                                        <p:tav tm="100000">
                                          <p:val>
                                            <p:strVal val="#ppt_x"/>
                                          </p:val>
                                        </p:tav>
                                      </p:tavLst>
                                    </p:anim>
                                    <p:anim calcmode="lin" valueType="num">
                                      <p:cBhvr additive="base">
                                        <p:cTn id="40" dur="500" fill="hold"/>
                                        <p:tgtEl>
                                          <p:spTgt spid="178197"/>
                                        </p:tgtEl>
                                        <p:attrNameLst>
                                          <p:attrName>ppt_y</p:attrName>
                                        </p:attrNameLst>
                                      </p:cBhvr>
                                      <p:tavLst>
                                        <p:tav tm="0">
                                          <p:val>
                                            <p:strVal val="0-#ppt_h/2"/>
                                          </p:val>
                                        </p:tav>
                                        <p:tav tm="100000">
                                          <p:val>
                                            <p:strVal val="#ppt_y"/>
                                          </p:val>
                                        </p:tav>
                                      </p:tavLst>
                                    </p:anim>
                                  </p:childTnLst>
                                </p:cTn>
                              </p:par>
                              <p:par>
                                <p:cTn id="41" presetID="9" presetClass="entr" presetSubtype="0" fill="hold" grpId="0" nodeType="withEffect">
                                  <p:stCondLst>
                                    <p:cond delay="0"/>
                                  </p:stCondLst>
                                  <p:childTnLst>
                                    <p:set>
                                      <p:cBhvr>
                                        <p:cTn id="42" dur="1" fill="hold">
                                          <p:stCondLst>
                                            <p:cond delay="0"/>
                                          </p:stCondLst>
                                        </p:cTn>
                                        <p:tgtEl>
                                          <p:spTgt spid="178200"/>
                                        </p:tgtEl>
                                        <p:attrNameLst>
                                          <p:attrName>style.visibility</p:attrName>
                                        </p:attrNameLst>
                                      </p:cBhvr>
                                      <p:to>
                                        <p:strVal val="visible"/>
                                      </p:to>
                                    </p:set>
                                    <p:animEffect transition="in" filter="dissolve">
                                      <p:cBhvr>
                                        <p:cTn id="43" dur="500"/>
                                        <p:tgtEl>
                                          <p:spTgt spid="178200"/>
                                        </p:tgtEl>
                                      </p:cBhvr>
                                    </p:animEffect>
                                  </p:childTnLst>
                                </p:cTn>
                              </p:par>
                              <p:par>
                                <p:cTn id="44" presetID="6" presetClass="emph" presetSubtype="0" repeatCount="indefinite" fill="hold" nodeType="withEffect">
                                  <p:stCondLst>
                                    <p:cond delay="0"/>
                                  </p:stCondLst>
                                  <p:endCondLst>
                                    <p:cond evt="onNext" delay="0">
                                      <p:tgtEl>
                                        <p:sldTgt/>
                                      </p:tgtEl>
                                    </p:cond>
                                  </p:endCondLst>
                                  <p:childTnLst>
                                    <p:animScale>
                                      <p:cBhvr>
                                        <p:cTn id="45" dur="2000" fill="hold"/>
                                        <p:tgtEl>
                                          <p:spTgt spid="178187">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4" grpId="0" animBg="1"/>
      <p:bldP spid="178196" grpId="0"/>
      <p:bldP spid="178196" grpId="1"/>
      <p:bldP spid="178197" grpId="0" animBg="1"/>
      <p:bldP spid="178199" grpId="0" bldLvl="0" animBg="1"/>
      <p:bldP spid="17820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ChangeArrowheads="1"/>
          </p:cNvSpPr>
          <p:nvPr>
            <p:ph type="ctrTitle" sz="quarter"/>
          </p:nvPr>
        </p:nvSpPr>
        <p:spPr>
          <a:xfrm>
            <a:off x="611188" y="1125538"/>
            <a:ext cx="7772400" cy="17367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Add </a:t>
            </a:r>
            <a:r>
              <a:rPr kumimoji="0" lang="en-GB" altLang="zh-CN"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(a number from memory)</a:t>
            </a: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instruction</a:t>
            </a:r>
            <a:endPar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56675" name="Rectangle 3"/>
          <p:cNvSpPr>
            <a:spLocks noGrp="1" noChangeArrowheads="1"/>
          </p:cNvSpPr>
          <p:nvPr>
            <p:ph type="subTitle" sz="quarter" idx="1"/>
          </p:nvPr>
        </p:nvSpPr>
        <p:spPr>
          <a:xfrm>
            <a:off x="1300163" y="3886200"/>
            <a:ext cx="6872288" cy="2063750"/>
          </a:xfrm>
        </p:spPr>
        <p:txBody>
          <a:bodyPr vert="horz" wrap="square" lIns="91440" tIns="45720" rIns="91440" bIns="45720" numCol="1" anchor="t" anchorCtr="0" compatLnSpc="1"/>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GB"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GB"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(Assume a number has already been inputted or loaded into the accumulator.)</a:t>
            </a:r>
            <a:endParaRPr kumimoji="0" lang="en-GB"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sz="quarter"/>
          </p:nvPr>
        </p:nvSpPr>
        <p:spPr/>
        <p:txBody>
          <a:bodyPr/>
          <a:p>
            <a:endParaRPr lang="zh-CN" altLang="en-US"/>
          </a:p>
        </p:txBody>
      </p:sp>
      <p:sp>
        <p:nvSpPr>
          <p:cNvPr id="3" name="副标题 2"/>
          <p:cNvSpPr>
            <a:spLocks noGrp="1" noChangeArrowheads="1"/>
          </p:cNvSpPr>
          <p:nvPr>
            <p:ph type="subTitle" sz="quarter" idx="1"/>
          </p:nvPr>
        </p:nvSpPr>
        <p:spPr/>
        <p:txBody>
          <a:bodyPr/>
          <a:p>
            <a:endParaRPr lang="zh-CN" altLang="en-US"/>
          </a:p>
        </p:txBody>
      </p:sp>
      <p:pic>
        <p:nvPicPr>
          <p:cNvPr id="5" name="图片 4"/>
          <p:cNvPicPr>
            <a:picLocks noChangeAspect="1"/>
          </p:cNvPicPr>
          <p:nvPr/>
        </p:nvPicPr>
        <p:blipFill>
          <a:blip r:embed="rId1"/>
          <a:stretch>
            <a:fillRect/>
          </a:stretch>
        </p:blipFill>
        <p:spPr>
          <a:xfrm>
            <a:off x="2068830" y="220980"/>
            <a:ext cx="5006340" cy="64160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31" name="Text Box 35"/>
          <p:cNvSpPr txBox="1"/>
          <p:nvPr/>
        </p:nvSpPr>
        <p:spPr>
          <a:xfrm>
            <a:off x="250825" y="4005263"/>
            <a:ext cx="3241675" cy="1546225"/>
          </a:xfrm>
          <a:prstGeom prst="rect">
            <a:avLst/>
          </a:prstGeom>
          <a:noFill/>
          <a:ln w="5080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3600" dirty="0"/>
              <a:t>ALU</a:t>
            </a:r>
            <a:endParaRPr lang="en-GB" altLang="zh-CN" sz="3600" dirty="0"/>
          </a:p>
          <a:p>
            <a:pPr marL="0" lvl="0" indent="0" algn="ctr" eaLnBrk="1" hangingPunct="1">
              <a:spcBef>
                <a:spcPct val="0"/>
              </a:spcBef>
              <a:buClrTx/>
              <a:buFontTx/>
              <a:buNone/>
            </a:pPr>
            <a:endParaRPr lang="en-GB" altLang="zh-CN" sz="3600" dirty="0"/>
          </a:p>
          <a:p>
            <a:pPr marL="0" lvl="0" indent="0" algn="ctr" eaLnBrk="1" hangingPunct="1">
              <a:spcBef>
                <a:spcPct val="0"/>
              </a:spcBef>
              <a:buClrTx/>
              <a:buFontTx/>
              <a:buNone/>
            </a:pPr>
            <a:endParaRPr lang="zh-CN" altLang="en-GB" sz="2000" dirty="0"/>
          </a:p>
        </p:txBody>
      </p:sp>
      <p:sp>
        <p:nvSpPr>
          <p:cNvPr id="157701"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33796" name="Rectangle 10"/>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3797"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57712" name="Line 16"/>
          <p:cNvSpPr/>
          <p:nvPr/>
        </p:nvSpPr>
        <p:spPr>
          <a:xfrm flipH="1" flipV="1">
            <a:off x="4572000" y="2349500"/>
            <a:ext cx="3240088" cy="3311525"/>
          </a:xfrm>
          <a:prstGeom prst="line">
            <a:avLst/>
          </a:prstGeom>
          <a:ln w="76200" cap="flat" cmpd="sng">
            <a:solidFill>
              <a:srgbClr val="000000"/>
            </a:solidFill>
            <a:prstDash val="solid"/>
            <a:headEnd type="none" w="med" len="med"/>
            <a:tailEnd type="triangle" w="med" len="med"/>
          </a:ln>
        </p:spPr>
      </p:sp>
      <p:sp>
        <p:nvSpPr>
          <p:cNvPr id="157715" name="Rectangle 19"/>
          <p:cNvSpPr>
            <a:spLocks noChangeArrowheads="1"/>
          </p:cNvSpPr>
          <p:nvPr/>
        </p:nvSpPr>
        <p:spPr bwMode="auto">
          <a:xfrm rot="2722195">
            <a:off x="4285456" y="3568859"/>
            <a:ext cx="3929063" cy="82994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 of number to be added.</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3800" name="Text Box 21"/>
          <p:cNvSpPr txBox="1"/>
          <p:nvPr/>
        </p:nvSpPr>
        <p:spPr>
          <a:xfrm>
            <a:off x="107950" y="549275"/>
            <a:ext cx="3013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FF00"/>
                </a:solidFill>
              </a:rPr>
              <a:t>Add (from memory)</a:t>
            </a:r>
            <a:endParaRPr lang="en-GB" altLang="zh-CN" sz="2400" b="1" i="1" dirty="0">
              <a:solidFill>
                <a:srgbClr val="FFFF00"/>
              </a:solidFill>
            </a:endParaRPr>
          </a:p>
        </p:txBody>
      </p:sp>
      <p:sp>
        <p:nvSpPr>
          <p:cNvPr id="33801" name="Text Box 22"/>
          <p:cNvSpPr txBox="1"/>
          <p:nvPr/>
        </p:nvSpPr>
        <p:spPr>
          <a:xfrm>
            <a:off x="107950" y="0"/>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57720" name="Rectangle 24"/>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57721" name="Rectangle 25"/>
          <p:cNvSpPr/>
          <p:nvPr/>
        </p:nvSpPr>
        <p:spPr>
          <a:xfrm>
            <a:off x="6696075" y="84138"/>
            <a:ext cx="2268538" cy="752475"/>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000" b="1" dirty="0">
                <a:solidFill>
                  <a:srgbClr val="000000"/>
                </a:solidFill>
              </a:rPr>
              <a:t>Memory</a:t>
            </a:r>
            <a:r>
              <a:rPr lang="en-GB" altLang="zh-CN" b="1" dirty="0"/>
              <a:t> </a:t>
            </a:r>
            <a:endParaRPr lang="en-GB" altLang="zh-CN" b="1" dirty="0"/>
          </a:p>
        </p:txBody>
      </p:sp>
      <p:sp>
        <p:nvSpPr>
          <p:cNvPr id="157722" name="Line 26"/>
          <p:cNvSpPr/>
          <p:nvPr/>
        </p:nvSpPr>
        <p:spPr>
          <a:xfrm>
            <a:off x="8101013" y="836613"/>
            <a:ext cx="0" cy="2663825"/>
          </a:xfrm>
          <a:prstGeom prst="line">
            <a:avLst/>
          </a:prstGeom>
          <a:ln w="76200" cap="flat" cmpd="sng">
            <a:solidFill>
              <a:srgbClr val="000000"/>
            </a:solidFill>
            <a:prstDash val="solid"/>
            <a:headEnd type="none" w="med" len="med"/>
            <a:tailEnd type="triangle" w="med" len="med"/>
          </a:ln>
        </p:spPr>
      </p:sp>
      <p:sp>
        <p:nvSpPr>
          <p:cNvPr id="157723" name="Rectangle 27"/>
          <p:cNvSpPr>
            <a:spLocks noChangeArrowheads="1"/>
          </p:cNvSpPr>
          <p:nvPr/>
        </p:nvSpPr>
        <p:spPr bwMode="auto">
          <a:xfrm>
            <a:off x="6516688" y="1404938"/>
            <a:ext cx="2627313" cy="156845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umber in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the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memory address </a:t>
            </a:r>
            <a:r>
              <a:rPr kumimoji="0" lang="en-US" altLang="en-GB"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obtained from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MAR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7724" name="Line 28"/>
          <p:cNvSpPr/>
          <p:nvPr/>
        </p:nvSpPr>
        <p:spPr>
          <a:xfrm>
            <a:off x="5292725" y="1989138"/>
            <a:ext cx="1295400" cy="0"/>
          </a:xfrm>
          <a:prstGeom prst="line">
            <a:avLst/>
          </a:prstGeom>
          <a:ln w="25400" cap="flat" cmpd="sng">
            <a:solidFill>
              <a:schemeClr val="tx1"/>
            </a:solidFill>
            <a:prstDash val="sysDot"/>
            <a:headEnd type="none" w="med" len="med"/>
            <a:tailEnd type="triangle" w="med" len="med"/>
          </a:ln>
        </p:spPr>
      </p:sp>
      <p:sp>
        <p:nvSpPr>
          <p:cNvPr id="157726" name="Rectangle 30"/>
          <p:cNvSpPr/>
          <p:nvPr/>
        </p:nvSpPr>
        <p:spPr>
          <a:xfrm>
            <a:off x="395288" y="4670425"/>
            <a:ext cx="2881312"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57727" name="Line 31"/>
          <p:cNvSpPr/>
          <p:nvPr/>
        </p:nvSpPr>
        <p:spPr>
          <a:xfrm flipH="1">
            <a:off x="3276600" y="3860800"/>
            <a:ext cx="4319588" cy="1008063"/>
          </a:xfrm>
          <a:prstGeom prst="line">
            <a:avLst/>
          </a:prstGeom>
          <a:ln w="76200" cap="flat" cmpd="sng">
            <a:solidFill>
              <a:srgbClr val="000000"/>
            </a:solidFill>
            <a:prstDash val="solid"/>
            <a:headEnd type="none" w="med" len="med"/>
            <a:tailEnd type="triangle" w="med" len="med"/>
          </a:ln>
        </p:spPr>
      </p:sp>
      <p:sp>
        <p:nvSpPr>
          <p:cNvPr id="157728" name="Rectangle 32"/>
          <p:cNvSpPr>
            <a:spLocks noChangeArrowheads="1"/>
          </p:cNvSpPr>
          <p:nvPr/>
        </p:nvSpPr>
        <p:spPr bwMode="auto">
          <a:xfrm rot="-756692">
            <a:off x="3203575" y="3860800"/>
            <a:ext cx="4452938" cy="82232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number in MDR to number already in accumulator.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7729" name="Rectangle 33"/>
          <p:cNvSpPr/>
          <p:nvPr/>
        </p:nvSpPr>
        <p:spPr>
          <a:xfrm>
            <a:off x="3995738" y="1700213"/>
            <a:ext cx="1296987"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57730" name="Rectangle 34"/>
          <p:cNvSpPr>
            <a:spLocks noChangeArrowheads="1"/>
          </p:cNvSpPr>
          <p:nvPr/>
        </p:nvSpPr>
        <p:spPr bwMode="auto">
          <a:xfrm>
            <a:off x="250825" y="5661025"/>
            <a:ext cx="6626225" cy="915988"/>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NB. The ALU now does the arithmetic.</a:t>
            </a:r>
            <a:endParaRPr kumimoji="0" 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Accumulator value is now  the result of the addition.</a:t>
            </a:r>
            <a:endParaRPr kumimoji="0" 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i.e. Accumulator = Accumulator + contents of MDR</a:t>
            </a:r>
            <a:endParaRPr kumimoji="0" lang="en-GB"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3812" name="Rectangle 36"/>
          <p:cNvSpPr/>
          <p:nvPr/>
        </p:nvSpPr>
        <p:spPr>
          <a:xfrm>
            <a:off x="323850" y="170021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33813" name="Text Box 38">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57715"/>
                                        </p:tgtEl>
                                        <p:attrNameLst>
                                          <p:attrName>style.visibility</p:attrName>
                                        </p:attrNameLst>
                                      </p:cBhvr>
                                      <p:to>
                                        <p:strVal val="visible"/>
                                      </p:to>
                                    </p:set>
                                    <p:anim calcmode="lin" valueType="num">
                                      <p:cBhvr additive="base">
                                        <p:cTn id="7" dur="500" fill="hold"/>
                                        <p:tgtEl>
                                          <p:spTgt spid="157715"/>
                                        </p:tgtEl>
                                        <p:attrNameLst>
                                          <p:attrName>ppt_x</p:attrName>
                                        </p:attrNameLst>
                                      </p:cBhvr>
                                      <p:tavLst>
                                        <p:tav tm="0">
                                          <p:val>
                                            <p:strVal val="1+#ppt_w/2"/>
                                          </p:val>
                                        </p:tav>
                                        <p:tav tm="100000">
                                          <p:val>
                                            <p:strVal val="#ppt_x"/>
                                          </p:val>
                                        </p:tav>
                                      </p:tavLst>
                                    </p:anim>
                                    <p:anim calcmode="lin" valueType="num">
                                      <p:cBhvr additive="base">
                                        <p:cTn id="8" dur="500" fill="hold"/>
                                        <p:tgtEl>
                                          <p:spTgt spid="157715"/>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57712"/>
                                        </p:tgtEl>
                                        <p:attrNameLst>
                                          <p:attrName>style.visibility</p:attrName>
                                        </p:attrNameLst>
                                      </p:cBhvr>
                                      <p:to>
                                        <p:strVal val="visible"/>
                                      </p:to>
                                    </p:set>
                                    <p:anim calcmode="lin" valueType="num">
                                      <p:cBhvr additive="base">
                                        <p:cTn id="11" dur="500" fill="hold"/>
                                        <p:tgtEl>
                                          <p:spTgt spid="157712"/>
                                        </p:tgtEl>
                                        <p:attrNameLst>
                                          <p:attrName>ppt_x</p:attrName>
                                        </p:attrNameLst>
                                      </p:cBhvr>
                                      <p:tavLst>
                                        <p:tav tm="0">
                                          <p:val>
                                            <p:strVal val="1+#ppt_w/2"/>
                                          </p:val>
                                        </p:tav>
                                        <p:tav tm="100000">
                                          <p:val>
                                            <p:strVal val="#ppt_x"/>
                                          </p:val>
                                        </p:tav>
                                      </p:tavLst>
                                    </p:anim>
                                    <p:anim calcmode="lin" valueType="num">
                                      <p:cBhvr additive="base">
                                        <p:cTn id="12" dur="500" fill="hold"/>
                                        <p:tgtEl>
                                          <p:spTgt spid="157712"/>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57701">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57729">
                                            <p:txEl>
                                              <p:charRg st="0" end="5"/>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57724"/>
                                        </p:tgtEl>
                                        <p:attrNameLst>
                                          <p:attrName>style.visibility</p:attrName>
                                        </p:attrNameLst>
                                      </p:cBhvr>
                                      <p:to>
                                        <p:strVal val="visible"/>
                                      </p:to>
                                    </p:set>
                                    <p:anim calcmode="lin" valueType="num">
                                      <p:cBhvr additive="base">
                                        <p:cTn id="21" dur="500" fill="hold"/>
                                        <p:tgtEl>
                                          <p:spTgt spid="157724"/>
                                        </p:tgtEl>
                                        <p:attrNameLst>
                                          <p:attrName>ppt_x</p:attrName>
                                        </p:attrNameLst>
                                      </p:cBhvr>
                                      <p:tavLst>
                                        <p:tav tm="0">
                                          <p:val>
                                            <p:strVal val="0-#ppt_w/2"/>
                                          </p:val>
                                        </p:tav>
                                        <p:tav tm="100000">
                                          <p:val>
                                            <p:strVal val="#ppt_x"/>
                                          </p:val>
                                        </p:tav>
                                      </p:tavLst>
                                    </p:anim>
                                    <p:anim calcmode="lin" valueType="num">
                                      <p:cBhvr additive="base">
                                        <p:cTn id="22" dur="500" fill="hold"/>
                                        <p:tgtEl>
                                          <p:spTgt spid="157724"/>
                                        </p:tgtEl>
                                        <p:attrNameLst>
                                          <p:attrName>ppt_y</p:attrName>
                                        </p:attrNameLst>
                                      </p:cBhvr>
                                      <p:tavLst>
                                        <p:tav tm="0">
                                          <p:val>
                                            <p:strVal val="#ppt_y"/>
                                          </p:val>
                                        </p:tav>
                                        <p:tav tm="100000">
                                          <p:val>
                                            <p:strVal val="#ppt_y"/>
                                          </p:val>
                                        </p:tav>
                                      </p:tavLst>
                                    </p:anim>
                                  </p:childTnLst>
                                </p:cTn>
                              </p:par>
                              <p:par>
                                <p:cTn id="23" presetID="5" presetClass="exit" presetSubtype="10" fill="hold" nodeType="withEffect">
                                  <p:stCondLst>
                                    <p:cond delay="0"/>
                                  </p:stCondLst>
                                  <p:childTnLst>
                                    <p:animEffect transition="out" filter="checkerboard(across)">
                                      <p:cBhvr>
                                        <p:cTn id="24" dur="500"/>
                                        <p:tgtEl>
                                          <p:spTgt spid="157712"/>
                                        </p:tgtEl>
                                      </p:cBhvr>
                                    </p:animEffect>
                                    <p:set>
                                      <p:cBhvr>
                                        <p:cTn id="25" dur="1" fill="hold">
                                          <p:stCondLst>
                                            <p:cond delay="499"/>
                                          </p:stCondLst>
                                        </p:cTn>
                                        <p:tgtEl>
                                          <p:spTgt spid="157712"/>
                                        </p:tgtEl>
                                        <p:attrNameLst>
                                          <p:attrName>style.visibility</p:attrName>
                                        </p:attrNameLst>
                                      </p:cBhvr>
                                      <p:to>
                                        <p:strVal val="hidden"/>
                                      </p:to>
                                    </p:set>
                                  </p:childTnLst>
                                </p:cTn>
                              </p:par>
                              <p:par>
                                <p:cTn id="26" presetID="5" presetClass="exit" presetSubtype="10" fill="hold" nodeType="withEffect">
                                  <p:stCondLst>
                                    <p:cond delay="0"/>
                                  </p:stCondLst>
                                  <p:childTnLst>
                                    <p:animEffect transition="out" filter="checkerboard(across)">
                                      <p:cBhvr>
                                        <p:cTn id="27" dur="500"/>
                                        <p:tgtEl>
                                          <p:spTgt spid="157715"/>
                                        </p:tgtEl>
                                      </p:cBhvr>
                                    </p:animEffect>
                                    <p:set>
                                      <p:cBhvr>
                                        <p:cTn id="28" dur="1" fill="hold">
                                          <p:stCondLst>
                                            <p:cond delay="499"/>
                                          </p:stCondLst>
                                        </p:cTn>
                                        <p:tgtEl>
                                          <p:spTgt spid="157715"/>
                                        </p:tgtEl>
                                        <p:attrNameLst>
                                          <p:attrName>style.visibility</p:attrName>
                                        </p:attrNameLst>
                                      </p:cBhvr>
                                      <p:to>
                                        <p:strVal val="hidden"/>
                                      </p:to>
                                    </p:set>
                                  </p:childTnLst>
                                </p:cTn>
                              </p:par>
                              <p:par>
                                <p:cTn id="29" presetID="2" presetClass="entr" presetSubtype="1" fill="hold" nodeType="withEffect">
                                  <p:stCondLst>
                                    <p:cond delay="0"/>
                                  </p:stCondLst>
                                  <p:childTnLst>
                                    <p:set>
                                      <p:cBhvr>
                                        <p:cTn id="30" dur="1" fill="hold">
                                          <p:stCondLst>
                                            <p:cond delay="0"/>
                                          </p:stCondLst>
                                        </p:cTn>
                                        <p:tgtEl>
                                          <p:spTgt spid="157723"/>
                                        </p:tgtEl>
                                        <p:attrNameLst>
                                          <p:attrName>style.visibility</p:attrName>
                                        </p:attrNameLst>
                                      </p:cBhvr>
                                      <p:to>
                                        <p:strVal val="visible"/>
                                      </p:to>
                                    </p:set>
                                    <p:anim calcmode="lin" valueType="num">
                                      <p:cBhvr additive="base">
                                        <p:cTn id="31" dur="500" fill="hold"/>
                                        <p:tgtEl>
                                          <p:spTgt spid="157723"/>
                                        </p:tgtEl>
                                        <p:attrNameLst>
                                          <p:attrName>ppt_x</p:attrName>
                                        </p:attrNameLst>
                                      </p:cBhvr>
                                      <p:tavLst>
                                        <p:tav tm="0">
                                          <p:val>
                                            <p:strVal val="#ppt_x"/>
                                          </p:val>
                                        </p:tav>
                                        <p:tav tm="100000">
                                          <p:val>
                                            <p:strVal val="#ppt_x"/>
                                          </p:val>
                                        </p:tav>
                                      </p:tavLst>
                                    </p:anim>
                                    <p:anim calcmode="lin" valueType="num">
                                      <p:cBhvr additive="base">
                                        <p:cTn id="32" dur="500" fill="hold"/>
                                        <p:tgtEl>
                                          <p:spTgt spid="15772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157722"/>
                                        </p:tgtEl>
                                        <p:attrNameLst>
                                          <p:attrName>style.visibility</p:attrName>
                                        </p:attrNameLst>
                                      </p:cBhvr>
                                      <p:to>
                                        <p:strVal val="visible"/>
                                      </p:to>
                                    </p:set>
                                    <p:anim calcmode="lin" valueType="num">
                                      <p:cBhvr additive="base">
                                        <p:cTn id="35" dur="500" fill="hold"/>
                                        <p:tgtEl>
                                          <p:spTgt spid="157722"/>
                                        </p:tgtEl>
                                        <p:attrNameLst>
                                          <p:attrName>ppt_x</p:attrName>
                                        </p:attrNameLst>
                                      </p:cBhvr>
                                      <p:tavLst>
                                        <p:tav tm="0">
                                          <p:val>
                                            <p:strVal val="#ppt_x"/>
                                          </p:val>
                                        </p:tav>
                                        <p:tav tm="100000">
                                          <p:val>
                                            <p:strVal val="#ppt_x"/>
                                          </p:val>
                                        </p:tav>
                                      </p:tavLst>
                                    </p:anim>
                                    <p:anim calcmode="lin" valueType="num">
                                      <p:cBhvr additive="base">
                                        <p:cTn id="36" dur="500" fill="hold"/>
                                        <p:tgtEl>
                                          <p:spTgt spid="157722"/>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57721"/>
                                        </p:tgtEl>
                                        <p:attrNameLst>
                                          <p:attrName>style.visibility</p:attrName>
                                        </p:attrNameLst>
                                      </p:cBhvr>
                                      <p:to>
                                        <p:strVal val="visible"/>
                                      </p:to>
                                    </p:set>
                                    <p:anim calcmode="lin" valueType="num">
                                      <p:cBhvr additive="base">
                                        <p:cTn id="39" dur="500" fill="hold"/>
                                        <p:tgtEl>
                                          <p:spTgt spid="157721"/>
                                        </p:tgtEl>
                                        <p:attrNameLst>
                                          <p:attrName>ppt_x</p:attrName>
                                        </p:attrNameLst>
                                      </p:cBhvr>
                                      <p:tavLst>
                                        <p:tav tm="0">
                                          <p:val>
                                            <p:strVal val="#ppt_x"/>
                                          </p:val>
                                        </p:tav>
                                        <p:tav tm="100000">
                                          <p:val>
                                            <p:strVal val="#ppt_x"/>
                                          </p:val>
                                        </p:tav>
                                      </p:tavLst>
                                    </p:anim>
                                    <p:anim calcmode="lin" valueType="num">
                                      <p:cBhvr additive="base">
                                        <p:cTn id="40" dur="500" fill="hold"/>
                                        <p:tgtEl>
                                          <p:spTgt spid="157721"/>
                                        </p:tgtEl>
                                        <p:attrNameLst>
                                          <p:attrName>ppt_y</p:attrName>
                                        </p:attrNameLst>
                                      </p:cBhvr>
                                      <p:tavLst>
                                        <p:tav tm="0">
                                          <p:val>
                                            <p:strVal val="0-#ppt_h/2"/>
                                          </p:val>
                                        </p:tav>
                                        <p:tav tm="100000">
                                          <p:val>
                                            <p:strVal val="#ppt_y"/>
                                          </p:val>
                                        </p:tav>
                                      </p:tavLst>
                                    </p:anim>
                                  </p:childTnLst>
                                </p:cTn>
                              </p:par>
                              <p:par>
                                <p:cTn id="41" presetID="6" presetClass="emph" presetSubtype="0" repeatCount="indefinite" fill="hold" nodeType="withEffect">
                                  <p:stCondLst>
                                    <p:cond delay="0"/>
                                  </p:stCondLst>
                                  <p:endCondLst>
                                    <p:cond evt="onNext" delay="0">
                                      <p:tgtEl>
                                        <p:sldTgt/>
                                      </p:tgtEl>
                                    </p:cond>
                                  </p:endCondLst>
                                  <p:childTnLst>
                                    <p:animScale>
                                      <p:cBhvr>
                                        <p:cTn id="42" dur="2000" fill="hold"/>
                                        <p:tgtEl>
                                          <p:spTgt spid="157729">
                                            <p:txEl>
                                              <p:charRg st="0" end="5"/>
                                            </p:txEl>
                                          </p:spTgt>
                                        </p:tgtEl>
                                      </p:cBhvr>
                                      <p:by x="150000" y="150000"/>
                                    </p:animScale>
                                  </p:childTnLst>
                                </p:cTn>
                              </p:par>
                              <p:par>
                                <p:cTn id="43" presetID="6" presetClass="emph" presetSubtype="0" repeatCount="indefinite" fill="hold" nodeType="withEffect">
                                  <p:stCondLst>
                                    <p:cond delay="0"/>
                                  </p:stCondLst>
                                  <p:endCondLst>
                                    <p:cond evt="onNext" delay="0">
                                      <p:tgtEl>
                                        <p:sldTgt/>
                                      </p:tgtEl>
                                    </p:cond>
                                  </p:endCondLst>
                                  <p:childTnLst>
                                    <p:animScale>
                                      <p:cBhvr>
                                        <p:cTn id="44" dur="2000" fill="hold"/>
                                        <p:tgtEl>
                                          <p:spTgt spid="157720">
                                            <p:txEl>
                                              <p:charRg st="0" end="5"/>
                                            </p:txEl>
                                          </p:spTgt>
                                        </p:tgtEl>
                                      </p:cBhvr>
                                      <p:by x="150000" y="150000"/>
                                    </p:animScale>
                                  </p:childTnLst>
                                </p:cTn>
                              </p:par>
                            </p:childTnLst>
                          </p:cTn>
                        </p:par>
                      </p:childTnLst>
                    </p:cTn>
                  </p:par>
                  <p:par>
                    <p:cTn id="45" fill="hold">
                      <p:stCondLst>
                        <p:cond delay="indefinite"/>
                      </p:stCondLst>
                      <p:childTnLst>
                        <p:par>
                          <p:cTn id="46" fill="hold">
                            <p:stCondLst>
                              <p:cond delay="0"/>
                            </p:stCondLst>
                            <p:childTnLst>
                              <p:par>
                                <p:cTn id="47" presetID="5" presetClass="exit" presetSubtype="10" fill="hold" nodeType="clickEffect">
                                  <p:stCondLst>
                                    <p:cond delay="0"/>
                                  </p:stCondLst>
                                  <p:childTnLst>
                                    <p:animEffect transition="out" filter="checkerboard(across)">
                                      <p:cBhvr>
                                        <p:cTn id="48" dur="500"/>
                                        <p:tgtEl>
                                          <p:spTgt spid="157724"/>
                                        </p:tgtEl>
                                      </p:cBhvr>
                                    </p:animEffect>
                                    <p:set>
                                      <p:cBhvr>
                                        <p:cTn id="49" dur="1" fill="hold">
                                          <p:stCondLst>
                                            <p:cond delay="499"/>
                                          </p:stCondLst>
                                        </p:cTn>
                                        <p:tgtEl>
                                          <p:spTgt spid="157724"/>
                                        </p:tgtEl>
                                        <p:attrNameLst>
                                          <p:attrName>style.visibility</p:attrName>
                                        </p:attrNameLst>
                                      </p:cBhvr>
                                      <p:to>
                                        <p:strVal val="hidden"/>
                                      </p:to>
                                    </p:set>
                                  </p:childTnLst>
                                </p:cTn>
                              </p:par>
                              <p:par>
                                <p:cTn id="50" presetID="5" presetClass="exit" presetSubtype="10" fill="hold" nodeType="withEffect">
                                  <p:stCondLst>
                                    <p:cond delay="0"/>
                                  </p:stCondLst>
                                  <p:childTnLst>
                                    <p:animEffect transition="out" filter="checkerboard(across)">
                                      <p:cBhvr>
                                        <p:cTn id="51" dur="500"/>
                                        <p:tgtEl>
                                          <p:spTgt spid="157723"/>
                                        </p:tgtEl>
                                      </p:cBhvr>
                                    </p:animEffect>
                                    <p:set>
                                      <p:cBhvr>
                                        <p:cTn id="52" dur="1" fill="hold">
                                          <p:stCondLst>
                                            <p:cond delay="499"/>
                                          </p:stCondLst>
                                        </p:cTn>
                                        <p:tgtEl>
                                          <p:spTgt spid="157723"/>
                                        </p:tgtEl>
                                        <p:attrNameLst>
                                          <p:attrName>style.visibility</p:attrName>
                                        </p:attrNameLst>
                                      </p:cBhvr>
                                      <p:to>
                                        <p:strVal val="hidden"/>
                                      </p:to>
                                    </p:set>
                                  </p:childTnLst>
                                </p:cTn>
                              </p:par>
                              <p:par>
                                <p:cTn id="53" presetID="5" presetClass="exit" presetSubtype="10" fill="hold" nodeType="withEffect">
                                  <p:stCondLst>
                                    <p:cond delay="0"/>
                                  </p:stCondLst>
                                  <p:childTnLst>
                                    <p:animEffect transition="out" filter="checkerboard(across)">
                                      <p:cBhvr>
                                        <p:cTn id="54" dur="500"/>
                                        <p:tgtEl>
                                          <p:spTgt spid="157721"/>
                                        </p:tgtEl>
                                      </p:cBhvr>
                                    </p:animEffect>
                                    <p:set>
                                      <p:cBhvr>
                                        <p:cTn id="55" dur="1" fill="hold">
                                          <p:stCondLst>
                                            <p:cond delay="499"/>
                                          </p:stCondLst>
                                        </p:cTn>
                                        <p:tgtEl>
                                          <p:spTgt spid="157721"/>
                                        </p:tgtEl>
                                        <p:attrNameLst>
                                          <p:attrName>style.visibility</p:attrName>
                                        </p:attrNameLst>
                                      </p:cBhvr>
                                      <p:to>
                                        <p:strVal val="hidden"/>
                                      </p:to>
                                    </p:set>
                                  </p:childTnLst>
                                </p:cTn>
                              </p:par>
                              <p:par>
                                <p:cTn id="56" presetID="5" presetClass="exit" presetSubtype="10" fill="hold" nodeType="withEffect">
                                  <p:stCondLst>
                                    <p:cond delay="0"/>
                                  </p:stCondLst>
                                  <p:childTnLst>
                                    <p:animEffect transition="out" filter="checkerboard(across)">
                                      <p:cBhvr>
                                        <p:cTn id="57" dur="500"/>
                                        <p:tgtEl>
                                          <p:spTgt spid="157722"/>
                                        </p:tgtEl>
                                      </p:cBhvr>
                                    </p:animEffect>
                                    <p:set>
                                      <p:cBhvr>
                                        <p:cTn id="58" dur="1" fill="hold">
                                          <p:stCondLst>
                                            <p:cond delay="499"/>
                                          </p:stCondLst>
                                        </p:cTn>
                                        <p:tgtEl>
                                          <p:spTgt spid="157722"/>
                                        </p:tgtEl>
                                        <p:attrNameLst>
                                          <p:attrName>style.visibility</p:attrName>
                                        </p:attrNameLst>
                                      </p:cBhvr>
                                      <p:to>
                                        <p:strVal val="hidden"/>
                                      </p:to>
                                    </p:set>
                                  </p:childTnLst>
                                </p:cTn>
                              </p:par>
                              <p:par>
                                <p:cTn id="59" presetID="2" presetClass="entr" presetSubtype="3" fill="hold" nodeType="withEffect">
                                  <p:stCondLst>
                                    <p:cond delay="0"/>
                                  </p:stCondLst>
                                  <p:childTnLst>
                                    <p:set>
                                      <p:cBhvr>
                                        <p:cTn id="60" dur="1" fill="hold">
                                          <p:stCondLst>
                                            <p:cond delay="0"/>
                                          </p:stCondLst>
                                        </p:cTn>
                                        <p:tgtEl>
                                          <p:spTgt spid="157728"/>
                                        </p:tgtEl>
                                        <p:attrNameLst>
                                          <p:attrName>style.visibility</p:attrName>
                                        </p:attrNameLst>
                                      </p:cBhvr>
                                      <p:to>
                                        <p:strVal val="visible"/>
                                      </p:to>
                                    </p:set>
                                    <p:anim calcmode="lin" valueType="num">
                                      <p:cBhvr additive="base">
                                        <p:cTn id="61" dur="500" fill="hold"/>
                                        <p:tgtEl>
                                          <p:spTgt spid="157728"/>
                                        </p:tgtEl>
                                        <p:attrNameLst>
                                          <p:attrName>ppt_x</p:attrName>
                                        </p:attrNameLst>
                                      </p:cBhvr>
                                      <p:tavLst>
                                        <p:tav tm="0">
                                          <p:val>
                                            <p:strVal val="1+#ppt_w/2"/>
                                          </p:val>
                                        </p:tav>
                                        <p:tav tm="100000">
                                          <p:val>
                                            <p:strVal val="#ppt_x"/>
                                          </p:val>
                                        </p:tav>
                                      </p:tavLst>
                                    </p:anim>
                                    <p:anim calcmode="lin" valueType="num">
                                      <p:cBhvr additive="base">
                                        <p:cTn id="62" dur="500" fill="hold"/>
                                        <p:tgtEl>
                                          <p:spTgt spid="157728"/>
                                        </p:tgtEl>
                                        <p:attrNameLst>
                                          <p:attrName>ppt_y</p:attrName>
                                        </p:attrNameLst>
                                      </p:cBhvr>
                                      <p:tavLst>
                                        <p:tav tm="0">
                                          <p:val>
                                            <p:strVal val="0-#ppt_h/2"/>
                                          </p:val>
                                        </p:tav>
                                        <p:tav tm="100000">
                                          <p:val>
                                            <p:strVal val="#ppt_y"/>
                                          </p:val>
                                        </p:tav>
                                      </p:tavLst>
                                    </p:anim>
                                  </p:childTnLst>
                                </p:cTn>
                              </p:par>
                              <p:par>
                                <p:cTn id="63" presetID="2" presetClass="entr" presetSubtype="3" fill="hold" nodeType="withEffect">
                                  <p:stCondLst>
                                    <p:cond delay="0"/>
                                  </p:stCondLst>
                                  <p:childTnLst>
                                    <p:set>
                                      <p:cBhvr>
                                        <p:cTn id="64" dur="1" fill="hold">
                                          <p:stCondLst>
                                            <p:cond delay="0"/>
                                          </p:stCondLst>
                                        </p:cTn>
                                        <p:tgtEl>
                                          <p:spTgt spid="157727"/>
                                        </p:tgtEl>
                                        <p:attrNameLst>
                                          <p:attrName>style.visibility</p:attrName>
                                        </p:attrNameLst>
                                      </p:cBhvr>
                                      <p:to>
                                        <p:strVal val="visible"/>
                                      </p:to>
                                    </p:set>
                                    <p:anim calcmode="lin" valueType="num">
                                      <p:cBhvr additive="base">
                                        <p:cTn id="65" dur="500" fill="hold"/>
                                        <p:tgtEl>
                                          <p:spTgt spid="157727"/>
                                        </p:tgtEl>
                                        <p:attrNameLst>
                                          <p:attrName>ppt_x</p:attrName>
                                        </p:attrNameLst>
                                      </p:cBhvr>
                                      <p:tavLst>
                                        <p:tav tm="0">
                                          <p:val>
                                            <p:strVal val="1+#ppt_w/2"/>
                                          </p:val>
                                        </p:tav>
                                        <p:tav tm="100000">
                                          <p:val>
                                            <p:strVal val="#ppt_x"/>
                                          </p:val>
                                        </p:tav>
                                      </p:tavLst>
                                    </p:anim>
                                    <p:anim calcmode="lin" valueType="num">
                                      <p:cBhvr additive="base">
                                        <p:cTn id="66" dur="500" fill="hold"/>
                                        <p:tgtEl>
                                          <p:spTgt spid="157727"/>
                                        </p:tgtEl>
                                        <p:attrNameLst>
                                          <p:attrName>ppt_y</p:attrName>
                                        </p:attrNameLst>
                                      </p:cBhvr>
                                      <p:tavLst>
                                        <p:tav tm="0">
                                          <p:val>
                                            <p:strVal val="0-#ppt_h/2"/>
                                          </p:val>
                                        </p:tav>
                                        <p:tav tm="100000">
                                          <p:val>
                                            <p:strVal val="#ppt_y"/>
                                          </p:val>
                                        </p:tav>
                                      </p:tavLst>
                                    </p:anim>
                                  </p:childTnLst>
                                </p:cTn>
                              </p:par>
                              <p:par>
                                <p:cTn id="67" presetID="2" presetClass="entr" presetSubtype="3" fill="hold" nodeType="withEffect">
                                  <p:stCondLst>
                                    <p:cond delay="0"/>
                                  </p:stCondLst>
                                  <p:childTnLst>
                                    <p:set>
                                      <p:cBhvr>
                                        <p:cTn id="68" dur="1" fill="hold">
                                          <p:stCondLst>
                                            <p:cond delay="0"/>
                                          </p:stCondLst>
                                        </p:cTn>
                                        <p:tgtEl>
                                          <p:spTgt spid="157726"/>
                                        </p:tgtEl>
                                        <p:attrNameLst>
                                          <p:attrName>style.visibility</p:attrName>
                                        </p:attrNameLst>
                                      </p:cBhvr>
                                      <p:to>
                                        <p:strVal val="visible"/>
                                      </p:to>
                                    </p:set>
                                    <p:anim calcmode="lin" valueType="num">
                                      <p:cBhvr additive="base">
                                        <p:cTn id="69" dur="500" fill="hold"/>
                                        <p:tgtEl>
                                          <p:spTgt spid="157726"/>
                                        </p:tgtEl>
                                        <p:attrNameLst>
                                          <p:attrName>ppt_x</p:attrName>
                                        </p:attrNameLst>
                                      </p:cBhvr>
                                      <p:tavLst>
                                        <p:tav tm="0">
                                          <p:val>
                                            <p:strVal val="1+#ppt_w/2"/>
                                          </p:val>
                                        </p:tav>
                                        <p:tav tm="100000">
                                          <p:val>
                                            <p:strVal val="#ppt_x"/>
                                          </p:val>
                                        </p:tav>
                                      </p:tavLst>
                                    </p:anim>
                                    <p:anim calcmode="lin" valueType="num">
                                      <p:cBhvr additive="base">
                                        <p:cTn id="70" dur="500" fill="hold"/>
                                        <p:tgtEl>
                                          <p:spTgt spid="157726"/>
                                        </p:tgtEl>
                                        <p:attrNameLst>
                                          <p:attrName>ppt_y</p:attrName>
                                        </p:attrNameLst>
                                      </p:cBhvr>
                                      <p:tavLst>
                                        <p:tav tm="0">
                                          <p:val>
                                            <p:strVal val="0-#ppt_h/2"/>
                                          </p:val>
                                        </p:tav>
                                        <p:tav tm="100000">
                                          <p:val>
                                            <p:strVal val="#ppt_y"/>
                                          </p:val>
                                        </p:tav>
                                      </p:tavLst>
                                    </p:anim>
                                  </p:childTnLst>
                                </p:cTn>
                              </p:par>
                              <p:par>
                                <p:cTn id="71" presetID="9" presetClass="entr" presetSubtype="0" fill="hold" nodeType="withEffect">
                                  <p:stCondLst>
                                    <p:cond delay="0"/>
                                  </p:stCondLst>
                                  <p:childTnLst>
                                    <p:set>
                                      <p:cBhvr>
                                        <p:cTn id="72" dur="1" fill="hold">
                                          <p:stCondLst>
                                            <p:cond delay="0"/>
                                          </p:stCondLst>
                                        </p:cTn>
                                        <p:tgtEl>
                                          <p:spTgt spid="157730"/>
                                        </p:tgtEl>
                                        <p:attrNameLst>
                                          <p:attrName>style.visibility</p:attrName>
                                        </p:attrNameLst>
                                      </p:cBhvr>
                                      <p:to>
                                        <p:strVal val="visible"/>
                                      </p:to>
                                    </p:set>
                                    <p:animEffect transition="in" filter="dissolve">
                                      <p:cBhvr>
                                        <p:cTn id="73" dur="500"/>
                                        <p:tgtEl>
                                          <p:spTgt spid="157730"/>
                                        </p:tgtEl>
                                      </p:cBhvr>
                                    </p:animEffect>
                                  </p:childTnLst>
                                </p:cTn>
                              </p:par>
                              <p:par>
                                <p:cTn id="74" presetID="6" presetClass="emph" presetSubtype="0" repeatCount="indefinite" fill="hold" nodeType="withEffect">
                                  <p:stCondLst>
                                    <p:cond delay="0"/>
                                  </p:stCondLst>
                                  <p:endCondLst>
                                    <p:cond evt="onNext" delay="0">
                                      <p:tgtEl>
                                        <p:sldTgt/>
                                      </p:tgtEl>
                                    </p:cond>
                                  </p:endCondLst>
                                  <p:childTnLst>
                                    <p:animScale>
                                      <p:cBhvr>
                                        <p:cTn id="75" dur="2000" fill="hold"/>
                                        <p:tgtEl>
                                          <p:spTgt spid="157720">
                                            <p:txEl>
                                              <p:charRg st="0" end="5"/>
                                            </p:txEl>
                                          </p:spTgt>
                                        </p:tgtEl>
                                      </p:cBhvr>
                                      <p:by x="150000" y="150000"/>
                                    </p:animScale>
                                  </p:childTnLst>
                                </p:cTn>
                              </p:par>
                              <p:par>
                                <p:cTn id="76" presetID="2" presetClass="entr" presetSubtype="3" fill="hold" grpId="0" nodeType="withEffect">
                                  <p:stCondLst>
                                    <p:cond delay="0"/>
                                  </p:stCondLst>
                                  <p:childTnLst>
                                    <p:set>
                                      <p:cBhvr>
                                        <p:cTn id="77" dur="1" fill="hold">
                                          <p:stCondLst>
                                            <p:cond delay="0"/>
                                          </p:stCondLst>
                                        </p:cTn>
                                        <p:tgtEl>
                                          <p:spTgt spid="157731"/>
                                        </p:tgtEl>
                                        <p:attrNameLst>
                                          <p:attrName>style.visibility</p:attrName>
                                        </p:attrNameLst>
                                      </p:cBhvr>
                                      <p:to>
                                        <p:strVal val="visible"/>
                                      </p:to>
                                    </p:set>
                                    <p:anim calcmode="lin" valueType="num">
                                      <p:cBhvr additive="base">
                                        <p:cTn id="78" dur="500" fill="hold"/>
                                        <p:tgtEl>
                                          <p:spTgt spid="157731"/>
                                        </p:tgtEl>
                                        <p:attrNameLst>
                                          <p:attrName>ppt_x</p:attrName>
                                        </p:attrNameLst>
                                      </p:cBhvr>
                                      <p:tavLst>
                                        <p:tav tm="0">
                                          <p:val>
                                            <p:strVal val="1+#ppt_w/2"/>
                                          </p:val>
                                        </p:tav>
                                        <p:tav tm="100000">
                                          <p:val>
                                            <p:strVal val="#ppt_x"/>
                                          </p:val>
                                        </p:tav>
                                      </p:tavLst>
                                    </p:anim>
                                    <p:anim calcmode="lin" valueType="num">
                                      <p:cBhvr additive="base">
                                        <p:cTn id="79" dur="500" fill="hold"/>
                                        <p:tgtEl>
                                          <p:spTgt spid="1577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1" grpId="0" animBg="1"/>
      <p:bldP spid="15771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Grp="1" noChangeArrowheads="1"/>
          </p:cNvSpPr>
          <p:nvPr>
            <p:ph type="ctrTitle" sz="quarter"/>
          </p:nvPr>
        </p:nvSpPr>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Output </a:t>
            </a:r>
            <a:r>
              <a:rPr kumimoji="0" lang="en-GB" altLang="zh-CN"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(directly from accumulator)</a:t>
            </a: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instruction</a:t>
            </a:r>
            <a:endPar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68963" name="Rectangle 3"/>
          <p:cNvSpPr>
            <a:spLocks noGrp="1" noChangeArrowheads="1"/>
          </p:cNvSpPr>
          <p:nvPr>
            <p:ph type="subTitle" sz="quarter"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8"/>
          <p:cNvSpPr/>
          <p:nvPr/>
        </p:nvSpPr>
        <p:spPr>
          <a:xfrm>
            <a:off x="107950" y="1989138"/>
            <a:ext cx="8964613" cy="4797425"/>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5843" name="Rectangle 9"/>
          <p:cNvSpPr/>
          <p:nvPr/>
        </p:nvSpPr>
        <p:spPr>
          <a:xfrm>
            <a:off x="3636963" y="1236663"/>
            <a:ext cx="1727200" cy="8239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70001" name="Rectangle 17"/>
          <p:cNvSpPr/>
          <p:nvPr/>
        </p:nvSpPr>
        <p:spPr>
          <a:xfrm>
            <a:off x="1258888" y="5084763"/>
            <a:ext cx="28797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70007" name="Rectangle 23"/>
          <p:cNvSpPr>
            <a:spLocks noChangeArrowheads="1"/>
          </p:cNvSpPr>
          <p:nvPr/>
        </p:nvSpPr>
        <p:spPr bwMode="auto">
          <a:xfrm>
            <a:off x="539750" y="3825875"/>
            <a:ext cx="3167063" cy="46037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Output data</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0008" name="Line 24"/>
          <p:cNvSpPr/>
          <p:nvPr/>
        </p:nvSpPr>
        <p:spPr>
          <a:xfrm flipV="1">
            <a:off x="2124075" y="4365625"/>
            <a:ext cx="0" cy="719138"/>
          </a:xfrm>
          <a:prstGeom prst="line">
            <a:avLst/>
          </a:prstGeom>
          <a:ln w="76200" cap="flat" cmpd="sng">
            <a:solidFill>
              <a:srgbClr val="000000"/>
            </a:solidFill>
            <a:prstDash val="solid"/>
            <a:headEnd type="none" w="med" len="med"/>
            <a:tailEnd type="triangle" w="med" len="med"/>
          </a:ln>
        </p:spPr>
      </p:sp>
      <p:sp>
        <p:nvSpPr>
          <p:cNvPr id="35847" name="Text Box 25"/>
          <p:cNvSpPr txBox="1"/>
          <p:nvPr/>
        </p:nvSpPr>
        <p:spPr>
          <a:xfrm>
            <a:off x="107950" y="0"/>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35848" name="Text Box 26"/>
          <p:cNvSpPr txBox="1"/>
          <p:nvPr/>
        </p:nvSpPr>
        <p:spPr>
          <a:xfrm>
            <a:off x="107950" y="549275"/>
            <a:ext cx="52959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b="1" i="1" dirty="0">
                <a:solidFill>
                  <a:srgbClr val="FFFF00"/>
                </a:solidFill>
              </a:rPr>
              <a:t>Output (directly from accumulator) </a:t>
            </a:r>
            <a:endParaRPr lang="en-GB" altLang="zh-CN" sz="2400" b="1" i="1" dirty="0">
              <a:solidFill>
                <a:srgbClr val="FFFF00"/>
              </a:solidFill>
            </a:endParaRPr>
          </a:p>
        </p:txBody>
      </p:sp>
      <p:sp>
        <p:nvSpPr>
          <p:cNvPr id="35849" name="Rectangle 27"/>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35850" name="Rectangle 28"/>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35851" name="Rectangle 29"/>
          <p:cNvSpPr/>
          <p:nvPr/>
        </p:nvSpPr>
        <p:spPr>
          <a:xfrm>
            <a:off x="323850" y="2293938"/>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35852" name="Rectangle 30"/>
          <p:cNvSpPr/>
          <p:nvPr/>
        </p:nvSpPr>
        <p:spPr>
          <a:xfrm>
            <a:off x="3995738" y="2293938"/>
            <a:ext cx="1223962"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35853" name="Text Box 32">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70001"/>
                                        </p:tgtEl>
                                        <p:attrNameLst>
                                          <p:attrName>style.visibility</p:attrName>
                                        </p:attrNameLst>
                                      </p:cBhvr>
                                      <p:to>
                                        <p:strVal val="visible"/>
                                      </p:to>
                                    </p:set>
                                    <p:anim calcmode="lin" valueType="num">
                                      <p:cBhvr additive="base">
                                        <p:cTn id="7" dur="500" fill="hold"/>
                                        <p:tgtEl>
                                          <p:spTgt spid="170001"/>
                                        </p:tgtEl>
                                        <p:attrNameLst>
                                          <p:attrName>ppt_x</p:attrName>
                                        </p:attrNameLst>
                                      </p:cBhvr>
                                      <p:tavLst>
                                        <p:tav tm="0">
                                          <p:val>
                                            <p:strVal val="#ppt_x"/>
                                          </p:val>
                                        </p:tav>
                                        <p:tav tm="100000">
                                          <p:val>
                                            <p:strVal val="#ppt_x"/>
                                          </p:val>
                                        </p:tav>
                                      </p:tavLst>
                                    </p:anim>
                                    <p:anim calcmode="lin" valueType="num">
                                      <p:cBhvr additive="base">
                                        <p:cTn id="8" dur="500" fill="hold"/>
                                        <p:tgtEl>
                                          <p:spTgt spid="17000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0008"/>
                                        </p:tgtEl>
                                        <p:attrNameLst>
                                          <p:attrName>style.visibility</p:attrName>
                                        </p:attrNameLst>
                                      </p:cBhvr>
                                      <p:to>
                                        <p:strVal val="visible"/>
                                      </p:to>
                                    </p:set>
                                    <p:anim calcmode="lin" valueType="num">
                                      <p:cBhvr additive="base">
                                        <p:cTn id="11" dur="500" fill="hold"/>
                                        <p:tgtEl>
                                          <p:spTgt spid="170008"/>
                                        </p:tgtEl>
                                        <p:attrNameLst>
                                          <p:attrName>ppt_x</p:attrName>
                                        </p:attrNameLst>
                                      </p:cBhvr>
                                      <p:tavLst>
                                        <p:tav tm="0">
                                          <p:val>
                                            <p:strVal val="#ppt_x"/>
                                          </p:val>
                                        </p:tav>
                                        <p:tav tm="100000">
                                          <p:val>
                                            <p:strVal val="#ppt_x"/>
                                          </p:val>
                                        </p:tav>
                                      </p:tavLst>
                                    </p:anim>
                                    <p:anim calcmode="lin" valueType="num">
                                      <p:cBhvr additive="base">
                                        <p:cTn id="12" dur="500" fill="hold"/>
                                        <p:tgtEl>
                                          <p:spTgt spid="17000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0007"/>
                                        </p:tgtEl>
                                        <p:attrNameLst>
                                          <p:attrName>style.visibility</p:attrName>
                                        </p:attrNameLst>
                                      </p:cBhvr>
                                      <p:to>
                                        <p:strVal val="visible"/>
                                      </p:to>
                                    </p:set>
                                    <p:anim calcmode="lin" valueType="num">
                                      <p:cBhvr additive="base">
                                        <p:cTn id="15" dur="500" fill="hold"/>
                                        <p:tgtEl>
                                          <p:spTgt spid="170007"/>
                                        </p:tgtEl>
                                        <p:attrNameLst>
                                          <p:attrName>ppt_x</p:attrName>
                                        </p:attrNameLst>
                                      </p:cBhvr>
                                      <p:tavLst>
                                        <p:tav tm="0">
                                          <p:val>
                                            <p:strVal val="#ppt_x"/>
                                          </p:val>
                                        </p:tav>
                                        <p:tav tm="100000">
                                          <p:val>
                                            <p:strVal val="#ppt_x"/>
                                          </p:val>
                                        </p:tav>
                                      </p:tavLst>
                                    </p:anim>
                                    <p:anim calcmode="lin" valueType="num">
                                      <p:cBhvr additive="base">
                                        <p:cTn id="16" dur="500" fill="hold"/>
                                        <p:tgtEl>
                                          <p:spTgt spid="170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1" grpId="0" animBg="1"/>
      <p:bldP spid="17000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ChangeArrowheads="1"/>
          </p:cNvSpPr>
          <p:nvPr>
            <p:ph type="ctrTitle" sz="quarter"/>
          </p:nvPr>
        </p:nvSpPr>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Output </a:t>
            </a:r>
            <a:r>
              <a:rPr kumimoji="0" lang="en-GB" altLang="zh-CN" sz="48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(from memory)</a:t>
            </a:r>
            <a:r>
              <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 instruction</a:t>
            </a:r>
            <a:endParaRPr kumimoji="0" lang="en-GB" altLang="zh-CN" sz="5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59747" name="Rectangle 3"/>
          <p:cNvSpPr>
            <a:spLocks noGrp="1" noChangeArrowheads="1"/>
          </p:cNvSpPr>
          <p:nvPr>
            <p:ph type="subTitle" sz="quarter" idx="1"/>
          </p:nvPr>
        </p:nvSpPr>
        <p:spPr>
          <a:xfrm>
            <a:off x="1227138" y="3886200"/>
            <a:ext cx="6945313" cy="227965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Diagram</a:t>
            </a:r>
            <a:endParaRPr kumimoji="0" lang="en-GB"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7"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37891" name="Rectangle 10"/>
          <p:cNvSpPr/>
          <p:nvPr/>
        </p:nvSpPr>
        <p:spPr>
          <a:xfrm>
            <a:off x="107950" y="1557338"/>
            <a:ext cx="8964613" cy="5229225"/>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7892" name="Rectangle 11"/>
          <p:cNvSpPr/>
          <p:nvPr/>
        </p:nvSpPr>
        <p:spPr>
          <a:xfrm>
            <a:off x="3635375" y="692150"/>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61808" name="Line 16"/>
          <p:cNvSpPr/>
          <p:nvPr/>
        </p:nvSpPr>
        <p:spPr>
          <a:xfrm flipH="1" flipV="1">
            <a:off x="4572000" y="2349500"/>
            <a:ext cx="3240088" cy="3311525"/>
          </a:xfrm>
          <a:prstGeom prst="line">
            <a:avLst/>
          </a:prstGeom>
          <a:ln w="76200" cap="flat" cmpd="sng">
            <a:solidFill>
              <a:srgbClr val="000000"/>
            </a:solidFill>
            <a:prstDash val="solid"/>
            <a:headEnd type="none" w="med" len="med"/>
            <a:tailEnd type="triangle" w="med" len="med"/>
          </a:ln>
        </p:spPr>
      </p:sp>
      <p:sp>
        <p:nvSpPr>
          <p:cNvPr id="161811" name="Rectangle 19"/>
          <p:cNvSpPr>
            <a:spLocks noChangeArrowheads="1"/>
          </p:cNvSpPr>
          <p:nvPr/>
        </p:nvSpPr>
        <p:spPr bwMode="auto">
          <a:xfrm rot="2696260">
            <a:off x="4211637" y="3754438"/>
            <a:ext cx="3929063" cy="46037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Address of data to output.</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7895" name="Text Box 21"/>
          <p:cNvSpPr txBox="1"/>
          <p:nvPr/>
        </p:nvSpPr>
        <p:spPr>
          <a:xfrm>
            <a:off x="107950" y="549275"/>
            <a:ext cx="34178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FF00"/>
                </a:solidFill>
              </a:rPr>
              <a:t>Output (from memory)</a:t>
            </a:r>
            <a:endParaRPr lang="en-GB" altLang="zh-CN" sz="2400" b="1" i="1" dirty="0">
              <a:solidFill>
                <a:srgbClr val="FFFF00"/>
              </a:solidFill>
            </a:endParaRPr>
          </a:p>
        </p:txBody>
      </p:sp>
      <p:sp>
        <p:nvSpPr>
          <p:cNvPr id="37896" name="Text Box 22"/>
          <p:cNvSpPr txBox="1"/>
          <p:nvPr/>
        </p:nvSpPr>
        <p:spPr>
          <a:xfrm>
            <a:off x="107950" y="0"/>
            <a:ext cx="1370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Execute </a:t>
            </a:r>
            <a:endParaRPr lang="en-GB" altLang="zh-CN" sz="2400" dirty="0">
              <a:solidFill>
                <a:srgbClr val="FF0000"/>
              </a:solidFill>
            </a:endParaRPr>
          </a:p>
        </p:txBody>
      </p:sp>
      <p:sp>
        <p:nvSpPr>
          <p:cNvPr id="161816" name="Rectangle 24"/>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61817" name="Rectangle 25"/>
          <p:cNvSpPr/>
          <p:nvPr/>
        </p:nvSpPr>
        <p:spPr>
          <a:xfrm>
            <a:off x="6696075" y="84138"/>
            <a:ext cx="2268538" cy="752475"/>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000" b="1" dirty="0">
                <a:solidFill>
                  <a:srgbClr val="000000"/>
                </a:solidFill>
              </a:rPr>
              <a:t>Memory</a:t>
            </a:r>
            <a:r>
              <a:rPr lang="en-GB" altLang="zh-CN" b="1" dirty="0"/>
              <a:t> </a:t>
            </a:r>
            <a:endParaRPr lang="en-GB" altLang="zh-CN" b="1" dirty="0"/>
          </a:p>
        </p:txBody>
      </p:sp>
      <p:sp>
        <p:nvSpPr>
          <p:cNvPr id="161818" name="Line 26"/>
          <p:cNvSpPr/>
          <p:nvPr/>
        </p:nvSpPr>
        <p:spPr>
          <a:xfrm>
            <a:off x="8172450" y="836613"/>
            <a:ext cx="0" cy="2663825"/>
          </a:xfrm>
          <a:prstGeom prst="line">
            <a:avLst/>
          </a:prstGeom>
          <a:ln w="76200" cap="flat" cmpd="sng">
            <a:solidFill>
              <a:srgbClr val="000000"/>
            </a:solidFill>
            <a:prstDash val="solid"/>
            <a:headEnd type="none" w="med" len="med"/>
            <a:tailEnd type="triangle" w="med" len="med"/>
          </a:ln>
        </p:spPr>
      </p:sp>
      <p:sp>
        <p:nvSpPr>
          <p:cNvPr id="161819" name="Rectangle 27"/>
          <p:cNvSpPr>
            <a:spLocks noChangeArrowheads="1"/>
          </p:cNvSpPr>
          <p:nvPr/>
        </p:nvSpPr>
        <p:spPr bwMode="auto">
          <a:xfrm>
            <a:off x="6588125" y="1589723"/>
            <a:ext cx="2555875" cy="119888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ata in memory address held in MAR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1820" name="Line 28"/>
          <p:cNvSpPr/>
          <p:nvPr/>
        </p:nvSpPr>
        <p:spPr>
          <a:xfrm>
            <a:off x="5292725" y="1989138"/>
            <a:ext cx="1295400" cy="0"/>
          </a:xfrm>
          <a:prstGeom prst="line">
            <a:avLst/>
          </a:prstGeom>
          <a:ln w="25400" cap="flat" cmpd="sng">
            <a:solidFill>
              <a:schemeClr val="tx1"/>
            </a:solidFill>
            <a:prstDash val="sysDot"/>
            <a:headEnd type="none" w="med" len="med"/>
            <a:tailEnd type="triangle" w="med" len="med"/>
          </a:ln>
        </p:spPr>
      </p:sp>
      <p:sp>
        <p:nvSpPr>
          <p:cNvPr id="161822" name="Line 30"/>
          <p:cNvSpPr/>
          <p:nvPr/>
        </p:nvSpPr>
        <p:spPr>
          <a:xfrm flipH="1">
            <a:off x="4140200" y="3860800"/>
            <a:ext cx="3455988" cy="1512888"/>
          </a:xfrm>
          <a:prstGeom prst="line">
            <a:avLst/>
          </a:prstGeom>
          <a:ln w="76200" cap="flat" cmpd="sng">
            <a:solidFill>
              <a:srgbClr val="000000"/>
            </a:solidFill>
            <a:prstDash val="solid"/>
            <a:headEnd type="none" w="med" len="med"/>
            <a:tailEnd type="triangle" w="med" len="med"/>
          </a:ln>
        </p:spPr>
      </p:sp>
      <p:sp>
        <p:nvSpPr>
          <p:cNvPr id="161823" name="Rectangle 31"/>
          <p:cNvSpPr/>
          <p:nvPr/>
        </p:nvSpPr>
        <p:spPr>
          <a:xfrm>
            <a:off x="1258888" y="5084763"/>
            <a:ext cx="28797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Accumulator </a:t>
            </a:r>
            <a:endParaRPr lang="en-GB" altLang="zh-CN" b="1" dirty="0"/>
          </a:p>
        </p:txBody>
      </p:sp>
      <p:sp>
        <p:nvSpPr>
          <p:cNvPr id="161824" name="Rectangle 32"/>
          <p:cNvSpPr>
            <a:spLocks noChangeArrowheads="1"/>
          </p:cNvSpPr>
          <p:nvPr/>
        </p:nvSpPr>
        <p:spPr bwMode="auto">
          <a:xfrm>
            <a:off x="539750" y="3825875"/>
            <a:ext cx="3167063" cy="46037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Output data</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1825" name="Line 33"/>
          <p:cNvSpPr/>
          <p:nvPr/>
        </p:nvSpPr>
        <p:spPr>
          <a:xfrm flipV="1">
            <a:off x="2124075" y="4365625"/>
            <a:ext cx="0" cy="719138"/>
          </a:xfrm>
          <a:prstGeom prst="line">
            <a:avLst/>
          </a:prstGeom>
          <a:ln w="76200" cap="flat" cmpd="sng">
            <a:solidFill>
              <a:srgbClr val="000000"/>
            </a:solidFill>
            <a:prstDash val="solid"/>
            <a:headEnd type="none" w="med" len="med"/>
            <a:tailEnd type="triangle" w="med" len="med"/>
          </a:ln>
        </p:spPr>
      </p:sp>
      <p:sp>
        <p:nvSpPr>
          <p:cNvPr id="161826" name="Rectangle 34"/>
          <p:cNvSpPr>
            <a:spLocks noChangeArrowheads="1"/>
          </p:cNvSpPr>
          <p:nvPr/>
        </p:nvSpPr>
        <p:spPr bwMode="auto">
          <a:xfrm rot="-1498210">
            <a:off x="4284663" y="4076700"/>
            <a:ext cx="3457575" cy="460375"/>
          </a:xfrm>
          <a:prstGeom prst="rect">
            <a:avLst/>
          </a:prstGeom>
          <a:noFill/>
          <a:ln>
            <a:noFill/>
          </a:ln>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ata </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1827" name="Rectangle 35"/>
          <p:cNvSpPr/>
          <p:nvPr/>
        </p:nvSpPr>
        <p:spPr>
          <a:xfrm>
            <a:off x="3995738" y="1700213"/>
            <a:ext cx="1296987"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37908" name="Rectangle 36"/>
          <p:cNvSpPr/>
          <p:nvPr/>
        </p:nvSpPr>
        <p:spPr>
          <a:xfrm>
            <a:off x="395288" y="1773238"/>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37909" name="Text Box 38">
            <a:hlinkClick r:id="rId2" action="ppaction://hlinksldjump"/>
          </p:cNvPr>
          <p:cNvSpPr txBox="1"/>
          <p:nvPr/>
        </p:nvSpPr>
        <p:spPr>
          <a:xfrm>
            <a:off x="6630988" y="6332538"/>
            <a:ext cx="2478087"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1600" dirty="0">
                <a:hlinkClick r:id="rId2" action="ppaction://hlinksldjump"/>
              </a:rPr>
              <a:t>Back to list of instructions</a:t>
            </a:r>
            <a:endParaRPr lang="ro-RO"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61808"/>
                                        </p:tgtEl>
                                        <p:attrNameLst>
                                          <p:attrName>style.visibility</p:attrName>
                                        </p:attrNameLst>
                                      </p:cBhvr>
                                      <p:to>
                                        <p:strVal val="visible"/>
                                      </p:to>
                                    </p:set>
                                    <p:anim calcmode="lin" valueType="num">
                                      <p:cBhvr additive="base">
                                        <p:cTn id="7" dur="500" fill="hold"/>
                                        <p:tgtEl>
                                          <p:spTgt spid="161808"/>
                                        </p:tgtEl>
                                        <p:attrNameLst>
                                          <p:attrName>ppt_x</p:attrName>
                                        </p:attrNameLst>
                                      </p:cBhvr>
                                      <p:tavLst>
                                        <p:tav tm="0">
                                          <p:val>
                                            <p:strVal val="1+#ppt_w/2"/>
                                          </p:val>
                                        </p:tav>
                                        <p:tav tm="100000">
                                          <p:val>
                                            <p:strVal val="#ppt_x"/>
                                          </p:val>
                                        </p:tav>
                                      </p:tavLst>
                                    </p:anim>
                                    <p:anim calcmode="lin" valueType="num">
                                      <p:cBhvr additive="base">
                                        <p:cTn id="8" dur="500" fill="hold"/>
                                        <p:tgtEl>
                                          <p:spTgt spid="161808"/>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1811"/>
                                        </p:tgtEl>
                                        <p:attrNameLst>
                                          <p:attrName>style.visibility</p:attrName>
                                        </p:attrNameLst>
                                      </p:cBhvr>
                                      <p:to>
                                        <p:strVal val="visible"/>
                                      </p:to>
                                    </p:set>
                                    <p:anim calcmode="lin" valueType="num">
                                      <p:cBhvr additive="base">
                                        <p:cTn id="11" dur="500" fill="hold"/>
                                        <p:tgtEl>
                                          <p:spTgt spid="161811"/>
                                        </p:tgtEl>
                                        <p:attrNameLst>
                                          <p:attrName>ppt_x</p:attrName>
                                        </p:attrNameLst>
                                      </p:cBhvr>
                                      <p:tavLst>
                                        <p:tav tm="0">
                                          <p:val>
                                            <p:strVal val="1+#ppt_w/2"/>
                                          </p:val>
                                        </p:tav>
                                        <p:tav tm="100000">
                                          <p:val>
                                            <p:strVal val="#ppt_x"/>
                                          </p:val>
                                        </p:tav>
                                      </p:tavLst>
                                    </p:anim>
                                    <p:anim calcmode="lin" valueType="num">
                                      <p:cBhvr additive="base">
                                        <p:cTn id="12" dur="500" fill="hold"/>
                                        <p:tgtEl>
                                          <p:spTgt spid="161811"/>
                                        </p:tgtEl>
                                        <p:attrNameLst>
                                          <p:attrName>ppt_y</p:attrName>
                                        </p:attrNameLst>
                                      </p:cBhvr>
                                      <p:tavLst>
                                        <p:tav tm="0">
                                          <p:val>
                                            <p:strVal val="1+#ppt_h/2"/>
                                          </p:val>
                                        </p:tav>
                                        <p:tav tm="100000">
                                          <p:val>
                                            <p:strVal val="#ppt_y"/>
                                          </p:val>
                                        </p:tav>
                                      </p:tavLst>
                                    </p:anim>
                                  </p:childTnLst>
                                </p:cTn>
                              </p:par>
                              <p:par>
                                <p:cTn id="13" presetID="6" presetClass="emph" presetSubtype="0" repeatCount="indefinite" fill="hold" nodeType="withEffect">
                                  <p:stCondLst>
                                    <p:cond delay="0"/>
                                  </p:stCondLst>
                                  <p:endCondLst>
                                    <p:cond evt="onNext" delay="0">
                                      <p:tgtEl>
                                        <p:sldTgt/>
                                      </p:tgtEl>
                                    </p:cond>
                                  </p:endCondLst>
                                  <p:childTnLst>
                                    <p:animScale>
                                      <p:cBhvr>
                                        <p:cTn id="14" dur="2000" fill="hold"/>
                                        <p:tgtEl>
                                          <p:spTgt spid="161797">
                                            <p:txEl>
                                              <p:charRg st="0" end="5"/>
                                            </p:txEl>
                                          </p:spTgt>
                                        </p:tgtEl>
                                      </p:cBhvr>
                                      <p:by x="150000" y="150000"/>
                                    </p:animScale>
                                  </p:childTnLst>
                                </p:cTn>
                              </p:par>
                              <p:par>
                                <p:cTn id="15" presetID="6" presetClass="emph" presetSubtype="0" repeatCount="indefinite" fill="hold" nodeType="withEffect">
                                  <p:stCondLst>
                                    <p:cond delay="0"/>
                                  </p:stCondLst>
                                  <p:endCondLst>
                                    <p:cond evt="onNext" delay="0">
                                      <p:tgtEl>
                                        <p:sldTgt/>
                                      </p:tgtEl>
                                    </p:cond>
                                  </p:endCondLst>
                                  <p:childTnLst>
                                    <p:animScale>
                                      <p:cBhvr>
                                        <p:cTn id="16" dur="2000" fill="hold"/>
                                        <p:tgtEl>
                                          <p:spTgt spid="161827">
                                            <p:txEl>
                                              <p:charRg st="0" end="5"/>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61820"/>
                                        </p:tgtEl>
                                        <p:attrNameLst>
                                          <p:attrName>style.visibility</p:attrName>
                                        </p:attrNameLst>
                                      </p:cBhvr>
                                      <p:to>
                                        <p:strVal val="visible"/>
                                      </p:to>
                                    </p:set>
                                    <p:anim calcmode="lin" valueType="num">
                                      <p:cBhvr additive="base">
                                        <p:cTn id="21" dur="500" fill="hold"/>
                                        <p:tgtEl>
                                          <p:spTgt spid="161820"/>
                                        </p:tgtEl>
                                        <p:attrNameLst>
                                          <p:attrName>ppt_x</p:attrName>
                                        </p:attrNameLst>
                                      </p:cBhvr>
                                      <p:tavLst>
                                        <p:tav tm="0">
                                          <p:val>
                                            <p:strVal val="0-#ppt_w/2"/>
                                          </p:val>
                                        </p:tav>
                                        <p:tav tm="100000">
                                          <p:val>
                                            <p:strVal val="#ppt_x"/>
                                          </p:val>
                                        </p:tav>
                                      </p:tavLst>
                                    </p:anim>
                                    <p:anim calcmode="lin" valueType="num">
                                      <p:cBhvr additive="base">
                                        <p:cTn id="22" dur="500" fill="hold"/>
                                        <p:tgtEl>
                                          <p:spTgt spid="161820"/>
                                        </p:tgtEl>
                                        <p:attrNameLst>
                                          <p:attrName>ppt_y</p:attrName>
                                        </p:attrNameLst>
                                      </p:cBhvr>
                                      <p:tavLst>
                                        <p:tav tm="0">
                                          <p:val>
                                            <p:strVal val="#ppt_y"/>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61819"/>
                                        </p:tgtEl>
                                        <p:attrNameLst>
                                          <p:attrName>style.visibility</p:attrName>
                                        </p:attrNameLst>
                                      </p:cBhvr>
                                      <p:to>
                                        <p:strVal val="visible"/>
                                      </p:to>
                                    </p:set>
                                    <p:anim calcmode="lin" valueType="num">
                                      <p:cBhvr additive="base">
                                        <p:cTn id="25" dur="500" fill="hold"/>
                                        <p:tgtEl>
                                          <p:spTgt spid="161819"/>
                                        </p:tgtEl>
                                        <p:attrNameLst>
                                          <p:attrName>ppt_x</p:attrName>
                                        </p:attrNameLst>
                                      </p:cBhvr>
                                      <p:tavLst>
                                        <p:tav tm="0">
                                          <p:val>
                                            <p:strVal val="#ppt_x"/>
                                          </p:val>
                                        </p:tav>
                                        <p:tav tm="100000">
                                          <p:val>
                                            <p:strVal val="#ppt_x"/>
                                          </p:val>
                                        </p:tav>
                                      </p:tavLst>
                                    </p:anim>
                                    <p:anim calcmode="lin" valueType="num">
                                      <p:cBhvr additive="base">
                                        <p:cTn id="26" dur="500" fill="hold"/>
                                        <p:tgtEl>
                                          <p:spTgt spid="161819"/>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61818"/>
                                        </p:tgtEl>
                                        <p:attrNameLst>
                                          <p:attrName>style.visibility</p:attrName>
                                        </p:attrNameLst>
                                      </p:cBhvr>
                                      <p:to>
                                        <p:strVal val="visible"/>
                                      </p:to>
                                    </p:set>
                                    <p:anim calcmode="lin" valueType="num">
                                      <p:cBhvr additive="base">
                                        <p:cTn id="29" dur="500" fill="hold"/>
                                        <p:tgtEl>
                                          <p:spTgt spid="161818"/>
                                        </p:tgtEl>
                                        <p:attrNameLst>
                                          <p:attrName>ppt_x</p:attrName>
                                        </p:attrNameLst>
                                      </p:cBhvr>
                                      <p:tavLst>
                                        <p:tav tm="0">
                                          <p:val>
                                            <p:strVal val="#ppt_x"/>
                                          </p:val>
                                        </p:tav>
                                        <p:tav tm="100000">
                                          <p:val>
                                            <p:strVal val="#ppt_x"/>
                                          </p:val>
                                        </p:tav>
                                      </p:tavLst>
                                    </p:anim>
                                    <p:anim calcmode="lin" valueType="num">
                                      <p:cBhvr additive="base">
                                        <p:cTn id="30" dur="500" fill="hold"/>
                                        <p:tgtEl>
                                          <p:spTgt spid="161818"/>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161817"/>
                                        </p:tgtEl>
                                        <p:attrNameLst>
                                          <p:attrName>style.visibility</p:attrName>
                                        </p:attrNameLst>
                                      </p:cBhvr>
                                      <p:to>
                                        <p:strVal val="visible"/>
                                      </p:to>
                                    </p:set>
                                    <p:anim calcmode="lin" valueType="num">
                                      <p:cBhvr additive="base">
                                        <p:cTn id="33" dur="500" fill="hold"/>
                                        <p:tgtEl>
                                          <p:spTgt spid="161817"/>
                                        </p:tgtEl>
                                        <p:attrNameLst>
                                          <p:attrName>ppt_x</p:attrName>
                                        </p:attrNameLst>
                                      </p:cBhvr>
                                      <p:tavLst>
                                        <p:tav tm="0">
                                          <p:val>
                                            <p:strVal val="#ppt_x"/>
                                          </p:val>
                                        </p:tav>
                                        <p:tav tm="100000">
                                          <p:val>
                                            <p:strVal val="#ppt_x"/>
                                          </p:val>
                                        </p:tav>
                                      </p:tavLst>
                                    </p:anim>
                                    <p:anim calcmode="lin" valueType="num">
                                      <p:cBhvr additive="base">
                                        <p:cTn id="34" dur="500" fill="hold"/>
                                        <p:tgtEl>
                                          <p:spTgt spid="161817"/>
                                        </p:tgtEl>
                                        <p:attrNameLst>
                                          <p:attrName>ppt_y</p:attrName>
                                        </p:attrNameLst>
                                      </p:cBhvr>
                                      <p:tavLst>
                                        <p:tav tm="0">
                                          <p:val>
                                            <p:strVal val="0-#ppt_h/2"/>
                                          </p:val>
                                        </p:tav>
                                        <p:tav tm="100000">
                                          <p:val>
                                            <p:strVal val="#ppt_y"/>
                                          </p:val>
                                        </p:tav>
                                      </p:tavLst>
                                    </p:anim>
                                  </p:childTnLst>
                                </p:cTn>
                              </p:par>
                              <p:par>
                                <p:cTn id="35" presetID="5" presetClass="exit" presetSubtype="10" fill="hold" nodeType="withEffect">
                                  <p:stCondLst>
                                    <p:cond delay="0"/>
                                  </p:stCondLst>
                                  <p:childTnLst>
                                    <p:animEffect transition="out" filter="checkerboard(across)">
                                      <p:cBhvr>
                                        <p:cTn id="36" dur="500"/>
                                        <p:tgtEl>
                                          <p:spTgt spid="161808"/>
                                        </p:tgtEl>
                                      </p:cBhvr>
                                    </p:animEffect>
                                    <p:set>
                                      <p:cBhvr>
                                        <p:cTn id="37" dur="1" fill="hold">
                                          <p:stCondLst>
                                            <p:cond delay="499"/>
                                          </p:stCondLst>
                                        </p:cTn>
                                        <p:tgtEl>
                                          <p:spTgt spid="161808"/>
                                        </p:tgtEl>
                                        <p:attrNameLst>
                                          <p:attrName>style.visibility</p:attrName>
                                        </p:attrNameLst>
                                      </p:cBhvr>
                                      <p:to>
                                        <p:strVal val="hidden"/>
                                      </p:to>
                                    </p:set>
                                  </p:childTnLst>
                                </p:cTn>
                              </p:par>
                              <p:par>
                                <p:cTn id="38" presetID="5" presetClass="exit" presetSubtype="10" fill="hold" nodeType="withEffect">
                                  <p:stCondLst>
                                    <p:cond delay="0"/>
                                  </p:stCondLst>
                                  <p:childTnLst>
                                    <p:animEffect transition="out" filter="checkerboard(across)">
                                      <p:cBhvr>
                                        <p:cTn id="39" dur="500"/>
                                        <p:tgtEl>
                                          <p:spTgt spid="161811"/>
                                        </p:tgtEl>
                                      </p:cBhvr>
                                    </p:animEffect>
                                    <p:set>
                                      <p:cBhvr>
                                        <p:cTn id="40" dur="1" fill="hold">
                                          <p:stCondLst>
                                            <p:cond delay="499"/>
                                          </p:stCondLst>
                                        </p:cTn>
                                        <p:tgtEl>
                                          <p:spTgt spid="161811"/>
                                        </p:tgtEl>
                                        <p:attrNameLst>
                                          <p:attrName>style.visibility</p:attrName>
                                        </p:attrNameLst>
                                      </p:cBhvr>
                                      <p:to>
                                        <p:strVal val="hidden"/>
                                      </p:to>
                                    </p:set>
                                  </p:childTnLst>
                                </p:cTn>
                              </p:par>
                              <p:par>
                                <p:cTn id="41" presetID="6" presetClass="emph" presetSubtype="0" repeatCount="indefinite" fill="hold" nodeType="withEffect">
                                  <p:stCondLst>
                                    <p:cond delay="0"/>
                                  </p:stCondLst>
                                  <p:endCondLst>
                                    <p:cond evt="onNext" delay="0">
                                      <p:tgtEl>
                                        <p:sldTgt/>
                                      </p:tgtEl>
                                    </p:cond>
                                  </p:endCondLst>
                                  <p:childTnLst>
                                    <p:animScale>
                                      <p:cBhvr>
                                        <p:cTn id="42" dur="2000" fill="hold"/>
                                        <p:tgtEl>
                                          <p:spTgt spid="161827">
                                            <p:txEl>
                                              <p:charRg st="0" end="5"/>
                                            </p:txEl>
                                          </p:spTgt>
                                        </p:tgtEl>
                                      </p:cBhvr>
                                      <p:by x="150000" y="150000"/>
                                    </p:animScale>
                                  </p:childTnLst>
                                </p:cTn>
                              </p:par>
                              <p:par>
                                <p:cTn id="43" presetID="6" presetClass="emph" presetSubtype="0" repeatCount="indefinite" fill="hold" nodeType="withEffect">
                                  <p:stCondLst>
                                    <p:cond delay="0"/>
                                  </p:stCondLst>
                                  <p:endCondLst>
                                    <p:cond evt="onNext" delay="0">
                                      <p:tgtEl>
                                        <p:sldTgt/>
                                      </p:tgtEl>
                                    </p:cond>
                                  </p:endCondLst>
                                  <p:childTnLst>
                                    <p:animScale>
                                      <p:cBhvr>
                                        <p:cTn id="44" dur="2000" fill="hold"/>
                                        <p:tgtEl>
                                          <p:spTgt spid="161816">
                                            <p:txEl>
                                              <p:charRg st="0" end="5"/>
                                            </p:txEl>
                                          </p:spTgt>
                                        </p:tgtEl>
                                      </p:cBhvr>
                                      <p:by x="150000" y="150000"/>
                                    </p:animScale>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161818"/>
                                        </p:tgtEl>
                                      </p:cBhvr>
                                    </p:animEffect>
                                    <p:set>
                                      <p:cBhvr>
                                        <p:cTn id="49" dur="1" fill="hold">
                                          <p:stCondLst>
                                            <p:cond delay="499"/>
                                          </p:stCondLst>
                                        </p:cTn>
                                        <p:tgtEl>
                                          <p:spTgt spid="161818"/>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161819"/>
                                        </p:tgtEl>
                                      </p:cBhvr>
                                    </p:animEffect>
                                    <p:set>
                                      <p:cBhvr>
                                        <p:cTn id="52" dur="1" fill="hold">
                                          <p:stCondLst>
                                            <p:cond delay="499"/>
                                          </p:stCondLst>
                                        </p:cTn>
                                        <p:tgtEl>
                                          <p:spTgt spid="161819"/>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161817"/>
                                        </p:tgtEl>
                                      </p:cBhvr>
                                    </p:animEffect>
                                    <p:set>
                                      <p:cBhvr>
                                        <p:cTn id="55" dur="1" fill="hold">
                                          <p:stCondLst>
                                            <p:cond delay="499"/>
                                          </p:stCondLst>
                                        </p:cTn>
                                        <p:tgtEl>
                                          <p:spTgt spid="161817"/>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61820"/>
                                        </p:tgtEl>
                                      </p:cBhvr>
                                    </p:animEffect>
                                    <p:set>
                                      <p:cBhvr>
                                        <p:cTn id="58" dur="1" fill="hold">
                                          <p:stCondLst>
                                            <p:cond delay="499"/>
                                          </p:stCondLst>
                                        </p:cTn>
                                        <p:tgtEl>
                                          <p:spTgt spid="161820"/>
                                        </p:tgtEl>
                                        <p:attrNameLst>
                                          <p:attrName>style.visibility</p:attrName>
                                        </p:attrNameLst>
                                      </p:cBhvr>
                                      <p:to>
                                        <p:strVal val="hidden"/>
                                      </p:to>
                                    </p:set>
                                  </p:childTnLst>
                                </p:cTn>
                              </p:par>
                              <p:par>
                                <p:cTn id="59" presetID="2" presetClass="entr" presetSubtype="3" fill="hold" nodeType="withEffect">
                                  <p:stCondLst>
                                    <p:cond delay="0"/>
                                  </p:stCondLst>
                                  <p:childTnLst>
                                    <p:set>
                                      <p:cBhvr>
                                        <p:cTn id="60" dur="1" fill="hold">
                                          <p:stCondLst>
                                            <p:cond delay="0"/>
                                          </p:stCondLst>
                                        </p:cTn>
                                        <p:tgtEl>
                                          <p:spTgt spid="161822"/>
                                        </p:tgtEl>
                                        <p:attrNameLst>
                                          <p:attrName>style.visibility</p:attrName>
                                        </p:attrNameLst>
                                      </p:cBhvr>
                                      <p:to>
                                        <p:strVal val="visible"/>
                                      </p:to>
                                    </p:set>
                                    <p:anim calcmode="lin" valueType="num">
                                      <p:cBhvr additive="base">
                                        <p:cTn id="61" dur="500" fill="hold"/>
                                        <p:tgtEl>
                                          <p:spTgt spid="161822"/>
                                        </p:tgtEl>
                                        <p:attrNameLst>
                                          <p:attrName>ppt_x</p:attrName>
                                        </p:attrNameLst>
                                      </p:cBhvr>
                                      <p:tavLst>
                                        <p:tav tm="0">
                                          <p:val>
                                            <p:strVal val="1+#ppt_w/2"/>
                                          </p:val>
                                        </p:tav>
                                        <p:tav tm="100000">
                                          <p:val>
                                            <p:strVal val="#ppt_x"/>
                                          </p:val>
                                        </p:tav>
                                      </p:tavLst>
                                    </p:anim>
                                    <p:anim calcmode="lin" valueType="num">
                                      <p:cBhvr additive="base">
                                        <p:cTn id="62" dur="500" fill="hold"/>
                                        <p:tgtEl>
                                          <p:spTgt spid="161822"/>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0"/>
                                  </p:stCondLst>
                                  <p:childTnLst>
                                    <p:set>
                                      <p:cBhvr>
                                        <p:cTn id="64" dur="1" fill="hold">
                                          <p:stCondLst>
                                            <p:cond delay="0"/>
                                          </p:stCondLst>
                                        </p:cTn>
                                        <p:tgtEl>
                                          <p:spTgt spid="161826"/>
                                        </p:tgtEl>
                                        <p:attrNameLst>
                                          <p:attrName>style.visibility</p:attrName>
                                        </p:attrNameLst>
                                      </p:cBhvr>
                                      <p:to>
                                        <p:strVal val="visible"/>
                                      </p:to>
                                    </p:set>
                                    <p:anim calcmode="lin" valueType="num">
                                      <p:cBhvr additive="base">
                                        <p:cTn id="65" dur="500" fill="hold"/>
                                        <p:tgtEl>
                                          <p:spTgt spid="161826"/>
                                        </p:tgtEl>
                                        <p:attrNameLst>
                                          <p:attrName>ppt_x</p:attrName>
                                        </p:attrNameLst>
                                      </p:cBhvr>
                                      <p:tavLst>
                                        <p:tav tm="0">
                                          <p:val>
                                            <p:strVal val="1+#ppt_w/2"/>
                                          </p:val>
                                        </p:tav>
                                        <p:tav tm="100000">
                                          <p:val>
                                            <p:strVal val="#ppt_x"/>
                                          </p:val>
                                        </p:tav>
                                      </p:tavLst>
                                    </p:anim>
                                    <p:anim calcmode="lin" valueType="num">
                                      <p:cBhvr additive="base">
                                        <p:cTn id="66" dur="500" fill="hold"/>
                                        <p:tgtEl>
                                          <p:spTgt spid="161826"/>
                                        </p:tgtEl>
                                        <p:attrNameLst>
                                          <p:attrName>ppt_y</p:attrName>
                                        </p:attrNameLst>
                                      </p:cBhvr>
                                      <p:tavLst>
                                        <p:tav tm="0">
                                          <p:val>
                                            <p:strVal val="0-#ppt_h/2"/>
                                          </p:val>
                                        </p:tav>
                                        <p:tav tm="100000">
                                          <p:val>
                                            <p:strVal val="#ppt_y"/>
                                          </p:val>
                                        </p:tav>
                                      </p:tavLst>
                                    </p:anim>
                                  </p:childTnLst>
                                </p:cTn>
                              </p:par>
                              <p:par>
                                <p:cTn id="67" presetID="2" presetClass="entr" presetSubtype="3" fill="hold" grpId="0" nodeType="withEffect">
                                  <p:stCondLst>
                                    <p:cond delay="0"/>
                                  </p:stCondLst>
                                  <p:childTnLst>
                                    <p:set>
                                      <p:cBhvr>
                                        <p:cTn id="68" dur="1" fill="hold">
                                          <p:stCondLst>
                                            <p:cond delay="0"/>
                                          </p:stCondLst>
                                        </p:cTn>
                                        <p:tgtEl>
                                          <p:spTgt spid="161823"/>
                                        </p:tgtEl>
                                        <p:attrNameLst>
                                          <p:attrName>style.visibility</p:attrName>
                                        </p:attrNameLst>
                                      </p:cBhvr>
                                      <p:to>
                                        <p:strVal val="visible"/>
                                      </p:to>
                                    </p:set>
                                    <p:anim calcmode="lin" valueType="num">
                                      <p:cBhvr additive="base">
                                        <p:cTn id="69" dur="500" fill="hold"/>
                                        <p:tgtEl>
                                          <p:spTgt spid="161823"/>
                                        </p:tgtEl>
                                        <p:attrNameLst>
                                          <p:attrName>ppt_x</p:attrName>
                                        </p:attrNameLst>
                                      </p:cBhvr>
                                      <p:tavLst>
                                        <p:tav tm="0">
                                          <p:val>
                                            <p:strVal val="1+#ppt_w/2"/>
                                          </p:val>
                                        </p:tav>
                                        <p:tav tm="100000">
                                          <p:val>
                                            <p:strVal val="#ppt_x"/>
                                          </p:val>
                                        </p:tav>
                                      </p:tavLst>
                                    </p:anim>
                                    <p:anim calcmode="lin" valueType="num">
                                      <p:cBhvr additive="base">
                                        <p:cTn id="70" dur="500" fill="hold"/>
                                        <p:tgtEl>
                                          <p:spTgt spid="161823"/>
                                        </p:tgtEl>
                                        <p:attrNameLst>
                                          <p:attrName>ppt_y</p:attrName>
                                        </p:attrNameLst>
                                      </p:cBhvr>
                                      <p:tavLst>
                                        <p:tav tm="0">
                                          <p:val>
                                            <p:strVal val="0-#ppt_h/2"/>
                                          </p:val>
                                        </p:tav>
                                        <p:tav tm="100000">
                                          <p:val>
                                            <p:strVal val="#ppt_y"/>
                                          </p:val>
                                        </p:tav>
                                      </p:tavLst>
                                    </p:anim>
                                  </p:childTnLst>
                                </p:cTn>
                              </p:par>
                              <p:par>
                                <p:cTn id="71" presetID="6" presetClass="emph" presetSubtype="0" repeatCount="indefinite" fill="hold" nodeType="withEffect">
                                  <p:stCondLst>
                                    <p:cond delay="0"/>
                                  </p:stCondLst>
                                  <p:endCondLst>
                                    <p:cond evt="onNext" delay="0">
                                      <p:tgtEl>
                                        <p:sldTgt/>
                                      </p:tgtEl>
                                    </p:cond>
                                  </p:endCondLst>
                                  <p:childTnLst>
                                    <p:animScale>
                                      <p:cBhvr>
                                        <p:cTn id="72" dur="2000" fill="hold"/>
                                        <p:tgtEl>
                                          <p:spTgt spid="161816">
                                            <p:txEl>
                                              <p:charRg st="0" end="5"/>
                                            </p:txEl>
                                          </p:spTgt>
                                        </p:tgtEl>
                                      </p:cBhvr>
                                      <p:by x="150000" y="150000"/>
                                    </p:animScale>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161822"/>
                                        </p:tgtEl>
                                      </p:cBhvr>
                                    </p:animEffect>
                                    <p:set>
                                      <p:cBhvr>
                                        <p:cTn id="77" dur="1" fill="hold">
                                          <p:stCondLst>
                                            <p:cond delay="499"/>
                                          </p:stCondLst>
                                        </p:cTn>
                                        <p:tgtEl>
                                          <p:spTgt spid="161822"/>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61826"/>
                                        </p:tgtEl>
                                      </p:cBhvr>
                                    </p:animEffect>
                                    <p:set>
                                      <p:cBhvr>
                                        <p:cTn id="80" dur="1" fill="hold">
                                          <p:stCondLst>
                                            <p:cond delay="499"/>
                                          </p:stCondLst>
                                        </p:cTn>
                                        <p:tgtEl>
                                          <p:spTgt spid="161826"/>
                                        </p:tgtEl>
                                        <p:attrNameLst>
                                          <p:attrName>style.visibility</p:attrName>
                                        </p:attrNameLst>
                                      </p:cBhvr>
                                      <p:to>
                                        <p:strVal val="hidden"/>
                                      </p:to>
                                    </p:set>
                                  </p:childTnLst>
                                </p:cTn>
                              </p:par>
                              <p:par>
                                <p:cTn id="81" presetID="2" presetClass="entr" presetSubtype="4" fill="hold" nodeType="withEffect">
                                  <p:stCondLst>
                                    <p:cond delay="0"/>
                                  </p:stCondLst>
                                  <p:childTnLst>
                                    <p:set>
                                      <p:cBhvr>
                                        <p:cTn id="82" dur="1" fill="hold">
                                          <p:stCondLst>
                                            <p:cond delay="0"/>
                                          </p:stCondLst>
                                        </p:cTn>
                                        <p:tgtEl>
                                          <p:spTgt spid="161824"/>
                                        </p:tgtEl>
                                        <p:attrNameLst>
                                          <p:attrName>style.visibility</p:attrName>
                                        </p:attrNameLst>
                                      </p:cBhvr>
                                      <p:to>
                                        <p:strVal val="visible"/>
                                      </p:to>
                                    </p:set>
                                    <p:anim calcmode="lin" valueType="num">
                                      <p:cBhvr additive="base">
                                        <p:cTn id="83" dur="500" fill="hold"/>
                                        <p:tgtEl>
                                          <p:spTgt spid="161824"/>
                                        </p:tgtEl>
                                        <p:attrNameLst>
                                          <p:attrName>ppt_x</p:attrName>
                                        </p:attrNameLst>
                                      </p:cBhvr>
                                      <p:tavLst>
                                        <p:tav tm="0">
                                          <p:val>
                                            <p:strVal val="#ppt_x"/>
                                          </p:val>
                                        </p:tav>
                                        <p:tav tm="100000">
                                          <p:val>
                                            <p:strVal val="#ppt_x"/>
                                          </p:val>
                                        </p:tav>
                                      </p:tavLst>
                                    </p:anim>
                                    <p:anim calcmode="lin" valueType="num">
                                      <p:cBhvr additive="base">
                                        <p:cTn id="84" dur="500" fill="hold"/>
                                        <p:tgtEl>
                                          <p:spTgt spid="16182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61825"/>
                                        </p:tgtEl>
                                        <p:attrNameLst>
                                          <p:attrName>style.visibility</p:attrName>
                                        </p:attrNameLst>
                                      </p:cBhvr>
                                      <p:to>
                                        <p:strVal val="visible"/>
                                      </p:to>
                                    </p:set>
                                    <p:anim calcmode="lin" valueType="num">
                                      <p:cBhvr additive="base">
                                        <p:cTn id="87" dur="500" fill="hold"/>
                                        <p:tgtEl>
                                          <p:spTgt spid="161825"/>
                                        </p:tgtEl>
                                        <p:attrNameLst>
                                          <p:attrName>ppt_x</p:attrName>
                                        </p:attrNameLst>
                                      </p:cBhvr>
                                      <p:tavLst>
                                        <p:tav tm="0">
                                          <p:val>
                                            <p:strVal val="#ppt_x"/>
                                          </p:val>
                                        </p:tav>
                                        <p:tav tm="100000">
                                          <p:val>
                                            <p:strVal val="#ppt_x"/>
                                          </p:val>
                                        </p:tav>
                                      </p:tavLst>
                                    </p:anim>
                                    <p:anim calcmode="lin" valueType="num">
                                      <p:cBhvr additive="base">
                                        <p:cTn id="88" dur="500" fill="hold"/>
                                        <p:tgtEl>
                                          <p:spTgt spid="1618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1" grpId="0" bldLvl="0" animBg="1"/>
      <p:bldP spid="161817" grpId="0" animBg="1"/>
      <p:bldP spid="161819" grpId="0" bldLvl="0" animBg="1"/>
      <p:bldP spid="161823" grpId="0" animBg="1"/>
      <p:bldP spid="161826" grpId="0" bldLvl="0" animBg="1"/>
      <p:bldP spid="161826" grpId="1"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4"/>
          <p:cNvSpPr/>
          <p:nvPr/>
        </p:nvSpPr>
        <p:spPr>
          <a:xfrm>
            <a:off x="107950" y="1268413"/>
            <a:ext cx="8964613" cy="5518150"/>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8915" name="Rectangle 5"/>
          <p:cNvSpPr/>
          <p:nvPr/>
        </p:nvSpPr>
        <p:spPr>
          <a:xfrm>
            <a:off x="3635375" y="5492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38916" name="Text Box 9"/>
          <p:cNvSpPr txBox="1"/>
          <p:nvPr/>
        </p:nvSpPr>
        <p:spPr>
          <a:xfrm>
            <a:off x="107950" y="0"/>
            <a:ext cx="1065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Reset </a:t>
            </a:r>
            <a:endParaRPr lang="en-GB" altLang="zh-CN" sz="2400" dirty="0">
              <a:solidFill>
                <a:srgbClr val="FF0000"/>
              </a:solidFill>
            </a:endParaRPr>
          </a:p>
        </p:txBody>
      </p:sp>
      <p:sp>
        <p:nvSpPr>
          <p:cNvPr id="38917" name="Rectangle 10"/>
          <p:cNvSpPr/>
          <p:nvPr/>
        </p:nvSpPr>
        <p:spPr>
          <a:xfrm>
            <a:off x="828675" y="171926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38918" name="Line 11"/>
          <p:cNvSpPr/>
          <p:nvPr/>
        </p:nvSpPr>
        <p:spPr>
          <a:xfrm flipH="1" flipV="1">
            <a:off x="1403350" y="2349500"/>
            <a:ext cx="0" cy="2087563"/>
          </a:xfrm>
          <a:prstGeom prst="line">
            <a:avLst/>
          </a:prstGeom>
          <a:ln w="76200" cap="rnd" cmpd="sng">
            <a:solidFill>
              <a:srgbClr val="000000"/>
            </a:solidFill>
            <a:prstDash val="sysDot"/>
            <a:headEnd type="none" w="med" len="med"/>
            <a:tailEnd type="triangle" w="med" len="med"/>
          </a:ln>
        </p:spPr>
      </p:sp>
      <p:sp>
        <p:nvSpPr>
          <p:cNvPr id="174092" name="Rectangle 12"/>
          <p:cNvSpPr>
            <a:spLocks noChangeArrowheads="1"/>
          </p:cNvSpPr>
          <p:nvPr/>
        </p:nvSpPr>
        <p:spPr bwMode="auto">
          <a:xfrm>
            <a:off x="323850" y="2994660"/>
            <a:ext cx="4535488" cy="70675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Cycle is reset by passing control signal back to the PC.</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noChangeArrowheads="1"/>
          </p:cNvSpPr>
          <p:nvPr>
            <p:ph idx="1"/>
          </p:nvPr>
        </p:nvSpPr>
        <p:spPr>
          <a:xfrm>
            <a:off x="1258888" y="115888"/>
            <a:ext cx="7885113" cy="6553200"/>
          </a:xfrm>
        </p:spPr>
        <p:txBody>
          <a:bodyPr vert="horz" wrap="square" lIns="91440" tIns="45720" rIns="91440" bIns="45720" numCol="1" anchor="t" anchorCtr="0" compatLnSpc="1"/>
          <a:lstStyle/>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Load the address of </a:t>
            </a: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next instruction</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 in the PC into the MAR.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80000"/>
              </a:lnSpc>
              <a:spcBef>
                <a:spcPct val="20000"/>
              </a:spcBef>
              <a:spcAft>
                <a:spcPct val="0"/>
              </a:spcAft>
              <a:buClr>
                <a:schemeClr val="folHlink"/>
              </a:buClr>
              <a:buSzPct val="50000"/>
              <a:buFont typeface="Wingdings" panose="05000000000000000000" pitchFamily="2" charset="2"/>
              <a:buChar char="n"/>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So that the control unit can fetch the instruction from the right part of the memory</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Copy the instruction/data that is in the memory address given by the MAR into the MDR.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80000"/>
              </a:lnSpc>
              <a:spcBef>
                <a:spcPct val="20000"/>
              </a:spcBef>
              <a:spcAft>
                <a:spcPct val="0"/>
              </a:spcAft>
              <a:buClr>
                <a:schemeClr val="folHlink"/>
              </a:buClr>
              <a:buSzPct val="50000"/>
              <a:buFont typeface="Wingdings" panose="05000000000000000000" pitchFamily="2" charset="2"/>
              <a:buChar char="n"/>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MDR is used whenever anything is to go from the CPU to main memory. </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Increase the PC by 1.</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80000"/>
              </a:lnSpc>
              <a:spcBef>
                <a:spcPct val="20000"/>
              </a:spcBef>
              <a:spcAft>
                <a:spcPct val="0"/>
              </a:spcAft>
              <a:buClr>
                <a:schemeClr val="folHlink"/>
              </a:buClr>
              <a:buSzPct val="50000"/>
              <a:buFont typeface="Wingdings" panose="05000000000000000000" pitchFamily="2" charset="2"/>
              <a:buChar char="n"/>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So that it contains the address of the next instruction, assuming that the instructions are in consecutive locations. </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Load the instruction/data that is now in the MDR into the CIR.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80000"/>
              </a:lnSpc>
              <a:spcBef>
                <a:spcPct val="20000"/>
              </a:spcBef>
              <a:spcAft>
                <a:spcPct val="0"/>
              </a:spcAft>
              <a:buClr>
                <a:schemeClr val="folHlink"/>
              </a:buClr>
              <a:buSzPct val="50000"/>
              <a:buFont typeface="Wingdings" panose="05000000000000000000" pitchFamily="2" charset="2"/>
              <a:buChar char="n"/>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Thus the next instruction is copied from memory -&gt; MDR -&gt; CIR. </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Contents of CIR split into operation code and address if present e.g. store, add or jump instructions.</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457200" marR="0" lvl="0" indent="-4572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AutoNum type="arabicPeriod"/>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Decode the instruction that is in the CIR.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
        <p:nvSpPr>
          <p:cNvPr id="39939" name="Rectangle 3"/>
          <p:cNvSpPr/>
          <p:nvPr/>
        </p:nvSpPr>
        <p:spPr>
          <a:xfrm>
            <a:off x="107950" y="2492375"/>
            <a:ext cx="1081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Fetch</a:t>
            </a:r>
            <a:r>
              <a:rPr lang="en-GB" altLang="zh-CN" sz="2400" b="1" dirty="0">
                <a:solidFill>
                  <a:srgbClr val="FF0000"/>
                </a:solidFill>
              </a:rPr>
              <a:t> </a:t>
            </a:r>
            <a:endParaRPr lang="en-GB" altLang="zh-CN" sz="2400" b="1" dirty="0">
              <a:solidFill>
                <a:srgbClr val="FF0000"/>
              </a:solidFill>
            </a:endParaRPr>
          </a:p>
        </p:txBody>
      </p:sp>
      <p:sp>
        <p:nvSpPr>
          <p:cNvPr id="39940" name="AutoShape 4"/>
          <p:cNvSpPr/>
          <p:nvPr/>
        </p:nvSpPr>
        <p:spPr>
          <a:xfrm>
            <a:off x="1042988" y="404813"/>
            <a:ext cx="360362" cy="4752975"/>
          </a:xfrm>
          <a:prstGeom prst="leftBrace">
            <a:avLst>
              <a:gd name="adj1" fmla="val 104904"/>
              <a:gd name="adj2" fmla="val 50000"/>
            </a:avLst>
          </a:prstGeom>
          <a:noFill/>
          <a:ln w="508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39941" name="Rectangle 5"/>
          <p:cNvSpPr/>
          <p:nvPr/>
        </p:nvSpPr>
        <p:spPr>
          <a:xfrm>
            <a:off x="14288" y="5732463"/>
            <a:ext cx="1331912"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Decode</a:t>
            </a:r>
            <a:r>
              <a:rPr lang="en-GB" altLang="zh-CN" sz="2400" b="1" dirty="0">
                <a:solidFill>
                  <a:srgbClr val="FF0000"/>
                </a:solidFill>
              </a:rPr>
              <a:t> </a:t>
            </a:r>
            <a:endParaRPr lang="en-GB" altLang="zh-CN" sz="2400" b="1" dirty="0">
              <a:solidFill>
                <a:srgbClr val="FF0000"/>
              </a:solidFill>
            </a:endParaRPr>
          </a:p>
        </p:txBody>
      </p:sp>
      <p:sp>
        <p:nvSpPr>
          <p:cNvPr id="39942" name="AutoShape 6"/>
          <p:cNvSpPr/>
          <p:nvPr/>
        </p:nvSpPr>
        <p:spPr>
          <a:xfrm>
            <a:off x="1187450" y="5445125"/>
            <a:ext cx="215900" cy="1295400"/>
          </a:xfrm>
          <a:prstGeom prst="leftBrace">
            <a:avLst>
              <a:gd name="adj1" fmla="val 74722"/>
              <a:gd name="adj2" fmla="val 50000"/>
            </a:avLst>
          </a:prstGeom>
          <a:noFill/>
          <a:ln w="508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noChangeArrowheads="1"/>
          </p:cNvSpPr>
          <p:nvPr>
            <p:ph idx="1"/>
          </p:nvPr>
        </p:nvSpPr>
        <p:spPr>
          <a:xfrm>
            <a:off x="1473200" y="188913"/>
            <a:ext cx="7670800" cy="6480175"/>
          </a:xfrm>
        </p:spPr>
        <p:txBody>
          <a:bodyPr vert="horz" wrap="square" lIns="91440" tIns="45720" rIns="91440" bIns="45720" numCol="1" anchor="t" anchorCtr="0" compatLnSpc="1"/>
          <a:lstStyle/>
          <a:p>
            <a:pPr marL="457200" marR="0" lvl="0" indent="-4572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AutoNum type="arabicPeriod" startAt="6"/>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Execute the instruction but what is involved in this depends on the instruction being executed (there are several different instructions you need to know about).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457200" marR="0" lvl="0" indent="-4572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 jump instruction then</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Load the address part of the instruction in the CIR into the PC.</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457200" marR="0" lvl="0" indent="-4572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an input / load (directly) instruction then take data input and place in accumulator.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457200" marR="0" lvl="0" indent="-4572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 load (from memory) instruction.</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838200" marR="0" lvl="1" indent="-3810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address part of the instruction (to load from) in the CIR into MAR.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838200" marR="0" lvl="1" indent="-3810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data from memory address held in MAR to MDR.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838200" marR="0" lvl="1" indent="-3810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data in MDR into accumulator.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p:txBody>
      </p:sp>
      <p:sp>
        <p:nvSpPr>
          <p:cNvPr id="40963" name="Rectangle 3"/>
          <p:cNvSpPr/>
          <p:nvPr/>
        </p:nvSpPr>
        <p:spPr>
          <a:xfrm>
            <a:off x="0" y="3429000"/>
            <a:ext cx="14382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Execute</a:t>
            </a:r>
            <a:r>
              <a:rPr lang="en-GB" altLang="zh-CN" sz="2400" b="1" dirty="0">
                <a:solidFill>
                  <a:srgbClr val="FF0000"/>
                </a:solidFill>
              </a:rPr>
              <a:t> </a:t>
            </a:r>
            <a:endParaRPr lang="en-GB" altLang="zh-CN" sz="2400" b="1" dirty="0">
              <a:solidFill>
                <a:srgbClr val="FF0000"/>
              </a:solidFill>
            </a:endParaRPr>
          </a:p>
        </p:txBody>
      </p:sp>
      <p:sp>
        <p:nvSpPr>
          <p:cNvPr id="40964" name="AutoShape 4"/>
          <p:cNvSpPr/>
          <p:nvPr/>
        </p:nvSpPr>
        <p:spPr>
          <a:xfrm>
            <a:off x="1331913" y="188913"/>
            <a:ext cx="215900" cy="6553200"/>
          </a:xfrm>
          <a:prstGeom prst="leftBrace">
            <a:avLst>
              <a:gd name="adj1" fmla="val 269663"/>
              <a:gd name="adj2" fmla="val 50000"/>
            </a:avLst>
          </a:prstGeom>
          <a:noFill/>
          <a:ln w="508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ChangeArrowheads="1"/>
          </p:cNvSpPr>
          <p:nvPr>
            <p:ph idx="1"/>
          </p:nvPr>
        </p:nvSpPr>
        <p:spPr>
          <a:xfrm>
            <a:off x="1473200" y="188913"/>
            <a:ext cx="7670800" cy="6480175"/>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 store instruction then:</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address part of the instruction (to store in) in the CIR into MAR.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data in accumulator to MDR.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data in MDR into memory address held in MAR.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609600" marR="0" lvl="0" indent="-6096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an add instruction then:</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address part of the instruction (of number to add) in the CIR into MAR.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number from memory address held in MAR into MDR.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Add number in MDR to number in accumulator (accumulator will now hold the result).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609600" marR="0" lvl="0" indent="-6096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Blip>
                <a:blip r:embed="rId1"/>
              </a:buBlip>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instruction is an output (directly from accumulator) then output number in accumulator.</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
        <p:nvSpPr>
          <p:cNvPr id="41987" name="Rectangle 3"/>
          <p:cNvSpPr/>
          <p:nvPr/>
        </p:nvSpPr>
        <p:spPr>
          <a:xfrm>
            <a:off x="0" y="3141663"/>
            <a:ext cx="14382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Execute</a:t>
            </a:r>
            <a:r>
              <a:rPr lang="en-GB" altLang="zh-CN" sz="2400" b="1" dirty="0">
                <a:solidFill>
                  <a:srgbClr val="FF0000"/>
                </a:solidFill>
              </a:rPr>
              <a:t> </a:t>
            </a:r>
            <a:endParaRPr lang="en-GB" altLang="zh-CN" sz="2400" b="1" dirty="0">
              <a:solidFill>
                <a:srgbClr val="FF0000"/>
              </a:solidFill>
            </a:endParaRPr>
          </a:p>
        </p:txBody>
      </p:sp>
      <p:sp>
        <p:nvSpPr>
          <p:cNvPr id="41988" name="AutoShape 4"/>
          <p:cNvSpPr/>
          <p:nvPr/>
        </p:nvSpPr>
        <p:spPr>
          <a:xfrm>
            <a:off x="1258888" y="188913"/>
            <a:ext cx="360362" cy="6480175"/>
          </a:xfrm>
          <a:prstGeom prst="leftBrace">
            <a:avLst>
              <a:gd name="adj1" fmla="val 168168"/>
              <a:gd name="adj2" fmla="val 50000"/>
            </a:avLst>
          </a:prstGeom>
          <a:noFill/>
          <a:ln w="508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a:spLocks noGrp="1" noChangeArrowheads="1"/>
          </p:cNvSpPr>
          <p:nvPr>
            <p:ph idx="1"/>
          </p:nvPr>
        </p:nvSpPr>
        <p:spPr>
          <a:xfrm>
            <a:off x="1473200" y="188913"/>
            <a:ext cx="7670800" cy="6480175"/>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charset="0"/>
              <a:buBlip>
                <a:blip r:embed="rId1"/>
              </a:buBlip>
              <a:defRPr/>
            </a:pPr>
            <a:r>
              <a:rPr kumimoji="0" 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If the instruction is an output (from memory) instruction then:</a:t>
            </a:r>
            <a:endParaRPr kumimoji="0" 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folHlink"/>
              </a:buClr>
              <a:buSzPct val="50000"/>
              <a:buFont typeface="Wingdings" panose="05000000000000000000" charset="0"/>
              <a:buChar char="n"/>
              <a:defRPr/>
            </a:pPr>
            <a:r>
              <a:rPr kumimoji="0" 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Copy the address part of  the instruction in CIR into MAR.</a:t>
            </a:r>
            <a:endParaRPr kumimoji="0" 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100000"/>
              </a:lnSpc>
              <a:spcBef>
                <a:spcPct val="20000"/>
              </a:spcBef>
              <a:spcAft>
                <a:spcPct val="0"/>
              </a:spcAft>
              <a:buClr>
                <a:schemeClr val="folHlink"/>
              </a:buClr>
              <a:buSzPct val="50000"/>
              <a:buFont typeface="Wingdings" panose="05000000000000000000" charset="0"/>
              <a:buChar char="n"/>
              <a:defRPr/>
            </a:pPr>
            <a:r>
              <a:rPr kumimoji="0" 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Output contents of MDR.</a:t>
            </a:r>
            <a:endParaRPr kumimoji="0" 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100000"/>
              </a:lnSpc>
              <a:spcBef>
                <a:spcPct val="20000"/>
              </a:spcBef>
              <a:spcAft>
                <a:spcPct val="0"/>
              </a:spcAft>
              <a:buClr>
                <a:schemeClr val="folHlink"/>
              </a:buClr>
              <a:buSzPct val="50000"/>
              <a:buFont typeface="Wingdings" panose="05000000000000000000" charset="0"/>
              <a:buNone/>
              <a:defRPr/>
            </a:pPr>
            <a:endParaRPr kumimoji="0" 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100000"/>
              </a:lnSpc>
              <a:spcBef>
                <a:spcPct val="20000"/>
              </a:spcBef>
              <a:spcAft>
                <a:spcPct val="0"/>
              </a:spcAft>
              <a:buClr>
                <a:schemeClr val="folHlink"/>
              </a:buClr>
              <a:buSzPct val="50000"/>
              <a:buFont typeface="Wingdings" panose="05000000000000000000" charset="0"/>
              <a:buNone/>
              <a:defRPr/>
            </a:pPr>
            <a:endParaRPr kumimoji="0" 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609600" marR="0" lvl="0" indent="-609600" algn="l" defTabSz="914400" rtl="0" eaLnBrk="1" fontAlgn="base" latinLnBrk="0" hangingPunct="1">
              <a:lnSpc>
                <a:spcPct val="80000"/>
              </a:lnSpc>
              <a:spcBef>
                <a:spcPct val="20000"/>
              </a:spcBef>
              <a:spcAft>
                <a:spcPct val="0"/>
              </a:spcAft>
              <a:buClr>
                <a:schemeClr val="hlink"/>
              </a:buClr>
              <a:buSzTx/>
              <a:buFont typeface="Wingdings" panose="05000000000000000000" charset="0"/>
              <a:buAutoNum type="arabicPeriod" startAt="7"/>
              <a:defRPr/>
            </a:pPr>
            <a:r>
              <a:rPr kumimoji="0" 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Cycle is reset (restarted) by passing control signal back to the PC (step 1).</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3011" name="Rectangle 3"/>
          <p:cNvSpPr/>
          <p:nvPr/>
        </p:nvSpPr>
        <p:spPr>
          <a:xfrm>
            <a:off x="0" y="836613"/>
            <a:ext cx="14382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Execute</a:t>
            </a:r>
            <a:r>
              <a:rPr lang="en-GB" altLang="zh-CN" sz="2400" b="1" dirty="0">
                <a:solidFill>
                  <a:srgbClr val="FF0000"/>
                </a:solidFill>
              </a:rPr>
              <a:t> </a:t>
            </a:r>
            <a:endParaRPr lang="en-GB" altLang="zh-CN" sz="2400" b="1" dirty="0">
              <a:solidFill>
                <a:srgbClr val="FF0000"/>
              </a:solidFill>
            </a:endParaRPr>
          </a:p>
        </p:txBody>
      </p:sp>
      <p:sp>
        <p:nvSpPr>
          <p:cNvPr id="43012" name="AutoShape 4"/>
          <p:cNvSpPr/>
          <p:nvPr/>
        </p:nvSpPr>
        <p:spPr>
          <a:xfrm>
            <a:off x="1331913" y="260350"/>
            <a:ext cx="287337" cy="2260600"/>
          </a:xfrm>
          <a:prstGeom prst="leftBrace">
            <a:avLst>
              <a:gd name="adj1" fmla="val 73101"/>
              <a:gd name="adj2" fmla="val 50000"/>
            </a:avLst>
          </a:prstGeom>
          <a:noFill/>
          <a:ln w="508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43013" name="Rectangle 5"/>
          <p:cNvSpPr/>
          <p:nvPr/>
        </p:nvSpPr>
        <p:spPr>
          <a:xfrm>
            <a:off x="107950" y="2852738"/>
            <a:ext cx="11001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GB" altLang="zh-CN" sz="2400" b="1" i="1" dirty="0">
                <a:solidFill>
                  <a:srgbClr val="FF0000"/>
                </a:solidFill>
              </a:rPr>
              <a:t>Reset </a:t>
            </a:r>
            <a:endParaRPr lang="en-GB" altLang="zh-CN" sz="2400" b="1" i="1" dirty="0">
              <a:solidFill>
                <a:srgbClr val="FF0000"/>
              </a:solidFill>
            </a:endParaRPr>
          </a:p>
        </p:txBody>
      </p:sp>
      <p:sp>
        <p:nvSpPr>
          <p:cNvPr id="43014" name="Line 6"/>
          <p:cNvSpPr/>
          <p:nvPr/>
        </p:nvSpPr>
        <p:spPr>
          <a:xfrm flipH="1">
            <a:off x="1042988" y="3141663"/>
            <a:ext cx="504825" cy="0"/>
          </a:xfrm>
          <a:prstGeom prst="line">
            <a:avLst/>
          </a:prstGeom>
          <a:ln w="50800" cap="flat" cmpd="sng">
            <a:solidFill>
              <a:schemeClr val="tx1"/>
            </a:solidFill>
            <a:prstDash val="solid"/>
            <a:headEnd type="none" w="med" len="med"/>
            <a:tailEnd type="triangl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Interrupt</a:t>
            </a:r>
            <a:endParaRPr kumimoji="1"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a:xfrm>
            <a:off x="250825" y="1341438"/>
            <a:ext cx="8713788" cy="525621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An interrupt is a signal for the CPU to stop what it is doing and instead carry out the interrupt task, once the task is complete, the CPU goes back to what it was doing.</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reasons for an interrupt</a:t>
            </a:r>
            <a:r>
              <a:rPr kumimoji="1" lang="zh-CN" altLang="en-US"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fatal</a:t>
            </a:r>
            <a:r>
              <a:rPr kumimoji="1" lang="zh-CN" altLang="en-US"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重大</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 error in a program</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hardware fault</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need for I/O processing to begin</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User interaction</a:t>
            </a:r>
            <a:r>
              <a:rPr kumimoji="1" lang="zh-CN" altLang="en-US"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交互</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timer</a:t>
            </a:r>
            <a:r>
              <a:rPr lang="zh-CN" altLang="en-US" sz="2800" b="1" noProof="0" dirty="0">
                <a:ln>
                  <a:noFill/>
                </a:ln>
                <a:uLnTx/>
                <a:uFillTx/>
                <a:sym typeface="+mn-ea"/>
              </a:rPr>
              <a:t>定时器</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 signal</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172" end="202"/>
                                            </p:txEl>
                                          </p:spTgt>
                                        </p:tgtEl>
                                        <p:attrNameLst>
                                          <p:attrName>style.visibility</p:attrName>
                                        </p:attrNameLst>
                                      </p:cBhvr>
                                      <p:to>
                                        <p:strVal val="visible"/>
                                      </p:to>
                                    </p:set>
                                    <p:anim calcmode="lin" valueType="num">
                                      <p:cBhvr additive="base">
                                        <p:cTn id="7" dur="500" fill="hold"/>
                                        <p:tgtEl>
                                          <p:spTgt spid="3">
                                            <p:txEl>
                                              <p:charRg st="172" end="20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172" end="20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charRg st="202" end="229"/>
                                            </p:txEl>
                                          </p:spTgt>
                                        </p:tgtEl>
                                        <p:attrNameLst>
                                          <p:attrName>style.visibility</p:attrName>
                                        </p:attrNameLst>
                                      </p:cBhvr>
                                      <p:to>
                                        <p:strVal val="visible"/>
                                      </p:to>
                                    </p:set>
                                    <p:anim calcmode="lin" valueType="num">
                                      <p:cBhvr additive="base">
                                        <p:cTn id="13" dur="500" fill="hold"/>
                                        <p:tgtEl>
                                          <p:spTgt spid="3">
                                            <p:txEl>
                                              <p:charRg st="202" end="2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202" end="2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charRg st="229" end="246"/>
                                            </p:txEl>
                                          </p:spTgt>
                                        </p:tgtEl>
                                        <p:attrNameLst>
                                          <p:attrName>style.visibility</p:attrName>
                                        </p:attrNameLst>
                                      </p:cBhvr>
                                      <p:to>
                                        <p:strVal val="visible"/>
                                      </p:to>
                                    </p:set>
                                    <p:anim calcmode="lin" valueType="num">
                                      <p:cBhvr additive="base">
                                        <p:cTn id="19" dur="500" fill="hold"/>
                                        <p:tgtEl>
                                          <p:spTgt spid="3">
                                            <p:txEl>
                                              <p:charRg st="229" end="24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29" end="24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charRg st="246" end="281"/>
                                            </p:txEl>
                                          </p:spTgt>
                                        </p:tgtEl>
                                        <p:attrNameLst>
                                          <p:attrName>style.visibility</p:attrName>
                                        </p:attrNameLst>
                                      </p:cBhvr>
                                      <p:to>
                                        <p:strVal val="visible"/>
                                      </p:to>
                                    </p:set>
                                    <p:anim calcmode="lin" valueType="num">
                                      <p:cBhvr additive="base">
                                        <p:cTn id="25" dur="500" fill="hold"/>
                                        <p:tgtEl>
                                          <p:spTgt spid="3">
                                            <p:txEl>
                                              <p:charRg st="246" end="28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246" end="28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charRg st="281" end="298"/>
                                            </p:txEl>
                                          </p:spTgt>
                                        </p:tgtEl>
                                        <p:attrNameLst>
                                          <p:attrName>style.visibility</p:attrName>
                                        </p:attrNameLst>
                                      </p:cBhvr>
                                      <p:to>
                                        <p:strVal val="visible"/>
                                      </p:to>
                                    </p:set>
                                    <p:anim calcmode="lin" valueType="num">
                                      <p:cBhvr additive="base">
                                        <p:cTn id="31" dur="500" fill="hold"/>
                                        <p:tgtEl>
                                          <p:spTgt spid="3">
                                            <p:txEl>
                                              <p:charRg st="281" end="2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281" end="29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charRg st="298" end="313"/>
                                            </p:txEl>
                                          </p:spTgt>
                                        </p:tgtEl>
                                        <p:attrNameLst>
                                          <p:attrName>style.visibility</p:attrName>
                                        </p:attrNameLst>
                                      </p:cBhvr>
                                      <p:to>
                                        <p:strVal val="visible"/>
                                      </p:to>
                                    </p:set>
                                    <p:anim calcmode="lin" valueType="num">
                                      <p:cBhvr additive="base">
                                        <p:cTn id="37" dur="500" fill="hold"/>
                                        <p:tgtEl>
                                          <p:spTgt spid="3">
                                            <p:txEl>
                                              <p:charRg st="298" end="3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298" end="3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sz="quarter"/>
          </p:nvPr>
        </p:nvSpPr>
        <p:spPr/>
        <p:txBody>
          <a:bodyPr/>
          <a:p>
            <a:r>
              <a:rPr lang="en-US" altLang="zh-CN">
                <a:hlinkClick r:id="rId1" action="ppaction://hlinkfile"/>
              </a:rPr>
              <a:t>Review</a:t>
            </a:r>
            <a:endParaRPr lang="en-US" altLang="zh-CN"/>
          </a:p>
        </p:txBody>
      </p:sp>
      <p:sp>
        <p:nvSpPr>
          <p:cNvPr id="3" name="副标题 2"/>
          <p:cNvSpPr>
            <a:spLocks noGrp="1" noChangeArrowheads="1"/>
          </p:cNvSpPr>
          <p:nvPr>
            <p:ph type="subTitle" sz="quarter"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2</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Four points from: </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Program Counter (PC) holds the address of the next instruction to be fetched</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address in the Program Counter (PC) is copied to the Memory Address Register (MAR)</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Program Counter (PC) is incremented</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instruction is copied to the Memory Data Register (MDR) from the address held in the Memory Address Register (MAR)</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instruction from the Memory Data Register (MDR) is copied to the Current Instruction Register (CIR)</a:t>
            </a:r>
            <a:endParaRPr kumimoji="1"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2(b)</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the end of the cycle for the current instruction B</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interrupt flag is set, D, A and C</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interrupted program continues its execution</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the end of the cycle for the current instruction the processor checks if there is an interrupt.</a:t>
            </a:r>
            <a:endPar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interrupt flag is set, the register contents are saved, the address of the Interrupt Service Routine (ISR) is loaded to the Program Counter (PC) and when the ISR completes, the processor restores the register contents.</a:t>
            </a:r>
            <a:endParaRPr kumimoji="1"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The actions of the processor when an interrupt is detected</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the end of the cycle for the current instruction the processor checks if there is an interrupt.</a:t>
            </a:r>
            <a:endPar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If the interrupt flag is set, the register contents are saved, the address of the Interrupt Service Routine (</a:t>
            </a:r>
            <a:r>
              <a:rPr kumimoji="1"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中断服务例行程序</a:t>
            </a:r>
            <a:r>
              <a:rPr kumimoji="1"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r>
              <a:rPr kumimoji="1"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ISR) is loaded to the Program Counter (PC) and when the ISR completes, the processor restores the register contents.</a:t>
            </a:r>
            <a:endParaRPr kumimoji="1"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1"/>
              </a:buBlip>
              <a:defRPr/>
            </a:pPr>
            <a:endParaRPr kumimoji="1"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This jumping of instructions from current CPU operations to the ISR and then back again is called 'context switching</a:t>
            </a:r>
            <a:r>
              <a:rPr kumimoji="1"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上下文</a:t>
            </a:r>
            <a:r>
              <a:rPr kumimoji="1"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切换</a:t>
            </a:r>
            <a:r>
              <a:rPr kumimoji="1"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endParaRPr kumimoji="1"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457200" y="188913"/>
            <a:ext cx="8229600" cy="9366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GB" noProof="0" dirty="0">
                <a:ln>
                  <a:noFill/>
                </a:ln>
                <a:uLnTx/>
                <a:uFillTx/>
                <a:sym typeface="+mn-ea"/>
              </a:rPr>
              <a:t>Review </a:t>
            </a:r>
            <a:r>
              <a:rPr kumimoji="0" lang="en-US" altLang="en-GB"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of </a:t>
            </a:r>
            <a:r>
              <a:rPr kumimoji="0" lang="en-US" altLang="en-GB"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rPr>
              <a:t>Terms</a:t>
            </a:r>
            <a:endParaRPr kumimoji="0" lang="en-US" altLang="en-GB"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宋体" panose="02010600030101010101" pitchFamily="2" charset="-122"/>
            </a:endParaRPr>
          </a:p>
        </p:txBody>
      </p:sp>
      <p:sp>
        <p:nvSpPr>
          <p:cNvPr id="146435" name="Rectangle 3"/>
          <p:cNvSpPr>
            <a:spLocks noGrp="1" noChangeArrowheads="1"/>
          </p:cNvSpPr>
          <p:nvPr>
            <p:ph idx="1"/>
          </p:nvPr>
        </p:nvSpPr>
        <p:spPr>
          <a:xfrm>
            <a:off x="179388" y="1125538"/>
            <a:ext cx="8785225" cy="53276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CPU contains a number of '</a:t>
            </a:r>
            <a:r>
              <a:rPr kumimoji="1" lang="en-US"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registers</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 </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 register is a small section of </a:t>
            </a:r>
            <a:r>
              <a:rPr kumimoji="1" lang="en-US"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on-chip </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memory having a specific purpose. </a:t>
            </a:r>
            <a:endPar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Registers range from </a:t>
            </a:r>
            <a:r>
              <a:rPr kumimoji="1" lang="en-US"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8 bits </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wide on an 8 bit CPU to </a:t>
            </a:r>
            <a:r>
              <a:rPr kumimoji="1" lang="en-US"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64 bits </a:t>
            </a:r>
            <a:r>
              <a:rPr kumimoji="1"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and beyond.</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0" lang="en-GB"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PC</a:t>
            </a:r>
            <a:r>
              <a:rPr kumimoji="0" lang="zh-CN"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r>
              <a:rPr kumimoji="0" lang="en-US" altLang="en-GB"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The Program Counter holds the address of the next </a:t>
            </a: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instruction to be fetched.</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0" lang="en-GB"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MAR</a:t>
            </a:r>
            <a:r>
              <a:rPr kumimoji="0"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Memory Address Register</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0" lang="en-GB"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MDR</a:t>
            </a:r>
            <a:r>
              <a:rPr kumimoji="0" lang="zh-CN"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Memory Data Register</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0" lang="en-US" altLang="zh-CN" sz="2800" b="1" noProof="0" dirty="0">
                <a:ln>
                  <a:noFill/>
                </a:ln>
                <a:solidFill>
                  <a:srgbClr val="FFFF00"/>
                </a:solidFill>
                <a:uLnTx/>
                <a:uFillTx/>
                <a:sym typeface="+mn-ea"/>
              </a:rPr>
              <a:t>MBR</a:t>
            </a:r>
            <a:r>
              <a:rPr kumimoji="0" lang="zh-CN" altLang="zh-CN" sz="2800" b="1" noProof="0" dirty="0">
                <a:ln>
                  <a:noFill/>
                </a:ln>
                <a:uLnTx/>
                <a:uFillTx/>
                <a:sym typeface="+mn-ea"/>
              </a:rPr>
              <a:t>——</a:t>
            </a:r>
            <a:r>
              <a:rPr kumimoji="0" lang="en-GB" altLang="zh-CN" sz="2800" b="1" noProof="0" dirty="0">
                <a:ln>
                  <a:noFill/>
                </a:ln>
                <a:uLnTx/>
                <a:uFillTx/>
                <a:sym typeface="+mn-ea"/>
              </a:rPr>
              <a:t>Memory </a:t>
            </a:r>
            <a:r>
              <a:rPr kumimoji="0" lang="en-US" altLang="en-GB" sz="2800" b="1" noProof="0" dirty="0">
                <a:ln>
                  <a:noFill/>
                </a:ln>
                <a:uLnTx/>
                <a:uFillTx/>
                <a:sym typeface="+mn-ea"/>
              </a:rPr>
              <a:t>Buffer</a:t>
            </a:r>
            <a:r>
              <a:rPr kumimoji="0" lang="en-GB" altLang="zh-CN" sz="2800" b="1" noProof="0" dirty="0">
                <a:ln>
                  <a:noFill/>
                </a:ln>
                <a:uLnTx/>
                <a:uFillTx/>
                <a:sym typeface="+mn-ea"/>
              </a:rPr>
              <a:t> Register</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kumimoji="0" lang="en-GB" altLang="zh-CN"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宋体" panose="02010600030101010101" pitchFamily="2" charset="-122"/>
              </a:rPr>
              <a:t>CIR</a:t>
            </a:r>
            <a:r>
              <a:rPr kumimoji="0" lang="en-US"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a:t>
            </a:r>
            <a:r>
              <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rPr>
              <a:t>Current Instruction Register</a:t>
            </a:r>
            <a:endParaRPr kumimoji="0" lang="en-GB" altLang="zh-CN" sz="28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p:nvPr/>
        </p:nvSpPr>
        <p:spPr>
          <a:xfrm>
            <a:off x="827088" y="170021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171011" name="Rectangle 3"/>
          <p:cNvSpPr/>
          <p:nvPr/>
        </p:nvSpPr>
        <p:spPr>
          <a:xfrm>
            <a:off x="5003800" y="1700213"/>
            <a:ext cx="12239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71012" name="Rectangle 4"/>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
        <p:nvSpPr>
          <p:cNvPr id="171013"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171014" name="Line 6"/>
          <p:cNvSpPr/>
          <p:nvPr/>
        </p:nvSpPr>
        <p:spPr>
          <a:xfrm flipV="1">
            <a:off x="1763713" y="2060575"/>
            <a:ext cx="3240087" cy="19050"/>
          </a:xfrm>
          <a:prstGeom prst="line">
            <a:avLst/>
          </a:prstGeom>
          <a:ln w="76200" cap="flat" cmpd="sng">
            <a:solidFill>
              <a:srgbClr val="000000"/>
            </a:solidFill>
            <a:prstDash val="solid"/>
            <a:headEnd type="none" w="med" len="med"/>
            <a:tailEnd type="triangle" w="med" len="med"/>
          </a:ln>
        </p:spPr>
      </p:sp>
      <p:sp>
        <p:nvSpPr>
          <p:cNvPr id="171015" name="Rectangle 7"/>
          <p:cNvSpPr/>
          <p:nvPr/>
        </p:nvSpPr>
        <p:spPr>
          <a:xfrm>
            <a:off x="6696075" y="84138"/>
            <a:ext cx="2268538" cy="752475"/>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000" b="1" dirty="0">
                <a:solidFill>
                  <a:srgbClr val="000000"/>
                </a:solidFill>
              </a:rPr>
              <a:t>Memory</a:t>
            </a:r>
            <a:r>
              <a:rPr lang="en-GB" altLang="zh-CN" b="1" dirty="0"/>
              <a:t> </a:t>
            </a:r>
            <a:endParaRPr lang="en-GB" altLang="zh-CN" b="1" dirty="0"/>
          </a:p>
        </p:txBody>
      </p:sp>
      <p:sp>
        <p:nvSpPr>
          <p:cNvPr id="171016" name="Line 8"/>
          <p:cNvSpPr/>
          <p:nvPr/>
        </p:nvSpPr>
        <p:spPr>
          <a:xfrm>
            <a:off x="8243888" y="836613"/>
            <a:ext cx="1587" cy="2665412"/>
          </a:xfrm>
          <a:prstGeom prst="line">
            <a:avLst/>
          </a:prstGeom>
          <a:ln w="76200" cap="flat" cmpd="sng">
            <a:solidFill>
              <a:srgbClr val="000000"/>
            </a:solidFill>
            <a:prstDash val="solid"/>
            <a:headEnd type="none" w="med" len="med"/>
            <a:tailEnd type="triangle" w="med" len="med"/>
          </a:ln>
        </p:spPr>
      </p:sp>
      <p:sp>
        <p:nvSpPr>
          <p:cNvPr id="171017" name="Line 9"/>
          <p:cNvSpPr/>
          <p:nvPr/>
        </p:nvSpPr>
        <p:spPr>
          <a:xfrm flipH="1">
            <a:off x="8316913" y="4149725"/>
            <a:ext cx="0" cy="1223963"/>
          </a:xfrm>
          <a:prstGeom prst="line">
            <a:avLst/>
          </a:prstGeom>
          <a:ln w="76200" cap="flat" cmpd="sng">
            <a:solidFill>
              <a:srgbClr val="000000"/>
            </a:solidFill>
            <a:prstDash val="solid"/>
            <a:headEnd type="none" w="med" len="med"/>
            <a:tailEnd type="triangle" w="med" len="med"/>
          </a:ln>
        </p:spPr>
      </p:sp>
      <p:sp>
        <p:nvSpPr>
          <p:cNvPr id="12298" name="Rectangle 10"/>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12299"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71020" name="Rectangle 12"/>
          <p:cNvSpPr>
            <a:spLocks noChangeArrowheads="1"/>
          </p:cNvSpPr>
          <p:nvPr/>
        </p:nvSpPr>
        <p:spPr bwMode="auto">
          <a:xfrm>
            <a:off x="1692275" y="1658938"/>
            <a:ext cx="3167063" cy="822325"/>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Copy of address of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next instruction</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1021" name="Rectangle 13"/>
          <p:cNvSpPr>
            <a:spLocks noChangeArrowheads="1"/>
          </p:cNvSpPr>
          <p:nvPr/>
        </p:nvSpPr>
        <p:spPr bwMode="auto">
          <a:xfrm>
            <a:off x="7380288" y="4581525"/>
            <a:ext cx="1800225" cy="45720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nstruction</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1022" name="Rectangle 14"/>
          <p:cNvSpPr>
            <a:spLocks noChangeArrowheads="1"/>
          </p:cNvSpPr>
          <p:nvPr/>
        </p:nvSpPr>
        <p:spPr bwMode="auto">
          <a:xfrm>
            <a:off x="6804025" y="1163638"/>
            <a:ext cx="2339975" cy="1917700"/>
          </a:xfrm>
          <a:prstGeom prst="rect">
            <a:avLst/>
          </a:prstGeom>
          <a:noFill/>
          <a:ln>
            <a:noFill/>
          </a:ln>
          <a:effec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Copy of </a:t>
            </a:r>
            <a:r>
              <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instruction in memory address held in MAR</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1023" name="Line 15"/>
          <p:cNvSpPr/>
          <p:nvPr/>
        </p:nvSpPr>
        <p:spPr>
          <a:xfrm>
            <a:off x="6227763" y="1989138"/>
            <a:ext cx="649287" cy="0"/>
          </a:xfrm>
          <a:prstGeom prst="line">
            <a:avLst/>
          </a:prstGeom>
          <a:ln w="25400" cap="flat" cmpd="sng">
            <a:solidFill>
              <a:schemeClr val="tx1"/>
            </a:solidFill>
            <a:prstDash val="sysDot"/>
            <a:headEnd type="none" w="med" len="med"/>
            <a:tailEnd type="triangle" w="med" len="med"/>
          </a:ln>
        </p:spPr>
      </p:sp>
      <p:sp>
        <p:nvSpPr>
          <p:cNvPr id="171025" name="Rectangle 17"/>
          <p:cNvSpPr>
            <a:spLocks noChangeArrowheads="1"/>
          </p:cNvSpPr>
          <p:nvPr/>
        </p:nvSpPr>
        <p:spPr bwMode="auto">
          <a:xfrm>
            <a:off x="215900" y="993775"/>
            <a:ext cx="2411413" cy="822325"/>
          </a:xfrm>
          <a:prstGeom prst="rect">
            <a:avLst/>
          </a:prstGeom>
          <a:noFill/>
          <a:ln>
            <a:noFill/>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PC incremented by 1 </a:t>
            </a:r>
            <a:endParaRPr kumimoji="0" lang="en-GB" altLang="zh-CN"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305" name="Text Box 22"/>
          <p:cNvSpPr txBox="1"/>
          <p:nvPr/>
        </p:nvSpPr>
        <p:spPr>
          <a:xfrm>
            <a:off x="250825" y="187325"/>
            <a:ext cx="10302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Fetch </a:t>
            </a:r>
            <a:endParaRPr lang="en-GB"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1014"/>
                                        </p:tgtEl>
                                        <p:attrNameLst>
                                          <p:attrName>style.visibility</p:attrName>
                                        </p:attrNameLst>
                                      </p:cBhvr>
                                      <p:to>
                                        <p:strVal val="visible"/>
                                      </p:to>
                                    </p:set>
                                    <p:anim calcmode="lin" valueType="num">
                                      <p:cBhvr additive="base">
                                        <p:cTn id="7" dur="500" fill="hold"/>
                                        <p:tgtEl>
                                          <p:spTgt spid="171014"/>
                                        </p:tgtEl>
                                        <p:attrNameLst>
                                          <p:attrName>ppt_x</p:attrName>
                                        </p:attrNameLst>
                                      </p:cBhvr>
                                      <p:tavLst>
                                        <p:tav tm="0">
                                          <p:val>
                                            <p:strVal val="0-#ppt_w/2"/>
                                          </p:val>
                                        </p:tav>
                                        <p:tav tm="100000">
                                          <p:val>
                                            <p:strVal val="#ppt_x"/>
                                          </p:val>
                                        </p:tav>
                                      </p:tavLst>
                                    </p:anim>
                                    <p:anim calcmode="lin" valueType="num">
                                      <p:cBhvr additive="base">
                                        <p:cTn id="8" dur="500" fill="hold"/>
                                        <p:tgtEl>
                                          <p:spTgt spid="171014"/>
                                        </p:tgtEl>
                                        <p:attrNameLst>
                                          <p:attrName>ppt_y</p:attrName>
                                        </p:attrNameLst>
                                      </p:cBhvr>
                                      <p:tavLst>
                                        <p:tav tm="0">
                                          <p:val>
                                            <p:strVal val="#ppt_y"/>
                                          </p:val>
                                        </p:tav>
                                        <p:tav tm="100000">
                                          <p:val>
                                            <p:strVal val="#ppt_y"/>
                                          </p:val>
                                        </p:tav>
                                      </p:tavLst>
                                    </p:anim>
                                  </p:childTnLst>
                                </p:cTn>
                              </p:par>
                              <p:par>
                                <p:cTn id="9" presetID="6" presetClass="emph" presetSubtype="0" repeatCount="indefinite" grpId="0" nodeType="withEffect">
                                  <p:stCondLst>
                                    <p:cond delay="0"/>
                                  </p:stCondLst>
                                  <p:endCondLst>
                                    <p:cond evt="onNext" delay="0">
                                      <p:tgtEl>
                                        <p:sldTgt/>
                                      </p:tgtEl>
                                    </p:cond>
                                  </p:endCondLst>
                                  <p:childTnLst>
                                    <p:animScale>
                                      <p:cBhvr>
                                        <p:cTn id="10" dur="2000" fill="hold"/>
                                        <p:tgtEl>
                                          <p:spTgt spid="171010">
                                            <p:txEl>
                                              <p:charRg st="0" end="4"/>
                                            </p:txEl>
                                          </p:spTgt>
                                        </p:tgtEl>
                                      </p:cBhvr>
                                      <p:by x="150000" y="150000"/>
                                    </p:animScale>
                                  </p:childTnLst>
                                </p:cTn>
                              </p:par>
                              <p:par>
                                <p:cTn id="11" presetID="6" presetClass="emph" presetSubtype="0" repeatCount="indefinite" grpId="0" nodeType="withEffect">
                                  <p:stCondLst>
                                    <p:cond delay="0"/>
                                  </p:stCondLst>
                                  <p:endCondLst>
                                    <p:cond evt="onNext" delay="0">
                                      <p:tgtEl>
                                        <p:sldTgt/>
                                      </p:tgtEl>
                                    </p:cond>
                                  </p:endCondLst>
                                  <p:childTnLst>
                                    <p:animScale>
                                      <p:cBhvr>
                                        <p:cTn id="12" dur="2000" fill="hold"/>
                                        <p:tgtEl>
                                          <p:spTgt spid="171011"/>
                                        </p:tgtEl>
                                      </p:cBhvr>
                                      <p:by x="150000" y="150000"/>
                                    </p:animScale>
                                  </p:childTnLst>
                                </p:cTn>
                              </p:par>
                              <p:par>
                                <p:cTn id="13" presetID="2" presetClass="entr" presetSubtype="8" fill="hold" grpId="1" nodeType="withEffect">
                                  <p:stCondLst>
                                    <p:cond delay="0"/>
                                  </p:stCondLst>
                                  <p:childTnLst>
                                    <p:set>
                                      <p:cBhvr>
                                        <p:cTn id="14" dur="1" fill="hold">
                                          <p:stCondLst>
                                            <p:cond delay="0"/>
                                          </p:stCondLst>
                                        </p:cTn>
                                        <p:tgtEl>
                                          <p:spTgt spid="171020"/>
                                        </p:tgtEl>
                                        <p:attrNameLst>
                                          <p:attrName>style.visibility</p:attrName>
                                        </p:attrNameLst>
                                      </p:cBhvr>
                                      <p:to>
                                        <p:strVal val="visible"/>
                                      </p:to>
                                    </p:set>
                                    <p:anim calcmode="lin" valueType="num">
                                      <p:cBhvr additive="base">
                                        <p:cTn id="15" dur="500" fill="hold"/>
                                        <p:tgtEl>
                                          <p:spTgt spid="171020"/>
                                        </p:tgtEl>
                                        <p:attrNameLst>
                                          <p:attrName>ppt_x</p:attrName>
                                        </p:attrNameLst>
                                      </p:cBhvr>
                                      <p:tavLst>
                                        <p:tav tm="0">
                                          <p:val>
                                            <p:strVal val="0-#ppt_w/2"/>
                                          </p:val>
                                        </p:tav>
                                        <p:tav tm="100000">
                                          <p:val>
                                            <p:strVal val="#ppt_x"/>
                                          </p:val>
                                        </p:tav>
                                      </p:tavLst>
                                    </p:anim>
                                    <p:anim calcmode="lin" valueType="num">
                                      <p:cBhvr additive="base">
                                        <p:cTn id="16" dur="500" fill="hold"/>
                                        <p:tgtEl>
                                          <p:spTgt spid="1710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1025"/>
                                        </p:tgtEl>
                                        <p:attrNameLst>
                                          <p:attrName>style.visibility</p:attrName>
                                        </p:attrNameLst>
                                      </p:cBhvr>
                                      <p:to>
                                        <p:strVal val="visible"/>
                                      </p:to>
                                    </p:set>
                                    <p:animEffect transition="in" filter="dissolve">
                                      <p:cBhvr>
                                        <p:cTn id="21" dur="500"/>
                                        <p:tgtEl>
                                          <p:spTgt spid="171025"/>
                                        </p:tgtEl>
                                      </p:cBhvr>
                                    </p:animEffect>
                                  </p:childTnLst>
                                </p:cTn>
                              </p:par>
                              <p:par>
                                <p:cTn id="22" presetID="6" presetClass="emph" presetSubtype="0" repeatCount="indefinite" fill="hold" nodeType="withEffect">
                                  <p:stCondLst>
                                    <p:cond delay="0"/>
                                  </p:stCondLst>
                                  <p:endCondLst>
                                    <p:cond evt="onNext" delay="0">
                                      <p:tgtEl>
                                        <p:sldTgt/>
                                      </p:tgtEl>
                                    </p:cond>
                                  </p:endCondLst>
                                  <p:childTnLst>
                                    <p:animScale>
                                      <p:cBhvr>
                                        <p:cTn id="23" dur="2000" fill="hold"/>
                                        <p:tgtEl>
                                          <p:spTgt spid="171010">
                                            <p:txEl>
                                              <p:charRg st="0" end="4"/>
                                            </p:txEl>
                                          </p:spTgt>
                                        </p:tgtEl>
                                      </p:cBhvr>
                                      <p:by x="150000" y="150000"/>
                                    </p:animScale>
                                  </p:childTnLst>
                                </p:cTn>
                              </p:par>
                              <p:par>
                                <p:cTn id="24" presetID="9" presetClass="exit" presetSubtype="0" fill="hold" nodeType="withEffect">
                                  <p:stCondLst>
                                    <p:cond delay="0"/>
                                  </p:stCondLst>
                                  <p:childTnLst>
                                    <p:animEffect transition="out" filter="dissolve">
                                      <p:cBhvr>
                                        <p:cTn id="25" dur="500"/>
                                        <p:tgtEl>
                                          <p:spTgt spid="171014"/>
                                        </p:tgtEl>
                                      </p:cBhvr>
                                    </p:animEffect>
                                    <p:set>
                                      <p:cBhvr>
                                        <p:cTn id="26" dur="1" fill="hold">
                                          <p:stCondLst>
                                            <p:cond delay="499"/>
                                          </p:stCondLst>
                                        </p:cTn>
                                        <p:tgtEl>
                                          <p:spTgt spid="171014"/>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171020"/>
                                        </p:tgtEl>
                                      </p:cBhvr>
                                    </p:animEffect>
                                    <p:set>
                                      <p:cBhvr>
                                        <p:cTn id="29" dur="1" fill="hold">
                                          <p:stCondLst>
                                            <p:cond delay="499"/>
                                          </p:stCondLst>
                                        </p:cTn>
                                        <p:tgtEl>
                                          <p:spTgt spid="17102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mph" presetSubtype="0" repeatCount="indefinite" grpId="1" nodeType="clickEffect">
                                  <p:stCondLst>
                                    <p:cond delay="0"/>
                                  </p:stCondLst>
                                  <p:endCondLst>
                                    <p:cond evt="onNext" delay="0">
                                      <p:tgtEl>
                                        <p:sldTgt/>
                                      </p:tgtEl>
                                    </p:cond>
                                  </p:endCondLst>
                                  <p:childTnLst>
                                    <p:animScale>
                                      <p:cBhvr>
                                        <p:cTn id="33" dur="2000" fill="hold"/>
                                        <p:tgtEl>
                                          <p:spTgt spid="171011"/>
                                        </p:tgtEl>
                                      </p:cBhvr>
                                      <p:by x="150000" y="150000"/>
                                    </p:animScale>
                                  </p:childTnLst>
                                </p:cTn>
                              </p:par>
                              <p:par>
                                <p:cTn id="34" presetID="9" presetClass="exit" presetSubtype="0" fill="hold" nodeType="withEffect">
                                  <p:stCondLst>
                                    <p:cond delay="0"/>
                                  </p:stCondLst>
                                  <p:childTnLst>
                                    <p:animEffect transition="out" filter="dissolve">
                                      <p:cBhvr>
                                        <p:cTn id="35" dur="500"/>
                                        <p:tgtEl>
                                          <p:spTgt spid="171025"/>
                                        </p:tgtEl>
                                      </p:cBhvr>
                                    </p:animEffect>
                                    <p:set>
                                      <p:cBhvr>
                                        <p:cTn id="36" dur="1" fill="hold">
                                          <p:stCondLst>
                                            <p:cond delay="499"/>
                                          </p:stCondLst>
                                        </p:cTn>
                                        <p:tgtEl>
                                          <p:spTgt spid="171025"/>
                                        </p:tgtEl>
                                        <p:attrNameLst>
                                          <p:attrName>style.visibility</p:attrName>
                                        </p:attrNameLst>
                                      </p:cBhvr>
                                      <p:to>
                                        <p:strVal val="hidden"/>
                                      </p:to>
                                    </p:set>
                                  </p:childTnLst>
                                </p:cTn>
                              </p:par>
                              <p:par>
                                <p:cTn id="37" presetID="6" presetClass="emph" presetSubtype="0" repeatCount="indefinite" grpId="0" nodeType="withEffect">
                                  <p:stCondLst>
                                    <p:cond delay="0"/>
                                  </p:stCondLst>
                                  <p:endCondLst>
                                    <p:cond evt="onNext" delay="0">
                                      <p:tgtEl>
                                        <p:sldTgt/>
                                      </p:tgtEl>
                                    </p:cond>
                                  </p:endCondLst>
                                  <p:childTnLst>
                                    <p:animScale>
                                      <p:cBhvr>
                                        <p:cTn id="38" dur="2000" fill="hold"/>
                                        <p:tgtEl>
                                          <p:spTgt spid="171012"/>
                                        </p:tgtEl>
                                      </p:cBhvr>
                                      <p:by x="150000" y="150000"/>
                                    </p:animScale>
                                  </p:childTnLst>
                                </p:cTn>
                              </p:par>
                              <p:par>
                                <p:cTn id="39" presetID="2" presetClass="entr" presetSubtype="1" fill="hold" grpId="0" nodeType="withEffect">
                                  <p:stCondLst>
                                    <p:cond delay="0"/>
                                  </p:stCondLst>
                                  <p:childTnLst>
                                    <p:set>
                                      <p:cBhvr>
                                        <p:cTn id="40" dur="1" fill="hold">
                                          <p:stCondLst>
                                            <p:cond delay="0"/>
                                          </p:stCondLst>
                                        </p:cTn>
                                        <p:tgtEl>
                                          <p:spTgt spid="171015"/>
                                        </p:tgtEl>
                                        <p:attrNameLst>
                                          <p:attrName>style.visibility</p:attrName>
                                        </p:attrNameLst>
                                      </p:cBhvr>
                                      <p:to>
                                        <p:strVal val="visible"/>
                                      </p:to>
                                    </p:set>
                                    <p:anim calcmode="lin" valueType="num">
                                      <p:cBhvr additive="base">
                                        <p:cTn id="41" dur="500" fill="hold"/>
                                        <p:tgtEl>
                                          <p:spTgt spid="171015"/>
                                        </p:tgtEl>
                                        <p:attrNameLst>
                                          <p:attrName>ppt_x</p:attrName>
                                        </p:attrNameLst>
                                      </p:cBhvr>
                                      <p:tavLst>
                                        <p:tav tm="0">
                                          <p:val>
                                            <p:strVal val="#ppt_x"/>
                                          </p:val>
                                        </p:tav>
                                        <p:tav tm="100000">
                                          <p:val>
                                            <p:strVal val="#ppt_x"/>
                                          </p:val>
                                        </p:tav>
                                      </p:tavLst>
                                    </p:anim>
                                    <p:anim calcmode="lin" valueType="num">
                                      <p:cBhvr additive="base">
                                        <p:cTn id="42" dur="500" fill="hold"/>
                                        <p:tgtEl>
                                          <p:spTgt spid="171015"/>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171022"/>
                                        </p:tgtEl>
                                        <p:attrNameLst>
                                          <p:attrName>style.visibility</p:attrName>
                                        </p:attrNameLst>
                                      </p:cBhvr>
                                      <p:to>
                                        <p:strVal val="visible"/>
                                      </p:to>
                                    </p:set>
                                    <p:anim calcmode="lin" valueType="num">
                                      <p:cBhvr additive="base">
                                        <p:cTn id="45" dur="500" fill="hold"/>
                                        <p:tgtEl>
                                          <p:spTgt spid="171022"/>
                                        </p:tgtEl>
                                        <p:attrNameLst>
                                          <p:attrName>ppt_x</p:attrName>
                                        </p:attrNameLst>
                                      </p:cBhvr>
                                      <p:tavLst>
                                        <p:tav tm="0">
                                          <p:val>
                                            <p:strVal val="#ppt_x"/>
                                          </p:val>
                                        </p:tav>
                                        <p:tav tm="100000">
                                          <p:val>
                                            <p:strVal val="#ppt_x"/>
                                          </p:val>
                                        </p:tav>
                                      </p:tavLst>
                                    </p:anim>
                                    <p:anim calcmode="lin" valueType="num">
                                      <p:cBhvr additive="base">
                                        <p:cTn id="46" dur="500" fill="hold"/>
                                        <p:tgtEl>
                                          <p:spTgt spid="171022"/>
                                        </p:tgtEl>
                                        <p:attrNameLst>
                                          <p:attrName>ppt_y</p:attrName>
                                        </p:attrNameLst>
                                      </p:cBhvr>
                                      <p:tavLst>
                                        <p:tav tm="0">
                                          <p:val>
                                            <p:strVal val="0-#ppt_h/2"/>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71023"/>
                                        </p:tgtEl>
                                        <p:attrNameLst>
                                          <p:attrName>style.visibility</p:attrName>
                                        </p:attrNameLst>
                                      </p:cBhvr>
                                      <p:to>
                                        <p:strVal val="visible"/>
                                      </p:to>
                                    </p:set>
                                    <p:anim calcmode="lin" valueType="num">
                                      <p:cBhvr additive="base">
                                        <p:cTn id="49" dur="500" fill="hold"/>
                                        <p:tgtEl>
                                          <p:spTgt spid="171023"/>
                                        </p:tgtEl>
                                        <p:attrNameLst>
                                          <p:attrName>ppt_x</p:attrName>
                                        </p:attrNameLst>
                                      </p:cBhvr>
                                      <p:tavLst>
                                        <p:tav tm="0">
                                          <p:val>
                                            <p:strVal val="0-#ppt_w/2"/>
                                          </p:val>
                                        </p:tav>
                                        <p:tav tm="100000">
                                          <p:val>
                                            <p:strVal val="#ppt_x"/>
                                          </p:val>
                                        </p:tav>
                                      </p:tavLst>
                                    </p:anim>
                                    <p:anim calcmode="lin" valueType="num">
                                      <p:cBhvr additive="base">
                                        <p:cTn id="50" dur="500" fill="hold"/>
                                        <p:tgtEl>
                                          <p:spTgt spid="171023"/>
                                        </p:tgtEl>
                                        <p:attrNameLst>
                                          <p:attrName>ppt_y</p:attrName>
                                        </p:attrNameLst>
                                      </p:cBhvr>
                                      <p:tavLst>
                                        <p:tav tm="0">
                                          <p:val>
                                            <p:strVal val="#ppt_y"/>
                                          </p:val>
                                        </p:tav>
                                        <p:tav tm="100000">
                                          <p:val>
                                            <p:strVal val="#ppt_y"/>
                                          </p:val>
                                        </p:tav>
                                      </p:tavLst>
                                    </p:anim>
                                  </p:childTnLst>
                                </p:cTn>
                              </p:par>
                              <p:par>
                                <p:cTn id="51" presetID="2" presetClass="entr" presetSubtype="1" fill="hold" nodeType="withEffect">
                                  <p:stCondLst>
                                    <p:cond delay="0"/>
                                  </p:stCondLst>
                                  <p:childTnLst>
                                    <p:set>
                                      <p:cBhvr>
                                        <p:cTn id="52" dur="1" fill="hold">
                                          <p:stCondLst>
                                            <p:cond delay="0"/>
                                          </p:stCondLst>
                                        </p:cTn>
                                        <p:tgtEl>
                                          <p:spTgt spid="171016"/>
                                        </p:tgtEl>
                                        <p:attrNameLst>
                                          <p:attrName>style.visibility</p:attrName>
                                        </p:attrNameLst>
                                      </p:cBhvr>
                                      <p:to>
                                        <p:strVal val="visible"/>
                                      </p:to>
                                    </p:set>
                                    <p:anim calcmode="lin" valueType="num">
                                      <p:cBhvr additive="base">
                                        <p:cTn id="53" dur="500" fill="hold"/>
                                        <p:tgtEl>
                                          <p:spTgt spid="171016"/>
                                        </p:tgtEl>
                                        <p:attrNameLst>
                                          <p:attrName>ppt_x</p:attrName>
                                        </p:attrNameLst>
                                      </p:cBhvr>
                                      <p:tavLst>
                                        <p:tav tm="0">
                                          <p:val>
                                            <p:strVal val="#ppt_x"/>
                                          </p:val>
                                        </p:tav>
                                        <p:tav tm="100000">
                                          <p:val>
                                            <p:strVal val="#ppt_x"/>
                                          </p:val>
                                        </p:tav>
                                      </p:tavLst>
                                    </p:anim>
                                    <p:anim calcmode="lin" valueType="num">
                                      <p:cBhvr additive="base">
                                        <p:cTn id="54" dur="500" fill="hold"/>
                                        <p:tgtEl>
                                          <p:spTgt spid="17101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71022"/>
                                        </p:tgtEl>
                                      </p:cBhvr>
                                    </p:animEffect>
                                    <p:set>
                                      <p:cBhvr>
                                        <p:cTn id="59" dur="1" fill="hold">
                                          <p:stCondLst>
                                            <p:cond delay="499"/>
                                          </p:stCondLst>
                                        </p:cTn>
                                        <p:tgtEl>
                                          <p:spTgt spid="171022"/>
                                        </p:tgtEl>
                                        <p:attrNameLst>
                                          <p:attrName>style.visibility</p:attrName>
                                        </p:attrNameLst>
                                      </p:cBhvr>
                                      <p:to>
                                        <p:strVal val="hidden"/>
                                      </p:to>
                                    </p:set>
                                  </p:childTnLst>
                                </p:cTn>
                              </p:par>
                              <p:par>
                                <p:cTn id="60" presetID="6" presetClass="emph" presetSubtype="0" repeatCount="indefinite" grpId="1" nodeType="withEffect">
                                  <p:stCondLst>
                                    <p:cond delay="0"/>
                                  </p:stCondLst>
                                  <p:endCondLst>
                                    <p:cond evt="onNext" delay="0">
                                      <p:tgtEl>
                                        <p:sldTgt/>
                                      </p:tgtEl>
                                    </p:cond>
                                  </p:endCondLst>
                                  <p:childTnLst>
                                    <p:animScale>
                                      <p:cBhvr>
                                        <p:cTn id="61" dur="2000" fill="hold"/>
                                        <p:tgtEl>
                                          <p:spTgt spid="171012"/>
                                        </p:tgtEl>
                                      </p:cBhvr>
                                      <p:by x="150000" y="150000"/>
                                    </p:animScale>
                                  </p:childTnLst>
                                </p:cTn>
                              </p:par>
                              <p:par>
                                <p:cTn id="62" presetID="6" presetClass="emph" presetSubtype="0" repeatCount="indefinite" grpId="0" nodeType="withEffect">
                                  <p:stCondLst>
                                    <p:cond delay="0"/>
                                  </p:stCondLst>
                                  <p:endCondLst>
                                    <p:cond evt="onNext" delay="0">
                                      <p:tgtEl>
                                        <p:sldTgt/>
                                      </p:tgtEl>
                                    </p:cond>
                                  </p:endCondLst>
                                  <p:childTnLst>
                                    <p:animScale>
                                      <p:cBhvr>
                                        <p:cTn id="63" dur="2000" fill="hold"/>
                                        <p:tgtEl>
                                          <p:spTgt spid="171013"/>
                                        </p:tgtEl>
                                      </p:cBhvr>
                                      <p:by x="150000" y="150000"/>
                                    </p:animScale>
                                  </p:childTnLst>
                                </p:cTn>
                              </p:par>
                              <p:par>
                                <p:cTn id="64" presetID="9" presetClass="exit" presetSubtype="0" fill="hold" nodeType="withEffect">
                                  <p:stCondLst>
                                    <p:cond delay="0"/>
                                  </p:stCondLst>
                                  <p:childTnLst>
                                    <p:animEffect transition="out" filter="dissolve">
                                      <p:cBhvr>
                                        <p:cTn id="65" dur="500"/>
                                        <p:tgtEl>
                                          <p:spTgt spid="171016"/>
                                        </p:tgtEl>
                                      </p:cBhvr>
                                    </p:animEffect>
                                    <p:set>
                                      <p:cBhvr>
                                        <p:cTn id="66" dur="1" fill="hold">
                                          <p:stCondLst>
                                            <p:cond delay="499"/>
                                          </p:stCondLst>
                                        </p:cTn>
                                        <p:tgtEl>
                                          <p:spTgt spid="171016"/>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71015"/>
                                        </p:tgtEl>
                                      </p:cBhvr>
                                    </p:animEffect>
                                    <p:set>
                                      <p:cBhvr>
                                        <p:cTn id="69" dur="1" fill="hold">
                                          <p:stCondLst>
                                            <p:cond delay="499"/>
                                          </p:stCondLst>
                                        </p:cTn>
                                        <p:tgtEl>
                                          <p:spTgt spid="171015"/>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171023"/>
                                        </p:tgtEl>
                                      </p:cBhvr>
                                    </p:animEffect>
                                    <p:set>
                                      <p:cBhvr>
                                        <p:cTn id="72" dur="1" fill="hold">
                                          <p:stCondLst>
                                            <p:cond delay="499"/>
                                          </p:stCondLst>
                                        </p:cTn>
                                        <p:tgtEl>
                                          <p:spTgt spid="171023"/>
                                        </p:tgtEl>
                                        <p:attrNameLst>
                                          <p:attrName>style.visibility</p:attrName>
                                        </p:attrNameLst>
                                      </p:cBhvr>
                                      <p:to>
                                        <p:strVal val="hidden"/>
                                      </p:to>
                                    </p:set>
                                  </p:childTnLst>
                                </p:cTn>
                              </p:par>
                              <p:par>
                                <p:cTn id="73" presetID="2" presetClass="entr" presetSubtype="1" fill="hold" nodeType="withEffect">
                                  <p:stCondLst>
                                    <p:cond delay="0"/>
                                  </p:stCondLst>
                                  <p:childTnLst>
                                    <p:set>
                                      <p:cBhvr>
                                        <p:cTn id="74" dur="1" fill="hold">
                                          <p:stCondLst>
                                            <p:cond delay="0"/>
                                          </p:stCondLst>
                                        </p:cTn>
                                        <p:tgtEl>
                                          <p:spTgt spid="171021"/>
                                        </p:tgtEl>
                                        <p:attrNameLst>
                                          <p:attrName>style.visibility</p:attrName>
                                        </p:attrNameLst>
                                      </p:cBhvr>
                                      <p:to>
                                        <p:strVal val="visible"/>
                                      </p:to>
                                    </p:set>
                                    <p:anim calcmode="lin" valueType="num">
                                      <p:cBhvr additive="base">
                                        <p:cTn id="75" dur="500" fill="hold"/>
                                        <p:tgtEl>
                                          <p:spTgt spid="171021"/>
                                        </p:tgtEl>
                                        <p:attrNameLst>
                                          <p:attrName>ppt_x</p:attrName>
                                        </p:attrNameLst>
                                      </p:cBhvr>
                                      <p:tavLst>
                                        <p:tav tm="0">
                                          <p:val>
                                            <p:strVal val="#ppt_x"/>
                                          </p:val>
                                        </p:tav>
                                        <p:tav tm="100000">
                                          <p:val>
                                            <p:strVal val="#ppt_x"/>
                                          </p:val>
                                        </p:tav>
                                      </p:tavLst>
                                    </p:anim>
                                    <p:anim calcmode="lin" valueType="num">
                                      <p:cBhvr additive="base">
                                        <p:cTn id="76" dur="500" fill="hold"/>
                                        <p:tgtEl>
                                          <p:spTgt spid="171021"/>
                                        </p:tgtEl>
                                        <p:attrNameLst>
                                          <p:attrName>ppt_y</p:attrName>
                                        </p:attrNameLst>
                                      </p:cBhvr>
                                      <p:tavLst>
                                        <p:tav tm="0">
                                          <p:val>
                                            <p:strVal val="0-#ppt_h/2"/>
                                          </p:val>
                                        </p:tav>
                                        <p:tav tm="100000">
                                          <p:val>
                                            <p:strVal val="#ppt_y"/>
                                          </p:val>
                                        </p:tav>
                                      </p:tavLst>
                                    </p:anim>
                                  </p:childTnLst>
                                </p:cTn>
                              </p:par>
                              <p:par>
                                <p:cTn id="77" presetID="2" presetClass="entr" presetSubtype="1" fill="hold" nodeType="withEffect">
                                  <p:stCondLst>
                                    <p:cond delay="0"/>
                                  </p:stCondLst>
                                  <p:childTnLst>
                                    <p:set>
                                      <p:cBhvr>
                                        <p:cTn id="78" dur="1" fill="hold">
                                          <p:stCondLst>
                                            <p:cond delay="0"/>
                                          </p:stCondLst>
                                        </p:cTn>
                                        <p:tgtEl>
                                          <p:spTgt spid="171017"/>
                                        </p:tgtEl>
                                        <p:attrNameLst>
                                          <p:attrName>style.visibility</p:attrName>
                                        </p:attrNameLst>
                                      </p:cBhvr>
                                      <p:to>
                                        <p:strVal val="visible"/>
                                      </p:to>
                                    </p:set>
                                    <p:anim calcmode="lin" valueType="num">
                                      <p:cBhvr additive="base">
                                        <p:cTn id="79" dur="500" fill="hold"/>
                                        <p:tgtEl>
                                          <p:spTgt spid="171017"/>
                                        </p:tgtEl>
                                        <p:attrNameLst>
                                          <p:attrName>ppt_x</p:attrName>
                                        </p:attrNameLst>
                                      </p:cBhvr>
                                      <p:tavLst>
                                        <p:tav tm="0">
                                          <p:val>
                                            <p:strVal val="#ppt_x"/>
                                          </p:val>
                                        </p:tav>
                                        <p:tav tm="100000">
                                          <p:val>
                                            <p:strVal val="#ppt_x"/>
                                          </p:val>
                                        </p:tav>
                                      </p:tavLst>
                                    </p:anim>
                                    <p:anim calcmode="lin" valueType="num">
                                      <p:cBhvr additive="base">
                                        <p:cTn id="80" dur="500" fill="hold"/>
                                        <p:tgtEl>
                                          <p:spTgt spid="1710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allAtOnce"/>
      <p:bldP spid="171011" grpId="0"/>
      <p:bldP spid="171011" grpId="1"/>
      <p:bldP spid="171012" grpId="0"/>
      <p:bldP spid="171012" grpId="1"/>
      <p:bldP spid="171013" grpId="0"/>
      <p:bldP spid="171015" grpId="0" animBg="1"/>
      <p:bldP spid="171015" grpId="1" animBg="1"/>
      <p:bldP spid="171020" grpId="0"/>
      <p:bldP spid="171020" grpId="1"/>
      <p:bldP spid="171022" grpId="0"/>
      <p:bldP spid="171022" grpId="1"/>
      <p:bldP spid="1710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7" name="Rectangle 5"/>
          <p:cNvSpPr/>
          <p:nvPr/>
        </p:nvSpPr>
        <p:spPr>
          <a:xfrm>
            <a:off x="7813675" y="5373688"/>
            <a:ext cx="10080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CIR </a:t>
            </a:r>
            <a:endParaRPr lang="en-GB" altLang="zh-CN" b="1" dirty="0"/>
          </a:p>
        </p:txBody>
      </p:sp>
      <p:sp>
        <p:nvSpPr>
          <p:cNvPr id="13315" name="Rectangle 10"/>
          <p:cNvSpPr/>
          <p:nvPr/>
        </p:nvSpPr>
        <p:spPr>
          <a:xfrm>
            <a:off x="107950" y="1054100"/>
            <a:ext cx="8964613" cy="5732463"/>
          </a:xfrm>
          <a:prstGeom prst="rect">
            <a:avLst/>
          </a:prstGeom>
          <a:noFill/>
          <a:ln w="1016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endParaRPr lang="zh-CN" altLang="en-US" sz="1800" dirty="0"/>
          </a:p>
        </p:txBody>
      </p:sp>
      <p:sp>
        <p:nvSpPr>
          <p:cNvPr id="13316" name="Rectangle 11"/>
          <p:cNvSpPr/>
          <p:nvPr/>
        </p:nvSpPr>
        <p:spPr>
          <a:xfrm>
            <a:off x="3636963" y="333375"/>
            <a:ext cx="1727200" cy="8239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sz="4800" b="1" dirty="0">
                <a:solidFill>
                  <a:srgbClr val="000000"/>
                </a:solidFill>
              </a:rPr>
              <a:t>CPU </a:t>
            </a:r>
            <a:endParaRPr lang="en-GB" altLang="zh-CN" sz="4800" b="1" dirty="0">
              <a:solidFill>
                <a:srgbClr val="000000"/>
              </a:solidFill>
            </a:endParaRPr>
          </a:p>
        </p:txBody>
      </p:sp>
      <p:sp>
        <p:nvSpPr>
          <p:cNvPr id="172050" name="Rectangle 18"/>
          <p:cNvSpPr>
            <a:spLocks noChangeArrowheads="1"/>
          </p:cNvSpPr>
          <p:nvPr/>
        </p:nvSpPr>
        <p:spPr bwMode="auto">
          <a:xfrm>
            <a:off x="511175" y="5960428"/>
            <a:ext cx="8237855" cy="829945"/>
          </a:xfrm>
          <a:prstGeom prst="rect">
            <a:avLst/>
          </a:prstGeom>
          <a:noFill/>
          <a:ln>
            <a:noFill/>
          </a:ln>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Split instruction into operation code (Opcode) and </a:t>
            </a:r>
            <a:r>
              <a:rPr lang="en-US" sz="2400" noProof="0">
                <a:ln>
                  <a:noFill/>
                </a:ln>
                <a:effectLst>
                  <a:outerShdw blurRad="38100" dist="38100" dir="2700000" algn="tl">
                    <a:srgbClr val="000000"/>
                  </a:outerShdw>
                </a:effectLst>
                <a:uLnTx/>
                <a:uFillTx/>
                <a:sym typeface="+mn-ea"/>
              </a:rPr>
              <a:t>operation </a:t>
            </a: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 (Operand).</a:t>
            </a:r>
            <a:r>
              <a:rPr kumimoji="0" lang="en-US"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sz="2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Then decode the operation code.</a:t>
            </a:r>
            <a:endParaRPr kumimoji="0" lang="en-GB"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318" name="Text Box 22"/>
          <p:cNvSpPr txBox="1"/>
          <p:nvPr/>
        </p:nvSpPr>
        <p:spPr>
          <a:xfrm>
            <a:off x="250825" y="187325"/>
            <a:ext cx="13208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eaLnBrk="1" hangingPunct="1">
              <a:spcBef>
                <a:spcPct val="0"/>
              </a:spcBef>
              <a:buClrTx/>
              <a:buFontTx/>
              <a:buNone/>
            </a:pPr>
            <a:r>
              <a:rPr lang="en-US" altLang="zh-CN" sz="2400" dirty="0">
                <a:solidFill>
                  <a:srgbClr val="FF0000"/>
                </a:solidFill>
              </a:rPr>
              <a:t>Decode </a:t>
            </a:r>
            <a:endParaRPr lang="en-GB" altLang="zh-CN" sz="2400" dirty="0">
              <a:solidFill>
                <a:srgbClr val="FF0000"/>
              </a:solidFill>
            </a:endParaRPr>
          </a:p>
        </p:txBody>
      </p:sp>
      <p:sp>
        <p:nvSpPr>
          <p:cNvPr id="13319" name="Rectangle 23"/>
          <p:cNvSpPr/>
          <p:nvPr/>
        </p:nvSpPr>
        <p:spPr>
          <a:xfrm>
            <a:off x="828675" y="1719263"/>
            <a:ext cx="936625"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PC </a:t>
            </a:r>
            <a:endParaRPr lang="en-GB" altLang="zh-CN" b="1" dirty="0"/>
          </a:p>
        </p:txBody>
      </p:sp>
      <p:sp>
        <p:nvSpPr>
          <p:cNvPr id="13320" name="Rectangle 24"/>
          <p:cNvSpPr/>
          <p:nvPr/>
        </p:nvSpPr>
        <p:spPr>
          <a:xfrm>
            <a:off x="5003800" y="1700213"/>
            <a:ext cx="1223963" cy="630237"/>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MAR </a:t>
            </a:r>
            <a:endParaRPr lang="en-GB" altLang="zh-CN" b="1" dirty="0"/>
          </a:p>
        </p:txBody>
      </p:sp>
      <p:sp>
        <p:nvSpPr>
          <p:cNvPr id="13321" name="Rectangle 25"/>
          <p:cNvSpPr/>
          <p:nvPr/>
        </p:nvSpPr>
        <p:spPr>
          <a:xfrm>
            <a:off x="7596188" y="3502025"/>
            <a:ext cx="1296987" cy="630238"/>
          </a:xfrm>
          <a:prstGeom prst="rect">
            <a:avLst/>
          </a:prstGeom>
          <a:noFill/>
          <a:ln w="508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
              </a:buBlip>
              <a:defRPr kumimoji="1" sz="3200">
                <a:solidFill>
                  <a:schemeClr val="tx1"/>
                </a:solidFill>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400">
                <a:solidFill>
                  <a:schemeClr val="tx1"/>
                </a:solidFill>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
              </a:buBlip>
              <a:defRPr kumimoji="1" sz="2000">
                <a:solidFill>
                  <a:schemeClr val="tx1"/>
                </a:solidFill>
                <a:effectLst/>
                <a:latin typeface="+mn-lt"/>
                <a:ea typeface="+mn-ea"/>
              </a:defRPr>
            </a:lvl5pPr>
          </a:lstStyle>
          <a:p>
            <a:pPr marL="0" lvl="0" indent="0" algn="ctr" eaLnBrk="1" hangingPunct="1">
              <a:spcBef>
                <a:spcPct val="0"/>
              </a:spcBef>
              <a:buClrTx/>
              <a:buFontTx/>
              <a:buNone/>
            </a:pPr>
            <a:r>
              <a:rPr lang="en-GB" altLang="zh-CN" b="1" dirty="0"/>
              <a:t>MDR </a:t>
            </a:r>
            <a:endParaRPr lang="en-GB"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withEffect">
                                  <p:stCondLst>
                                    <p:cond delay="0"/>
                                  </p:stCondLst>
                                  <p:endCondLst>
                                    <p:cond evt="onNext" delay="0">
                                      <p:tgtEl>
                                        <p:sldTgt/>
                                      </p:tgtEl>
                                    </p:cond>
                                  </p:endCondLst>
                                  <p:childTnLst>
                                    <p:animScale>
                                      <p:cBhvr>
                                        <p:cTn id="6" dur="2000" fill="hold"/>
                                        <p:tgtEl>
                                          <p:spTgt spid="172037">
                                            <p:txEl>
                                              <p:charRg st="0"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GB"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0</TotalTime>
  <Words>7883</Words>
  <Application>WPS 演示</Application>
  <PresentationFormat>全屏显示(4:3)</PresentationFormat>
  <Paragraphs>442</Paragraphs>
  <Slides>42</Slides>
  <Notes>2</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42</vt:i4>
      </vt:variant>
    </vt:vector>
  </HeadingPairs>
  <TitlesOfParts>
    <vt:vector size="52" baseType="lpstr">
      <vt:lpstr>Arial</vt:lpstr>
      <vt:lpstr>宋体</vt:lpstr>
      <vt:lpstr>Wingdings</vt:lpstr>
      <vt:lpstr>Wingdings</vt:lpstr>
      <vt:lpstr>微软雅黑</vt:lpstr>
      <vt:lpstr>Arial Unicode MS</vt:lpstr>
      <vt:lpstr>Digital Dots</vt:lpstr>
      <vt:lpstr>1_Digital Dots</vt:lpstr>
      <vt:lpstr>2_Digital Dots</vt:lpstr>
      <vt:lpstr>3_Digital Dots</vt:lpstr>
      <vt:lpstr>5.3 The fetch-execute cycle </vt:lpstr>
      <vt:lpstr>Objectives</vt:lpstr>
      <vt:lpstr>PowerPoint 演示文稿</vt:lpstr>
      <vt:lpstr>Interrupt</vt:lpstr>
      <vt:lpstr>The actions of the processor when an interrupt is detected</vt:lpstr>
      <vt:lpstr>PowerPoint 演示文稿</vt:lpstr>
      <vt:lpstr>Review of Terms</vt:lpstr>
      <vt:lpstr>PowerPoint 演示文稿</vt:lpstr>
      <vt:lpstr>PowerPoint 演示文稿</vt:lpstr>
      <vt:lpstr>PowerPoint 演示文稿</vt:lpstr>
      <vt:lpstr>Register transfer notation</vt:lpstr>
      <vt:lpstr>PowerPoint 演示文稿</vt:lpstr>
      <vt:lpstr>PowerPoint 演示文稿</vt:lpstr>
      <vt:lpstr>PowerPoint 演示文稿</vt:lpstr>
      <vt:lpstr>PowerPoint 演示文稿</vt:lpstr>
      <vt:lpstr>PowerPoint 演示文稿</vt:lpstr>
      <vt:lpstr>The fetch-execute cycle</vt:lpstr>
      <vt:lpstr>Instructions</vt:lpstr>
      <vt:lpstr>Jump instruction</vt:lpstr>
      <vt:lpstr>PowerPoint 演示文稿</vt:lpstr>
      <vt:lpstr>Input / Load (number directly) into accumulator instruction(累加器指令)</vt:lpstr>
      <vt:lpstr>PowerPoint 演示文稿</vt:lpstr>
      <vt:lpstr>Load (from memory) instruction</vt:lpstr>
      <vt:lpstr>PowerPoint 演示文稿</vt:lpstr>
      <vt:lpstr>Store instruction</vt:lpstr>
      <vt:lpstr>PowerPoint 演示文稿</vt:lpstr>
      <vt:lpstr>Add (a number directly) instruction</vt:lpstr>
      <vt:lpstr>PowerPoint 演示文稿</vt:lpstr>
      <vt:lpstr>Add (a number from memory) instruction</vt:lpstr>
      <vt:lpstr>PowerPoint 演示文稿</vt:lpstr>
      <vt:lpstr>Output (directly from accumulator) instruction</vt:lpstr>
      <vt:lpstr>PowerPoint 演示文稿</vt:lpstr>
      <vt:lpstr>Output (from memory) instruction</vt:lpstr>
      <vt:lpstr>PowerPoint 演示文稿</vt:lpstr>
      <vt:lpstr>PowerPoint 演示文稿</vt:lpstr>
      <vt:lpstr>PowerPoint 演示文稿</vt:lpstr>
      <vt:lpstr>PowerPoint 演示文稿</vt:lpstr>
      <vt:lpstr>PowerPoint 演示文稿</vt:lpstr>
      <vt:lpstr>PowerPoint 演示文稿</vt:lpstr>
      <vt:lpstr>Review</vt:lpstr>
      <vt:lpstr>2</vt:lpstr>
      <vt:lpstr>2(b)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Functions of Operating Systems</dc:title>
  <dc:creator>Mr Lee</dc:creator>
  <cp:lastModifiedBy>lmchen</cp:lastModifiedBy>
  <cp:revision>200</cp:revision>
  <dcterms:created xsi:type="dcterms:W3CDTF">2007-08-21T13:46:00Z</dcterms:created>
  <dcterms:modified xsi:type="dcterms:W3CDTF">2019-11-17T06:30:34Z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