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2" r:id="rId7"/>
    <p:sldId id="264" r:id="rId8"/>
    <p:sldId id="278" r:id="rId9"/>
    <p:sldId id="279" r:id="rId10"/>
    <p:sldId id="276" r:id="rId11"/>
    <p:sldId id="277" r:id="rId12"/>
    <p:sldId id="261" r:id="rId13"/>
    <p:sldId id="260" r:id="rId14"/>
    <p:sldId id="270" r:id="rId15"/>
    <p:sldId id="275" r:id="rId16"/>
    <p:sldId id="265" r:id="rId17"/>
    <p:sldId id="271" r:id="rId18"/>
    <p:sldId id="266" r:id="rId19"/>
    <p:sldId id="274" r:id="rId20"/>
    <p:sldId id="272" r:id="rId21"/>
    <p:sldId id="267" r:id="rId22"/>
    <p:sldId id="273" r:id="rId23"/>
    <p:sldId id="269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2" autoAdjust="0"/>
    <p:restoredTop sz="86374" autoAdjust="0"/>
  </p:normalViewPr>
  <p:slideViewPr>
    <p:cSldViewPr snapToGrid="0" snapToObjects="1">
      <p:cViewPr>
        <p:scale>
          <a:sx n="100" d="100"/>
          <a:sy n="100" d="100"/>
        </p:scale>
        <p:origin x="-2248" y="-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4/18/11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4/18/11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4/18/11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4/18/11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4/18/11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4/18/11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4/18/11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4/18/11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20000.www2.hp.com/bc/docs/support/SupportManual/c00553302/c00553302.pdf" TargetMode="External"/><Relationship Id="rId4" Type="http://schemas.openxmlformats.org/officeDocument/2006/relationships/hyperlink" Target="http://www.techietips.net/Configure-Windows-ADS-Authentication-for-HP-iLO-2-card" TargetMode="External"/><Relationship Id="rId5" Type="http://schemas.openxmlformats.org/officeDocument/2006/relationships/hyperlink" Target="http://h18004.www1.hp.com/products/servers/management/core-management-100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20000.www2.hp.com/bc/docs/support/SupportManual/c00190541/c00190541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git/::github.com:logicminds:devops.gi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HP Lights Out Technology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Band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5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</a:t>
            </a:r>
            <a:r>
              <a:rPr lang="en-US" baseline="0" dirty="0" smtClean="0"/>
              <a:t> status and UID Light</a:t>
            </a:r>
          </a:p>
          <a:p>
            <a:endParaRPr lang="en-US" dirty="0"/>
          </a:p>
        </p:txBody>
      </p:sp>
      <p:pic>
        <p:nvPicPr>
          <p:cNvPr id="7" name="Content Placeholder 6" descr="Screen shot 2011-04-18 at 10.28.0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9" b="62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707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1-04-18 at 11.09.0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" r="1191"/>
          <a:stretch>
            <a:fillRect/>
          </a:stretch>
        </p:blipFill>
        <p:spPr>
          <a:xfrm>
            <a:off x="255777" y="1719071"/>
            <a:ext cx="8683054" cy="44074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network Port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30183" y="2795674"/>
            <a:ext cx="2610681" cy="26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1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Bigger, faster, better</a:t>
            </a:r>
          </a:p>
          <a:p>
            <a:r>
              <a:rPr lang="en-US" dirty="0" smtClean="0"/>
              <a:t>Uses JSON</a:t>
            </a:r>
          </a:p>
          <a:p>
            <a:r>
              <a:rPr lang="en-US" dirty="0" smtClean="0"/>
              <a:t>As fast or faster than KVM console</a:t>
            </a:r>
          </a:p>
          <a:p>
            <a:r>
              <a:rPr lang="en-US" dirty="0" smtClean="0"/>
              <a:t>800% faster than ilo2</a:t>
            </a:r>
          </a:p>
          <a:p>
            <a:r>
              <a:rPr lang="en-US" dirty="0" smtClean="0"/>
              <a:t>Management device runs </a:t>
            </a:r>
            <a:r>
              <a:rPr lang="en-US" dirty="0" err="1" smtClean="0"/>
              <a:t>linux</a:t>
            </a:r>
            <a:r>
              <a:rPr lang="en-US" dirty="0" smtClean="0"/>
              <a:t> (of course)</a:t>
            </a:r>
          </a:p>
          <a:p>
            <a:r>
              <a:rPr lang="en-US" dirty="0" smtClean="0"/>
              <a:t>Remote console built into </a:t>
            </a:r>
            <a:r>
              <a:rPr lang="en-US" dirty="0" err="1" smtClean="0"/>
              <a:t>.Net</a:t>
            </a:r>
            <a:r>
              <a:rPr lang="en-US" dirty="0" smtClean="0"/>
              <a:t> framework for windows</a:t>
            </a:r>
          </a:p>
          <a:p>
            <a:r>
              <a:rPr lang="en-US" dirty="0" err="1" smtClean="0"/>
              <a:t>Jave</a:t>
            </a:r>
            <a:r>
              <a:rPr lang="en-US" dirty="0" smtClean="0"/>
              <a:t> interface for non-windows users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Ilo3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Power Capping</a:t>
            </a:r>
          </a:p>
          <a:p>
            <a:r>
              <a:rPr lang="en-US" dirty="0" smtClean="0"/>
              <a:t>Phase shedding (Voltage Regulator)</a:t>
            </a:r>
            <a:endParaRPr lang="en-US" dirty="0"/>
          </a:p>
          <a:p>
            <a:r>
              <a:rPr lang="en-US" dirty="0" smtClean="0"/>
              <a:t>Power profiles</a:t>
            </a:r>
          </a:p>
          <a:p>
            <a:r>
              <a:rPr lang="en-US" dirty="0" smtClean="0"/>
              <a:t>Power Consumption usage (</a:t>
            </a:r>
            <a:r>
              <a:rPr lang="en-US" dirty="0" err="1" smtClean="0"/>
              <a:t>snmp</a:t>
            </a:r>
            <a:r>
              <a:rPr lang="en-US" dirty="0" smtClean="0"/>
              <a:t> section enabled)</a:t>
            </a:r>
          </a:p>
          <a:p>
            <a:r>
              <a:rPr lang="en-US" dirty="0" smtClean="0"/>
              <a:t>License required ($300)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iLO3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8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 Key Authentication</a:t>
            </a:r>
          </a:p>
          <a:p>
            <a:r>
              <a:rPr lang="en-US" dirty="0" smtClean="0"/>
              <a:t>LDAP or AD Authentication</a:t>
            </a:r>
          </a:p>
          <a:p>
            <a:r>
              <a:rPr lang="en-US" dirty="0" smtClean="0"/>
              <a:t>Certificate Authentication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ilo</a:t>
            </a:r>
            <a:r>
              <a:rPr lang="en-US" dirty="0" smtClean="0"/>
              <a:t>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0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1-04-18 at 10.28.2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" b="20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Power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9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 smtClean="0"/>
              <a:t>Basic workflow for deploying </a:t>
            </a:r>
            <a:r>
              <a:rPr lang="en-US" b="1" dirty="0" err="1" smtClean="0"/>
              <a:t>ilo</a:t>
            </a:r>
            <a:r>
              <a:rPr lang="en-US" b="1" dirty="0" smtClean="0"/>
              <a:t>:</a:t>
            </a:r>
          </a:p>
          <a:p>
            <a:pPr marL="45720" indent="0">
              <a:buNone/>
            </a:pPr>
            <a:endParaRPr lang="en-US" b="1" dirty="0" smtClean="0"/>
          </a:p>
          <a:p>
            <a:r>
              <a:rPr lang="en-US" dirty="0" smtClean="0"/>
              <a:t>Get unique password for each system (as the default)</a:t>
            </a:r>
          </a:p>
          <a:p>
            <a:r>
              <a:rPr lang="en-US" dirty="0" smtClean="0"/>
              <a:t>Plug </a:t>
            </a:r>
            <a:r>
              <a:rPr lang="en-US" dirty="0" err="1" smtClean="0"/>
              <a:t>ethernet</a:t>
            </a:r>
            <a:r>
              <a:rPr lang="en-US" dirty="0" smtClean="0"/>
              <a:t> cable in to </a:t>
            </a:r>
            <a:r>
              <a:rPr lang="en-US" dirty="0" err="1" smtClean="0"/>
              <a:t>ilo</a:t>
            </a:r>
            <a:r>
              <a:rPr lang="en-US" dirty="0" smtClean="0"/>
              <a:t> port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nmap</a:t>
            </a:r>
            <a:r>
              <a:rPr lang="en-US" dirty="0" smtClean="0"/>
              <a:t> to find unique </a:t>
            </a:r>
            <a:r>
              <a:rPr lang="en-US" dirty="0" err="1" smtClean="0"/>
              <a:t>ilo</a:t>
            </a:r>
            <a:r>
              <a:rPr lang="en-US" dirty="0" smtClean="0"/>
              <a:t>-serial </a:t>
            </a:r>
            <a:r>
              <a:rPr lang="en-US" dirty="0" err="1" smtClean="0"/>
              <a:t>dns</a:t>
            </a:r>
            <a:r>
              <a:rPr lang="en-US" dirty="0" smtClean="0"/>
              <a:t> name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http://</a:t>
            </a:r>
            <a:r>
              <a:rPr lang="en-US" dirty="0" err="1" smtClean="0"/>
              <a:t>ilo-ip</a:t>
            </a:r>
            <a:endParaRPr lang="en-US" dirty="0" smtClean="0"/>
          </a:p>
          <a:p>
            <a:r>
              <a:rPr lang="en-US" dirty="0" smtClean="0"/>
              <a:t>Enter unique password and configure from web console</a:t>
            </a:r>
          </a:p>
          <a:p>
            <a:r>
              <a:rPr lang="en-US" dirty="0" smtClean="0"/>
              <a:t>Repeat for each server you have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</a:t>
            </a:r>
            <a:r>
              <a:rPr lang="en-US" dirty="0" err="1" smtClean="0"/>
              <a:t>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8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700595"/>
          </a:xfrm>
        </p:spPr>
        <p:txBody>
          <a:bodyPr/>
          <a:lstStyle/>
          <a:p>
            <a:r>
              <a:rPr lang="en-US" dirty="0" smtClean="0"/>
              <a:t>XML Language used to configure ilo2 interfaces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Toolkit and RIBCL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857" y="2189743"/>
            <a:ext cx="799176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&lt;RIBCL VERSION="2.0"&gt;</a:t>
            </a:r>
          </a:p>
          <a:p>
            <a:r>
              <a:rPr lang="en-US" sz="1600" dirty="0"/>
              <a:t>  &lt;LOGIN USER_LOGIN="</a:t>
            </a:r>
            <a:r>
              <a:rPr lang="en-US" sz="1600" dirty="0" err="1"/>
              <a:t>adminname</a:t>
            </a:r>
            <a:r>
              <a:rPr lang="en-US" sz="1600" dirty="0"/>
              <a:t>" PASSWORD="password"&gt;</a:t>
            </a:r>
          </a:p>
          <a:p>
            <a:r>
              <a:rPr lang="en-US" sz="1600" dirty="0"/>
              <a:t>    &lt;SERVER_INFO MODE="write"&gt;</a:t>
            </a:r>
          </a:p>
          <a:p>
            <a:r>
              <a:rPr lang="fi-FI" sz="1600" dirty="0"/>
              <a:t>        &lt;SERVER_NAME </a:t>
            </a:r>
            <a:r>
              <a:rPr lang="fi-FI" sz="1600" dirty="0" err="1"/>
              <a:t>value</a:t>
            </a:r>
            <a:r>
              <a:rPr lang="fi-FI" sz="1600" dirty="0"/>
              <a:t> ="${HOST}"/&gt;</a:t>
            </a:r>
          </a:p>
          <a:p>
            <a:r>
              <a:rPr lang="fi-FI" sz="1600" dirty="0"/>
              <a:t>    &lt;/SERVER_INFO&gt;</a:t>
            </a:r>
          </a:p>
          <a:p>
            <a:r>
              <a:rPr lang="fi-FI" sz="1600" dirty="0"/>
              <a:t>  &lt;RIB_INFO </a:t>
            </a:r>
            <a:r>
              <a:rPr lang="fi-FI" sz="1600" dirty="0" err="1"/>
              <a:t>MODE="write</a:t>
            </a:r>
            <a:r>
              <a:rPr lang="fi-FI" sz="1600" dirty="0"/>
              <a:t>"&gt;</a:t>
            </a:r>
          </a:p>
          <a:p>
            <a:r>
              <a:rPr lang="fi-FI" sz="1600" dirty="0"/>
              <a:t>    &lt;MOD_NETWORK_SETTINGS&gt;</a:t>
            </a:r>
          </a:p>
          <a:p>
            <a:r>
              <a:rPr lang="fi-FI" sz="1600" dirty="0"/>
              <a:t>      &lt;REG_DDNS_SERVER </a:t>
            </a:r>
            <a:r>
              <a:rPr lang="fi-FI" sz="1600" dirty="0" err="1"/>
              <a:t>value="Yes</a:t>
            </a:r>
            <a:r>
              <a:rPr lang="fi-FI" sz="1600" dirty="0"/>
              <a:t>"/&gt;</a:t>
            </a:r>
          </a:p>
          <a:p>
            <a:r>
              <a:rPr lang="fi-FI" sz="1600" dirty="0"/>
              <a:t>      &lt;DHCP_DOMAIN_NAME </a:t>
            </a:r>
            <a:r>
              <a:rPr lang="fi-FI" sz="1600" dirty="0" err="1"/>
              <a:t>value="Yes</a:t>
            </a:r>
            <a:r>
              <a:rPr lang="fi-FI" sz="1600" dirty="0"/>
              <a:t>"/&gt;</a:t>
            </a:r>
          </a:p>
          <a:p>
            <a:r>
              <a:rPr lang="fi-FI" sz="1600" dirty="0"/>
              <a:t>      &lt;DHCP_ENABLE </a:t>
            </a:r>
            <a:r>
              <a:rPr lang="fi-FI" sz="1600" dirty="0" err="1"/>
              <a:t>value="Yes</a:t>
            </a:r>
            <a:r>
              <a:rPr lang="fi-FI" sz="1600" dirty="0"/>
              <a:t>"/&gt;</a:t>
            </a:r>
          </a:p>
          <a:p>
            <a:r>
              <a:rPr lang="fi-FI" sz="1600" dirty="0"/>
              <a:t>      &lt;DNS_NAME </a:t>
            </a:r>
            <a:r>
              <a:rPr lang="fi-FI" sz="1600" dirty="0" err="1"/>
              <a:t>value="ilo-${HOST</a:t>
            </a:r>
            <a:r>
              <a:rPr lang="fi-FI" sz="1600" dirty="0"/>
              <a:t>}"/&gt;</a:t>
            </a:r>
          </a:p>
          <a:p>
            <a:r>
              <a:rPr lang="fi-FI" sz="1600" dirty="0"/>
              <a:t>      &lt;DHCP_GATEWAY </a:t>
            </a:r>
            <a:r>
              <a:rPr lang="fi-FI" sz="1600" dirty="0" err="1"/>
              <a:t>value="Yes</a:t>
            </a:r>
            <a:r>
              <a:rPr lang="fi-FI" sz="1600" dirty="0"/>
              <a:t>"/&gt;</a:t>
            </a:r>
          </a:p>
          <a:p>
            <a:r>
              <a:rPr lang="fi-FI" sz="1600" dirty="0"/>
              <a:t>      &lt;DHCP_DNS_SERVER </a:t>
            </a:r>
            <a:r>
              <a:rPr lang="fi-FI" sz="1600" dirty="0" err="1"/>
              <a:t>value="Yes</a:t>
            </a:r>
            <a:r>
              <a:rPr lang="fi-FI" sz="1600" dirty="0"/>
              <a:t>"/&gt;</a:t>
            </a:r>
          </a:p>
          <a:p>
            <a:r>
              <a:rPr lang="fi-FI" sz="1600" dirty="0"/>
              <a:t>      &lt;DHCP_WINS_SERVER </a:t>
            </a:r>
            <a:r>
              <a:rPr lang="fi-FI" sz="1600" dirty="0" err="1"/>
              <a:t>value="Yes</a:t>
            </a:r>
            <a:r>
              <a:rPr lang="fi-FI" sz="1600" dirty="0"/>
              <a:t>"/&gt;</a:t>
            </a:r>
          </a:p>
          <a:p>
            <a:r>
              <a:rPr lang="fi-FI" sz="1600" dirty="0"/>
              <a:t>      &lt;DHCP_STATIC_ROUTE </a:t>
            </a:r>
            <a:r>
              <a:rPr lang="fi-FI" sz="1600" dirty="0" err="1"/>
              <a:t>value="Yes</a:t>
            </a:r>
            <a:r>
              <a:rPr lang="fi-FI" sz="1600" dirty="0"/>
              <a:t>"/&gt;</a:t>
            </a:r>
          </a:p>
          <a:p>
            <a:r>
              <a:rPr lang="fi-FI" sz="1600" dirty="0"/>
              <a:t>    &lt;/MOD_NETWORK_SETTINGS&gt;</a:t>
            </a:r>
          </a:p>
          <a:p>
            <a:r>
              <a:rPr lang="fi-FI" sz="1600" dirty="0"/>
              <a:t>  &lt;/RIB_INFO&gt;</a:t>
            </a:r>
          </a:p>
          <a:p>
            <a:r>
              <a:rPr lang="fi-FI" sz="1600" dirty="0" smtClean="0"/>
              <a:t>&lt;</a:t>
            </a:r>
            <a:r>
              <a:rPr lang="fi-FI" sz="1600" dirty="0"/>
              <a:t>/RIBCL&gt;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20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Proliant</a:t>
            </a:r>
            <a:r>
              <a:rPr lang="en-US" dirty="0" smtClean="0"/>
              <a:t> Support Pack (you need this regardless)</a:t>
            </a:r>
          </a:p>
          <a:p>
            <a:pPr lvl="1"/>
            <a:r>
              <a:rPr lang="en-US" dirty="0" smtClean="0"/>
              <a:t>See readme before installing in your environment (HP likes to compile drivers for you)</a:t>
            </a:r>
          </a:p>
          <a:p>
            <a:pPr lvl="2"/>
            <a:r>
              <a:rPr lang="en-US" dirty="0" smtClean="0"/>
              <a:t>Your </a:t>
            </a:r>
            <a:r>
              <a:rPr lang="en-US" dirty="0" err="1" smtClean="0"/>
              <a:t>Lpfc</a:t>
            </a:r>
            <a:r>
              <a:rPr lang="en-US" dirty="0" smtClean="0"/>
              <a:t> devices will disappear on RHEL 5.5+ and RHEL6</a:t>
            </a:r>
          </a:p>
          <a:p>
            <a:pPr lvl="1"/>
            <a:r>
              <a:rPr lang="en-US" dirty="0" smtClean="0"/>
              <a:t>Make sure </a:t>
            </a:r>
            <a:r>
              <a:rPr lang="en-US" dirty="0" err="1" smtClean="0"/>
              <a:t>hponfig</a:t>
            </a:r>
            <a:r>
              <a:rPr lang="en-US" dirty="0" smtClean="0"/>
              <a:t>, </a:t>
            </a:r>
            <a:r>
              <a:rPr lang="en-US" dirty="0" err="1" smtClean="0"/>
              <a:t>hp</a:t>
            </a:r>
            <a:r>
              <a:rPr lang="en-US" dirty="0" smtClean="0"/>
              <a:t>-health and </a:t>
            </a:r>
            <a:r>
              <a:rPr lang="en-US" dirty="0" err="1" smtClean="0"/>
              <a:t>ilo</a:t>
            </a:r>
            <a:r>
              <a:rPr lang="en-US" dirty="0" smtClean="0"/>
              <a:t> device driver are installed</a:t>
            </a:r>
          </a:p>
          <a:p>
            <a:pPr lvl="1"/>
            <a:r>
              <a:rPr lang="en-US" dirty="0" smtClean="0"/>
              <a:t>Write a XML file using the RIBCL XML </a:t>
            </a:r>
            <a:r>
              <a:rPr lang="en-US" dirty="0" err="1" smtClean="0"/>
              <a:t>Definations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hponfig</a:t>
            </a:r>
            <a:r>
              <a:rPr lang="en-US" dirty="0" smtClean="0"/>
              <a:t> to configure your </a:t>
            </a:r>
            <a:r>
              <a:rPr lang="en-US" dirty="0" err="1" smtClean="0"/>
              <a:t>ilo</a:t>
            </a:r>
            <a:r>
              <a:rPr lang="en-US" dirty="0" smtClean="0"/>
              <a:t> from the command line (no password needed!)</a:t>
            </a:r>
          </a:p>
          <a:p>
            <a:pPr lvl="1"/>
            <a:r>
              <a:rPr lang="en-US" dirty="0" smtClean="0"/>
              <a:t>Send XML over https if you know the password</a:t>
            </a:r>
          </a:p>
          <a:p>
            <a:pPr lvl="1"/>
            <a:r>
              <a:rPr lang="en-US" dirty="0" smtClean="0"/>
              <a:t>User your favorite language to automate sending XML over https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</a:t>
            </a:r>
            <a:r>
              <a:rPr lang="en-US" dirty="0" err="1" smtClean="0"/>
              <a:t>ilo</a:t>
            </a:r>
            <a:r>
              <a:rPr lang="en-US" dirty="0" smtClean="0"/>
              <a:t>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5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</a:t>
            </a:r>
            <a:r>
              <a:rPr lang="en-US" dirty="0" err="1" smtClean="0"/>
              <a:t>ilo</a:t>
            </a:r>
            <a:r>
              <a:rPr lang="en-US" dirty="0" smtClean="0"/>
              <a:t> firmware</a:t>
            </a:r>
          </a:p>
          <a:p>
            <a:r>
              <a:rPr lang="en-US" dirty="0" smtClean="0"/>
              <a:t>Write current </a:t>
            </a:r>
            <a:r>
              <a:rPr lang="en-US" dirty="0" err="1" smtClean="0"/>
              <a:t>config</a:t>
            </a:r>
            <a:r>
              <a:rPr lang="en-US" dirty="0" smtClean="0"/>
              <a:t> in RIBCL</a:t>
            </a:r>
          </a:p>
          <a:p>
            <a:r>
              <a:rPr lang="en-US" dirty="0" smtClean="0"/>
              <a:t>Upload RIBCL script to configure your </a:t>
            </a:r>
            <a:r>
              <a:rPr lang="en-US" dirty="0" err="1" smtClean="0"/>
              <a:t>ilo</a:t>
            </a:r>
            <a:endParaRPr lang="en-US" dirty="0" smtClean="0"/>
          </a:p>
          <a:p>
            <a:pPr marL="45720" indent="0">
              <a:buNone/>
            </a:pPr>
            <a:r>
              <a:rPr lang="en-US" sz="4800" b="1" i="1" u="sng" dirty="0" smtClean="0"/>
              <a:t>NO PASSWORD NEEDED</a:t>
            </a:r>
            <a:endParaRPr lang="en-US" sz="4800" b="1" i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hponfig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3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own a small consulting company located in NE Portland.</a:t>
            </a:r>
          </a:p>
          <a:p>
            <a:r>
              <a:rPr lang="en-US" dirty="0" smtClean="0"/>
              <a:t>I Have worked for startups, medium and large companies with various hardware and datacenters.</a:t>
            </a:r>
          </a:p>
          <a:p>
            <a:r>
              <a:rPr lang="en-US" dirty="0" smtClean="0"/>
              <a:t>Recently moved from Atlanta, GA</a:t>
            </a:r>
          </a:p>
          <a:p>
            <a:r>
              <a:rPr lang="en-US" dirty="0" smtClean="0"/>
              <a:t>Started as a Unix Admin back in 2003 after graduating with a CS degree.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Picture 4" descr="240610_5462626-113628L_gif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57" y="3617846"/>
            <a:ext cx="6305829" cy="31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35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Very possible to create type in order to automate your </a:t>
            </a:r>
            <a:r>
              <a:rPr lang="en-US" dirty="0" err="1" smtClean="0"/>
              <a:t>ilo</a:t>
            </a:r>
            <a:r>
              <a:rPr lang="en-US" dirty="0" smtClean="0"/>
              <a:t> deployment.</a:t>
            </a:r>
          </a:p>
          <a:p>
            <a:r>
              <a:rPr lang="en-US" dirty="0" err="1" smtClean="0"/>
              <a:t>Hponfig</a:t>
            </a:r>
            <a:r>
              <a:rPr lang="en-US" dirty="0" smtClean="0"/>
              <a:t> would be the provider.  However, https can also be used.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lo</a:t>
            </a:r>
            <a:r>
              <a:rPr lang="en-US" dirty="0" smtClean="0"/>
              <a:t> { “ilo2.0”: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ribclversion</a:t>
            </a:r>
            <a:r>
              <a:rPr lang="en-US" dirty="0" smtClean="0"/>
              <a:t> =&gt; “2.0”,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provider =&gt; “</a:t>
            </a:r>
            <a:r>
              <a:rPr lang="en-US" dirty="0" err="1" smtClean="0"/>
              <a:t>hponfig</a:t>
            </a:r>
            <a:r>
              <a:rPr lang="en-US" dirty="0" smtClean="0"/>
              <a:t>”,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hponfigpath</a:t>
            </a:r>
            <a:r>
              <a:rPr lang="en-US" dirty="0" smtClean="0"/>
              <a:t> =&gt; “/opt/</a:t>
            </a:r>
            <a:r>
              <a:rPr lang="en-US" dirty="0" err="1" smtClean="0"/>
              <a:t>hp</a:t>
            </a:r>
            <a:r>
              <a:rPr lang="en-US" dirty="0" smtClean="0"/>
              <a:t>/</a:t>
            </a:r>
            <a:r>
              <a:rPr lang="en-US" dirty="0" err="1" smtClean="0"/>
              <a:t>hponfig</a:t>
            </a:r>
            <a:r>
              <a:rPr lang="en-US" dirty="0" smtClean="0"/>
              <a:t>”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username =&gt; admin,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password =&gt; </a:t>
            </a:r>
            <a:r>
              <a:rPr lang="en-US" dirty="0" err="1" smtClean="0"/>
              <a:t>shhh_secret</a:t>
            </a:r>
            <a:r>
              <a:rPr lang="en-US" dirty="0" smtClean="0"/>
              <a:t>,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shared_network</a:t>
            </a:r>
            <a:r>
              <a:rPr lang="en-US" dirty="0" smtClean="0"/>
              <a:t> =&gt; true,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usedhcp</a:t>
            </a:r>
            <a:r>
              <a:rPr lang="en-US" dirty="0" smtClean="0"/>
              <a:t> =&gt;true,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ip</a:t>
            </a:r>
            <a:r>
              <a:rPr lang="en-US" dirty="0" smtClean="0"/>
              <a:t> =&gt; “${</a:t>
            </a:r>
            <a:r>
              <a:rPr lang="en-US" dirty="0" err="1" smtClean="0"/>
              <a:t>someip</a:t>
            </a:r>
            <a:r>
              <a:rPr lang="en-US" dirty="0" smtClean="0"/>
              <a:t>},</a:t>
            </a:r>
          </a:p>
          <a:p>
            <a:pPr marL="36576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Ilo</a:t>
            </a:r>
            <a:r>
              <a:rPr lang="en-US" dirty="0" smtClean="0"/>
              <a:t> Type for puppet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26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60 day </a:t>
            </a:r>
            <a:r>
              <a:rPr lang="en-US" dirty="0" err="1" smtClean="0"/>
              <a:t>eval</a:t>
            </a:r>
            <a:r>
              <a:rPr lang="en-US" dirty="0" smtClean="0"/>
              <a:t> Advanced </a:t>
            </a:r>
            <a:r>
              <a:rPr lang="en-US" dirty="0" err="1" smtClean="0"/>
              <a:t>ilo</a:t>
            </a:r>
            <a:r>
              <a:rPr lang="en-US" dirty="0" smtClean="0"/>
              <a:t> license if you need Remote console.</a:t>
            </a:r>
          </a:p>
          <a:p>
            <a:r>
              <a:rPr lang="en-US" dirty="0" smtClean="0"/>
              <a:t>Update your </a:t>
            </a:r>
            <a:r>
              <a:rPr lang="en-US" dirty="0" err="1" smtClean="0"/>
              <a:t>ilo</a:t>
            </a:r>
            <a:r>
              <a:rPr lang="en-US" dirty="0" smtClean="0"/>
              <a:t> firmware from the OS, SIM, or SMH</a:t>
            </a:r>
          </a:p>
          <a:p>
            <a:r>
              <a:rPr lang="en-US" dirty="0" smtClean="0"/>
              <a:t>Might be able to use the shared network port feature</a:t>
            </a:r>
          </a:p>
          <a:p>
            <a:r>
              <a:rPr lang="en-US" dirty="0" smtClean="0"/>
              <a:t>Use Static address</a:t>
            </a:r>
          </a:p>
          <a:p>
            <a:r>
              <a:rPr lang="en-US" dirty="0" smtClean="0"/>
              <a:t>Stick on separate network / VLAN  (Management Network)</a:t>
            </a:r>
          </a:p>
          <a:p>
            <a:r>
              <a:rPr lang="en-US" dirty="0" smtClean="0"/>
              <a:t>Older </a:t>
            </a:r>
            <a:r>
              <a:rPr lang="en-US" dirty="0" err="1" smtClean="0"/>
              <a:t>ilos</a:t>
            </a:r>
            <a:r>
              <a:rPr lang="en-US" dirty="0" smtClean="0"/>
              <a:t> don’t support newer RIBCL commands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Secrets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4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b="1" dirty="0" smtClean="0"/>
              <a:t>ilo3</a:t>
            </a:r>
          </a:p>
          <a:p>
            <a:pPr marL="4572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://h20000.www2.hp.com/bc/docs/support/SupportManual/c00190541/c00190541.</a:t>
            </a:r>
            <a:r>
              <a:rPr lang="en-US" dirty="0" smtClean="0">
                <a:hlinkClick r:id="rId2"/>
              </a:rPr>
              <a:t>pdf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i</a:t>
            </a:r>
            <a:r>
              <a:rPr lang="en-US" dirty="0" smtClean="0"/>
              <a:t>lo2</a:t>
            </a:r>
          </a:p>
          <a:p>
            <a:pPr marL="45720" indent="0">
              <a:buNone/>
            </a:pPr>
            <a:r>
              <a:rPr lang="en-US" u="sng" dirty="0">
                <a:hlinkClick r:id="rId3"/>
              </a:rPr>
              <a:t>http://h20000.www2.hp.com/bc/docs/support/SupportManual/c00553302/c00553302.</a:t>
            </a:r>
            <a:r>
              <a:rPr lang="en-US" u="sng" dirty="0" smtClean="0">
                <a:hlinkClick r:id="rId3"/>
              </a:rPr>
              <a:t>pdf</a:t>
            </a:r>
            <a:endParaRPr lang="en-US" u="sng" dirty="0" smtClean="0"/>
          </a:p>
          <a:p>
            <a:pPr marL="45720" indent="0">
              <a:buNone/>
            </a:pPr>
            <a:endParaRPr lang="en-US" u="sng" dirty="0"/>
          </a:p>
          <a:p>
            <a:pPr marL="45720" indent="0">
              <a:buNone/>
            </a:pPr>
            <a:r>
              <a:rPr lang="en-US" dirty="0" smtClean="0"/>
              <a:t>Ilo2 </a:t>
            </a:r>
            <a:r>
              <a:rPr lang="en-US" dirty="0"/>
              <a:t>A</a:t>
            </a:r>
            <a:r>
              <a:rPr lang="en-US" dirty="0" smtClean="0"/>
              <a:t>ctive Directory </a:t>
            </a:r>
            <a:r>
              <a:rPr lang="en-US" dirty="0"/>
              <a:t>integration</a:t>
            </a:r>
          </a:p>
          <a:p>
            <a:pPr marL="45720" indent="0">
              <a:buNone/>
            </a:pPr>
            <a:r>
              <a:rPr lang="en-US" u="sng" dirty="0">
                <a:hlinkClick r:id="rId4"/>
              </a:rPr>
              <a:t>http://www.techietips.net/Configure-Windows-ADS-Authentication-for-HP-iLO-2-card</a:t>
            </a:r>
          </a:p>
          <a:p>
            <a:pPr marL="45720" indent="0">
              <a:buNone/>
            </a:pPr>
            <a:endParaRPr lang="en-US" u="sng" dirty="0" smtClean="0"/>
          </a:p>
          <a:p>
            <a:pPr marL="45720" indent="0">
              <a:buNone/>
            </a:pPr>
            <a:r>
              <a:rPr lang="en-US" dirty="0" smtClean="0"/>
              <a:t>HP Insight </a:t>
            </a:r>
            <a:r>
              <a:rPr lang="en-US" dirty="0"/>
              <a:t>F</a:t>
            </a:r>
            <a:r>
              <a:rPr lang="en-US" dirty="0" smtClean="0"/>
              <a:t>oundation Page</a:t>
            </a:r>
          </a:p>
          <a:p>
            <a:pPr marL="45720" indent="0">
              <a:buNone/>
            </a:pPr>
            <a:r>
              <a:rPr lang="en-US" u="sng" dirty="0">
                <a:hlinkClick r:id="rId5"/>
              </a:rPr>
              <a:t>http://h18004.www1.hp.com/products/servers/management/core-management-100.html</a:t>
            </a:r>
            <a:endParaRPr lang="en-US" u="sng" dirty="0" smtClean="0"/>
          </a:p>
          <a:p>
            <a:pPr marL="45720" indent="0">
              <a:buNone/>
            </a:pPr>
            <a:endParaRPr lang="en-US" u="sng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14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00715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 smtClean="0"/>
              <a:t>Corey Osman – </a:t>
            </a:r>
            <a:r>
              <a:rPr lang="en-US" sz="3600" dirty="0" err="1" smtClean="0"/>
              <a:t>corey@logicminds.biz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and Source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542" y="4762689"/>
            <a:ext cx="71487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hlinkClick r:id="rId2" action="ppaction://hlinkfile"/>
              </a:rPr>
              <a:t>git</a:t>
            </a:r>
            <a:r>
              <a:rPr lang="en-US" sz="3200" dirty="0">
                <a:hlinkClick r:id="rId2" action="ppaction://hlinkfile"/>
              </a:rPr>
              <a:t>://</a:t>
            </a:r>
            <a:r>
              <a:rPr lang="en-US" sz="3200" dirty="0" err="1">
                <a:hlinkClick r:id="rId2" action="ppaction://hlinkfile"/>
              </a:rPr>
              <a:t>github.com</a:t>
            </a:r>
            <a:r>
              <a:rPr lang="en-US" sz="3200" dirty="0">
                <a:hlinkClick r:id="rId2" action="ppaction://hlinkfile"/>
              </a:rPr>
              <a:t>/</a:t>
            </a:r>
            <a:r>
              <a:rPr lang="en-US" sz="3200" dirty="0" err="1">
                <a:hlinkClick r:id="rId2" action="ppaction://hlinkfile"/>
              </a:rPr>
              <a:t>logicminds</a:t>
            </a:r>
            <a:r>
              <a:rPr lang="en-US" sz="3200" dirty="0">
                <a:hlinkClick r:id="rId2" action="ppaction://hlinkfile"/>
              </a:rPr>
              <a:t>/</a:t>
            </a:r>
            <a:r>
              <a:rPr lang="en-US" sz="3200" dirty="0" err="1">
                <a:hlinkClick r:id="rId2" action="ppaction://hlinkfile"/>
              </a:rPr>
              <a:t>devops.git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8139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51300" y="3390900"/>
            <a:ext cx="1054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6523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</a:t>
            </a:r>
            <a:r>
              <a:rPr lang="en-US" dirty="0"/>
              <a:t>the use of a dedicated management channel for device maintenance. </a:t>
            </a:r>
            <a:endParaRPr lang="en-US" dirty="0" smtClean="0"/>
          </a:p>
          <a:p>
            <a:r>
              <a:rPr lang="en-US" dirty="0"/>
              <a:t>It allows </a:t>
            </a:r>
            <a:r>
              <a:rPr lang="en-US" dirty="0" smtClean="0"/>
              <a:t>a system administrator to monitor and manage servers and other network equipment by remote control regardless of whether the machine is powered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Band Management</a:t>
            </a:r>
            <a:endParaRPr lang="en-US" dirty="0"/>
          </a:p>
        </p:txBody>
      </p:sp>
      <p:pic>
        <p:nvPicPr>
          <p:cNvPr id="4" name="Picture 3" descr="Screen shot 2011-04-17 at 11.2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52" y="3683627"/>
            <a:ext cx="5802239" cy="25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7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power management</a:t>
            </a:r>
          </a:p>
          <a:p>
            <a:r>
              <a:rPr lang="en-US" dirty="0" smtClean="0"/>
              <a:t>Remote media</a:t>
            </a:r>
          </a:p>
          <a:p>
            <a:r>
              <a:rPr lang="en-US" dirty="0" smtClean="0"/>
              <a:t>Hardware watchdog (auto reboot)</a:t>
            </a:r>
          </a:p>
          <a:p>
            <a:r>
              <a:rPr lang="en-US" dirty="0" smtClean="0"/>
              <a:t>Remote Console (with advanced license)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/telnet/https connectivity</a:t>
            </a:r>
          </a:p>
          <a:p>
            <a:r>
              <a:rPr lang="en-US" dirty="0" smtClean="0"/>
              <a:t>LDAP integration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key or cert authentication</a:t>
            </a:r>
          </a:p>
          <a:p>
            <a:r>
              <a:rPr lang="en-US" dirty="0" smtClean="0"/>
              <a:t>Online firmware upgrades for </a:t>
            </a:r>
            <a:r>
              <a:rPr lang="en-US" dirty="0" err="1" smtClean="0"/>
              <a:t>ilo</a:t>
            </a:r>
            <a:endParaRPr lang="en-US" dirty="0" smtClean="0"/>
          </a:p>
          <a:p>
            <a:r>
              <a:rPr lang="en-US" dirty="0" smtClean="0"/>
              <a:t>Access to temperature sensors, fan speeds and other sensors</a:t>
            </a:r>
          </a:p>
          <a:p>
            <a:r>
              <a:rPr lang="en-US" dirty="0"/>
              <a:t>Power consumption usage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Ilo2 Management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1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DRAC (Dell Remote Access Connection)</a:t>
            </a:r>
          </a:p>
          <a:p>
            <a:r>
              <a:rPr lang="en-US" dirty="0" err="1" smtClean="0"/>
              <a:t>iLOM</a:t>
            </a:r>
            <a:r>
              <a:rPr lang="en-US" dirty="0" smtClean="0"/>
              <a:t> (Sun integrate lights out manager)</a:t>
            </a:r>
          </a:p>
          <a:p>
            <a:r>
              <a:rPr lang="en-US" dirty="0" smtClean="0"/>
              <a:t>IMM (IBM Integrated Management Module)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9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a </a:t>
            </a:r>
            <a:r>
              <a:rPr lang="en-US" dirty="0" err="1" smtClean="0"/>
              <a:t>usb</a:t>
            </a:r>
            <a:r>
              <a:rPr lang="en-US" dirty="0" smtClean="0"/>
              <a:t>, floppy or </a:t>
            </a:r>
            <a:r>
              <a:rPr lang="en-US" dirty="0" err="1" smtClean="0"/>
              <a:t>cdrom</a:t>
            </a:r>
            <a:r>
              <a:rPr lang="en-US" dirty="0" smtClean="0"/>
              <a:t> image virtually over a LAN/WAN connection.</a:t>
            </a:r>
          </a:p>
          <a:p>
            <a:r>
              <a:rPr lang="en-US" dirty="0" smtClean="0"/>
              <a:t>Can use image from your machine or load from </a:t>
            </a:r>
            <a:r>
              <a:rPr lang="en-US" dirty="0" err="1" smtClean="0"/>
              <a:t>Webdav</a:t>
            </a:r>
            <a:r>
              <a:rPr lang="en-US" dirty="0" smtClean="0"/>
              <a:t> server.</a:t>
            </a:r>
          </a:p>
          <a:p>
            <a:r>
              <a:rPr lang="en-US" dirty="0" smtClean="0"/>
              <a:t>Support Virtual media scripting (</a:t>
            </a:r>
            <a:r>
              <a:rPr lang="en-US" dirty="0" err="1" smtClean="0"/>
              <a:t>autoload</a:t>
            </a:r>
            <a:r>
              <a:rPr lang="en-US" dirty="0" smtClean="0"/>
              <a:t> </a:t>
            </a:r>
            <a:r>
              <a:rPr lang="en-US" dirty="0" err="1" smtClean="0"/>
              <a:t>usb</a:t>
            </a:r>
            <a:r>
              <a:rPr lang="en-US" dirty="0" smtClean="0"/>
              <a:t> keys, change boot options)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hplovm</a:t>
            </a:r>
            <a:r>
              <a:rPr lang="en-US" dirty="0" smtClean="0"/>
              <a:t> to control boot options and connected media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4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ut-of-band management standard created by Intel</a:t>
            </a:r>
          </a:p>
          <a:p>
            <a:r>
              <a:rPr lang="en-US" dirty="0" smtClean="0"/>
              <a:t>Was supposed to allow users control a heterogeneous environment with one tool</a:t>
            </a:r>
          </a:p>
          <a:p>
            <a:r>
              <a:rPr lang="en-US" dirty="0" smtClean="0"/>
              <a:t>Supports </a:t>
            </a:r>
          </a:p>
          <a:p>
            <a:pPr lvl="1"/>
            <a:r>
              <a:rPr lang="en-US" dirty="0" smtClean="0"/>
              <a:t>power control </a:t>
            </a:r>
          </a:p>
          <a:p>
            <a:pPr lvl="1"/>
            <a:r>
              <a:rPr lang="en-US" dirty="0" smtClean="0"/>
              <a:t>SOL (Serial over LAN)</a:t>
            </a:r>
          </a:p>
          <a:p>
            <a:pPr lvl="1"/>
            <a:r>
              <a:rPr lang="en-US" dirty="0" smtClean="0"/>
              <a:t>virtual media</a:t>
            </a:r>
          </a:p>
          <a:p>
            <a:pPr lvl="1"/>
            <a:r>
              <a:rPr lang="en-US" dirty="0" smtClean="0"/>
              <a:t>Access to thermal and fan sensors</a:t>
            </a:r>
          </a:p>
          <a:p>
            <a:pPr lvl="1"/>
            <a:r>
              <a:rPr lang="en-US" dirty="0" smtClean="0"/>
              <a:t>Hardware watchdog</a:t>
            </a:r>
          </a:p>
          <a:p>
            <a:pPr lvl="1"/>
            <a:r>
              <a:rPr lang="en-US" dirty="0" smtClean="0"/>
              <a:t>Access Hardware Logs</a:t>
            </a:r>
            <a:endParaRPr lang="en-US" dirty="0"/>
          </a:p>
          <a:p>
            <a:r>
              <a:rPr lang="en-US" dirty="0" smtClean="0"/>
              <a:t>Manufactures don’t abide by the standard 100%</a:t>
            </a:r>
          </a:p>
          <a:p>
            <a:r>
              <a:rPr lang="en-US" dirty="0" smtClean="0"/>
              <a:t>IPMI BMC shares connection with Ethernet port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7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1-04-18 at 11.08.1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" b="227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4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1-04-18 at 11.07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5" b="10055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69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876</TotalTime>
  <Words>950</Words>
  <Application>Microsoft Macintosh PowerPoint</Application>
  <PresentationFormat>On-screen Show (4:3)</PresentationFormat>
  <Paragraphs>146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Grid</vt:lpstr>
      <vt:lpstr>Out of Band Management</vt:lpstr>
      <vt:lpstr>Introduction</vt:lpstr>
      <vt:lpstr>Out of Band Management</vt:lpstr>
      <vt:lpstr>Ilo2 Management Features</vt:lpstr>
      <vt:lpstr>Similar Technologies</vt:lpstr>
      <vt:lpstr>Virtual Media</vt:lpstr>
      <vt:lpstr>IPMI</vt:lpstr>
      <vt:lpstr>Sensor Information</vt:lpstr>
      <vt:lpstr>IML</vt:lpstr>
      <vt:lpstr>Quick status and UID Light </vt:lpstr>
      <vt:lpstr>Share network Port</vt:lpstr>
      <vt:lpstr>Ilo3 </vt:lpstr>
      <vt:lpstr>Advanced iLO3</vt:lpstr>
      <vt:lpstr>Advanced ilo Topics</vt:lpstr>
      <vt:lpstr>Server Power Controls</vt:lpstr>
      <vt:lpstr>Deploying ilo</vt:lpstr>
      <vt:lpstr>Scripting Toolkit and RIBCL</vt:lpstr>
      <vt:lpstr>Automating ilo Deployment</vt:lpstr>
      <vt:lpstr>hponfig</vt:lpstr>
      <vt:lpstr>Ilo Type for puppet </vt:lpstr>
      <vt:lpstr>Trade Secrets</vt:lpstr>
      <vt:lpstr>Helpful Links</vt:lpstr>
      <vt:lpstr>Contact and Source Code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of Band Management</dc:title>
  <dc:creator>Corey Osman</dc:creator>
  <cp:lastModifiedBy>Corey Osman</cp:lastModifiedBy>
  <cp:revision>34</cp:revision>
  <dcterms:created xsi:type="dcterms:W3CDTF">2011-04-18T04:06:14Z</dcterms:created>
  <dcterms:modified xsi:type="dcterms:W3CDTF">2011-04-18T22:04:08Z</dcterms:modified>
</cp:coreProperties>
</file>