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256" r:id="rId2"/>
    <p:sldId id="257" r:id="rId3"/>
    <p:sldId id="275" r:id="rId4"/>
    <p:sldId id="260" r:id="rId5"/>
    <p:sldId id="261" r:id="rId6"/>
    <p:sldId id="283" r:id="rId7"/>
    <p:sldId id="299" r:id="rId8"/>
    <p:sldId id="276" r:id="rId9"/>
    <p:sldId id="288" r:id="rId10"/>
    <p:sldId id="262" r:id="rId11"/>
    <p:sldId id="279" r:id="rId12"/>
    <p:sldId id="291" r:id="rId13"/>
    <p:sldId id="278" r:id="rId14"/>
    <p:sldId id="297" r:id="rId15"/>
    <p:sldId id="300" r:id="rId16"/>
    <p:sldId id="273" r:id="rId17"/>
    <p:sldId id="265" r:id="rId18"/>
    <p:sldId id="267" r:id="rId19"/>
    <p:sldId id="266" r:id="rId20"/>
    <p:sldId id="294" r:id="rId21"/>
    <p:sldId id="295" r:id="rId22"/>
    <p:sldId id="263" r:id="rId23"/>
    <p:sldId id="293" r:id="rId24"/>
    <p:sldId id="269" r:id="rId25"/>
    <p:sldId id="264" r:id="rId26"/>
    <p:sldId id="268" r:id="rId27"/>
    <p:sldId id="296" r:id="rId28"/>
    <p:sldId id="282" r:id="rId29"/>
    <p:sldId id="281" r:id="rId30"/>
    <p:sldId id="271" r:id="rId31"/>
    <p:sldId id="298" r:id="rId32"/>
    <p:sldId id="285" r:id="rId33"/>
    <p:sldId id="286" r:id="rId34"/>
    <p:sldId id="272" r:id="rId35"/>
    <p:sldId id="280" r:id="rId36"/>
    <p:sldId id="274" r:id="rId37"/>
    <p:sldId id="270" r:id="rId38"/>
    <p:sldId id="290" r:id="rId39"/>
    <p:sldId id="289" r:id="rId40"/>
    <p:sldId id="277" r:id="rId41"/>
    <p:sldId id="292" r:id="rId42"/>
    <p:sldId id="28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8" autoAdjust="0"/>
    <p:restoredTop sz="92791" autoAdjust="0"/>
  </p:normalViewPr>
  <p:slideViewPr>
    <p:cSldViewPr snapToGrid="0" snapToObjects="1">
      <p:cViewPr varScale="1">
        <p:scale>
          <a:sx n="113" d="100"/>
          <a:sy n="113" d="100"/>
        </p:scale>
        <p:origin x="-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3AACE-F47D-6648-BB90-DA703AC7E0BA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CA1F5-78FB-BA4C-BEF9-526BF7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presentation I want to show you how SSD helped solve my disk IO bottlenecks.  In addition, I will talk about what to look for when shopping for SSD and the experience I went through after using SSD for 30 days.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SSD now available at somewhat affordable prices, more companies are implementing SSD in their infrastructure to meet heavy IO demands.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CA1F5-78FB-BA4C-BEF9-526BF7518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CA1F5-78FB-BA4C-BEF9-526BF7518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7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17, 2011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17,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17,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17,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17,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17,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17,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17,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17,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17,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17,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rey@logicminds.bi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SSD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Boost your infrastructure’s performance with SSD!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825" y="2556615"/>
            <a:ext cx="4451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Corey Osman</a:t>
            </a:r>
          </a:p>
          <a:p>
            <a:r>
              <a:rPr lang="en-US" sz="2800" dirty="0" smtClean="0"/>
              <a:t>Logic Minds Corp</a:t>
            </a:r>
          </a:p>
          <a:p>
            <a:r>
              <a:rPr lang="en-US" sz="2800" dirty="0" err="1" smtClean="0"/>
              <a:t>corey@logicminds.biz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512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vs. Magnetic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1319"/>
              </p:ext>
            </p:extLst>
          </p:nvPr>
        </p:nvGraphicFramePr>
        <p:xfrm>
          <a:off x="1042988" y="2324100"/>
          <a:ext cx="67770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12"/>
                <a:gridCol w="2259012"/>
                <a:gridCol w="22590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15K</a:t>
                      </a:r>
                      <a:r>
                        <a:rPr lang="en-US" baseline="0" dirty="0" smtClean="0"/>
                        <a:t> SAS Magnetic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microseconds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microsecs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$2 - $20 /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$0.05 - $0.20 /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– 800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MB/s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30K – 511K</a:t>
                      </a:r>
                      <a:r>
                        <a:rPr lang="en-US" baseline="0" dirty="0" smtClean="0"/>
                        <a:t> IOPS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</a:t>
                      </a:r>
                      <a:r>
                        <a:rPr lang="en-US" baseline="0" dirty="0" smtClean="0"/>
                        <a:t> IOPS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r>
                        <a:rPr lang="en-US" baseline="0" dirty="0" smtClean="0"/>
                        <a:t> microseconds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3400 </a:t>
                      </a:r>
                      <a:r>
                        <a:rPr lang="en-US" dirty="0" err="1" smtClean="0"/>
                        <a:t>microsecs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12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SSD vs. Magnetic: 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moving parts</a:t>
            </a:r>
          </a:p>
          <a:p>
            <a:r>
              <a:rPr lang="en-US" dirty="0" smtClean="0"/>
              <a:t>Lower power usage by 33%-50%</a:t>
            </a:r>
          </a:p>
          <a:p>
            <a:r>
              <a:rPr lang="en-US" dirty="0" smtClean="0"/>
              <a:t>Not affected by Magnets as much</a:t>
            </a:r>
          </a:p>
          <a:p>
            <a:r>
              <a:rPr lang="en-US" dirty="0" smtClean="0"/>
              <a:t>Potentially longer life span</a:t>
            </a:r>
          </a:p>
          <a:p>
            <a:r>
              <a:rPr lang="en-US" dirty="0" smtClean="0"/>
              <a:t>Much higher IO rate 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SSD doesn’t get carsick (provided it’s removed from PCI slot)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2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SSD vs. Magnetic: 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SSD and Magnetic media do not perform well in excessive heat (over 170 degrees)</a:t>
            </a:r>
          </a:p>
          <a:p>
            <a:r>
              <a:rPr lang="en-US" dirty="0" smtClean="0"/>
              <a:t>Both have drivers to configure (PCI version)</a:t>
            </a:r>
          </a:p>
          <a:p>
            <a:r>
              <a:rPr lang="en-US" dirty="0" smtClean="0"/>
              <a:t>Both can be monitored via </a:t>
            </a:r>
            <a:r>
              <a:rPr lang="en-US" dirty="0" err="1" smtClean="0"/>
              <a:t>snmp</a:t>
            </a:r>
            <a:r>
              <a:rPr lang="en-US" dirty="0" smtClean="0"/>
              <a:t> or S.M.A.R.T.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0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vs. Consumer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Wear limit</a:t>
            </a:r>
          </a:p>
          <a:p>
            <a:r>
              <a:rPr lang="en-US" dirty="0" smtClean="0"/>
              <a:t>Number of sensors</a:t>
            </a:r>
          </a:p>
          <a:p>
            <a:r>
              <a:rPr lang="en-US" dirty="0" smtClean="0"/>
              <a:t>Warranty period</a:t>
            </a:r>
          </a:p>
          <a:p>
            <a:r>
              <a:rPr lang="en-US" dirty="0" smtClean="0"/>
              <a:t>Auto shutdown on heat issues</a:t>
            </a:r>
          </a:p>
          <a:p>
            <a:r>
              <a:rPr lang="en-US" dirty="0" smtClean="0"/>
              <a:t>Read-only mode after wear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52795"/>
            <a:ext cx="7024744" cy="1143000"/>
          </a:xfrm>
        </p:spPr>
        <p:txBody>
          <a:bodyPr/>
          <a:lstStyle/>
          <a:p>
            <a:r>
              <a:rPr lang="en-US" dirty="0" smtClean="0"/>
              <a:t>HP SSD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3901"/>
              </p:ext>
            </p:extLst>
          </p:nvPr>
        </p:nvGraphicFramePr>
        <p:xfrm>
          <a:off x="1314173" y="2264133"/>
          <a:ext cx="68878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040"/>
                <a:gridCol w="745153"/>
                <a:gridCol w="1284162"/>
                <a:gridCol w="1284162"/>
                <a:gridCol w="1284162"/>
                <a:gridCol w="1284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r>
                        <a:rPr lang="en-US" baseline="0" dirty="0" smtClean="0"/>
                        <a:t> 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12.9</a:t>
                      </a:r>
                      <a:r>
                        <a:rPr lang="en-US" baseline="0" dirty="0" smtClean="0"/>
                        <a:t>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350/160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 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20.1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415/180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2.23 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320/100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 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310/110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 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400/130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0521" y="5102087"/>
            <a:ext cx="590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block size was given for these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5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090" y="320881"/>
            <a:ext cx="7024744" cy="1143000"/>
          </a:xfrm>
        </p:spPr>
        <p:txBody>
          <a:bodyPr/>
          <a:lstStyle/>
          <a:p>
            <a:r>
              <a:rPr lang="en-US" dirty="0" smtClean="0"/>
              <a:t>Value Enterprise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01533"/>
            <a:ext cx="6777317" cy="779565"/>
          </a:xfrm>
        </p:spPr>
        <p:txBody>
          <a:bodyPr/>
          <a:lstStyle/>
          <a:p>
            <a:r>
              <a:rPr lang="en-US" dirty="0" err="1" smtClean="0"/>
              <a:t>Axium</a:t>
            </a:r>
            <a:r>
              <a:rPr lang="en-US" dirty="0" smtClean="0"/>
              <a:t> Memory  - difficult to see the value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37735"/>
              </p:ext>
            </p:extLst>
          </p:nvPr>
        </p:nvGraphicFramePr>
        <p:xfrm>
          <a:off x="1107145" y="2375591"/>
          <a:ext cx="68878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040"/>
                <a:gridCol w="745153"/>
                <a:gridCol w="1284162"/>
                <a:gridCol w="1284162"/>
                <a:gridCol w="1284162"/>
                <a:gridCol w="1284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r>
                        <a:rPr lang="en-US" baseline="0" dirty="0" smtClean="0"/>
                        <a:t> 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250/170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r>
                        <a:rPr lang="en-US" baseline="0" dirty="0" smtClean="0"/>
                        <a:t> 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250/220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r>
                        <a:rPr lang="en-US" baseline="0" dirty="0" smtClean="0"/>
                        <a:t> 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250/220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250/170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27017" y="1939999"/>
            <a:ext cx="234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size at 128K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8090" y="4586577"/>
            <a:ext cx="68268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60GB</a:t>
            </a:r>
            <a:r>
              <a:rPr lang="en-US" dirty="0" smtClean="0"/>
              <a:t> Up </a:t>
            </a:r>
            <a:r>
              <a:rPr lang="en-US" dirty="0"/>
              <a:t>to 31K IOPS – Random Read @ 4K blocks  Up to 11K IOPS – Random Write @ 4K blocks</a:t>
            </a:r>
          </a:p>
          <a:p>
            <a:r>
              <a:rPr lang="en-US" b="1" dirty="0"/>
              <a:t>120GB &amp; 240GB</a:t>
            </a:r>
            <a:r>
              <a:rPr lang="en-US" dirty="0" smtClean="0"/>
              <a:t> Up </a:t>
            </a:r>
            <a:r>
              <a:rPr lang="en-US" dirty="0"/>
              <a:t>to 31K IOPS – Random Read @ 4K blocks  Up to 20K IOPS – Random Write @ 4K blocks</a:t>
            </a:r>
          </a:p>
        </p:txBody>
      </p:sp>
    </p:spTree>
    <p:extLst>
      <p:ext uri="{BB962C8B-B14F-4D97-AF65-F5344CB8AC3E}">
        <p14:creationId xmlns:p14="http://schemas.microsoft.com/office/powerpoint/2010/main" val="388342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SSD vendors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872181"/>
              </p:ext>
            </p:extLst>
          </p:nvPr>
        </p:nvGraphicFramePr>
        <p:xfrm>
          <a:off x="1042988" y="2324100"/>
          <a:ext cx="6777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</a:t>
                      </a:r>
                      <a:r>
                        <a:rPr lang="en-US" baseline="0" dirty="0" smtClean="0"/>
                        <a:t>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Fusion 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Enterprise</a:t>
                      </a:r>
                      <a:r>
                        <a:rPr lang="en-US" baseline="0" dirty="0" smtClean="0"/>
                        <a:t> 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Enterprise,</a:t>
                      </a:r>
                      <a:r>
                        <a:rPr lang="en-US" baseline="0" dirty="0" smtClean="0"/>
                        <a:t> Consumer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Consumer Mac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Consumer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87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Life </a:t>
            </a:r>
            <a:r>
              <a:rPr lang="en-US" dirty="0"/>
              <a:t>expectancy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170664"/>
            <a:ext cx="6777317" cy="147348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SSD have a max cell cycle count (wear limit)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Easy to estimate when SSD will die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490" y="3881551"/>
            <a:ext cx="6551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 status: Healthy; Reserves: 100.00%, warn at 10.00</a:t>
            </a:r>
            <a:r>
              <a:rPr lang="en-US" dirty="0" smtClean="0"/>
              <a:t>%</a:t>
            </a:r>
          </a:p>
          <a:p>
            <a:endParaRPr lang="en-US" dirty="0"/>
          </a:p>
          <a:p>
            <a:r>
              <a:rPr lang="en-US" dirty="0" smtClean="0"/>
              <a:t>Lifetime </a:t>
            </a:r>
            <a:r>
              <a:rPr lang="en-US" dirty="0"/>
              <a:t>data volumes:</a:t>
            </a:r>
          </a:p>
          <a:p>
            <a:r>
              <a:rPr lang="en-US" dirty="0"/>
              <a:t>	   Physical bytes written: </a:t>
            </a:r>
            <a:r>
              <a:rPr lang="en-US" dirty="0" smtClean="0"/>
              <a:t>	52,811,538,026,560</a:t>
            </a:r>
            <a:endParaRPr lang="en-US" dirty="0"/>
          </a:p>
          <a:p>
            <a:r>
              <a:rPr lang="en-US" dirty="0"/>
              <a:t>	   Physical bytes </a:t>
            </a:r>
            <a:r>
              <a:rPr lang="en-US" dirty="0" smtClean="0"/>
              <a:t>read: 	51,021,930,005,880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0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MLC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Older technology</a:t>
            </a:r>
          </a:p>
          <a:p>
            <a:r>
              <a:rPr lang="en-US" dirty="0" smtClean="0"/>
              <a:t>SLC</a:t>
            </a:r>
          </a:p>
          <a:p>
            <a:pPr lvl="1"/>
            <a:r>
              <a:rPr lang="en-US" dirty="0" smtClean="0"/>
              <a:t>Expensive 2x cost</a:t>
            </a:r>
          </a:p>
          <a:p>
            <a:pPr lvl="1"/>
            <a:r>
              <a:rPr lang="en-US" dirty="0" smtClean="0"/>
              <a:t>2x performance</a:t>
            </a:r>
          </a:p>
          <a:p>
            <a:pPr lvl="1"/>
            <a:r>
              <a:rPr lang="en-US" dirty="0" smtClean="0"/>
              <a:t>10x wear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6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Form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PCI express </a:t>
            </a:r>
          </a:p>
          <a:p>
            <a:r>
              <a:rPr lang="en-US" dirty="0" smtClean="0"/>
              <a:t>Standard drive form factors (3.5”, 2.5”)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5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mc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" y="363353"/>
            <a:ext cx="3301094" cy="1542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571" y="2587693"/>
            <a:ext cx="7583715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Remote Sys Admin Services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Datacenter Automation Services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Green I.T. Services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420071"/>
            <a:ext cx="7374796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I.T. Consulting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204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SSDs can easily saturate an Interface because of their speed</a:t>
            </a:r>
          </a:p>
          <a:p>
            <a:pPr lvl="1"/>
            <a:r>
              <a:rPr lang="en-US" dirty="0" err="1" smtClean="0"/>
              <a:t>Sata</a:t>
            </a:r>
            <a:r>
              <a:rPr lang="en-US" dirty="0" smtClean="0"/>
              <a:t> 3G is not enough</a:t>
            </a:r>
          </a:p>
          <a:p>
            <a:pPr lvl="1"/>
            <a:r>
              <a:rPr lang="en-US" dirty="0" smtClean="0"/>
              <a:t>Controllers may be a bottleneck too</a:t>
            </a:r>
          </a:p>
          <a:p>
            <a:pPr lvl="2"/>
            <a:r>
              <a:rPr lang="en-US" dirty="0" smtClean="0"/>
              <a:t>P400 has max 2GB/s</a:t>
            </a:r>
          </a:p>
          <a:p>
            <a:pPr lvl="1"/>
            <a:endParaRPr lang="en-US" dirty="0"/>
          </a:p>
          <a:p>
            <a:r>
              <a:rPr lang="en-US" dirty="0" smtClean="0"/>
              <a:t>PCI express cards resolve the bottleneck issue</a:t>
            </a:r>
          </a:p>
          <a:p>
            <a:pPr lvl="1"/>
            <a:r>
              <a:rPr lang="en-US" dirty="0" smtClean="0"/>
              <a:t>Require at least 4 lanes</a:t>
            </a:r>
          </a:p>
          <a:p>
            <a:pPr lvl="1"/>
            <a:r>
              <a:rPr lang="en-US" dirty="0" smtClean="0"/>
              <a:t>Sits directly on the PCI Bus (lower latency)</a:t>
            </a:r>
          </a:p>
          <a:p>
            <a:pPr lvl="1"/>
            <a:r>
              <a:rPr lang="en-US" dirty="0" smtClean="0"/>
              <a:t>32 total lanes for 16GB/s total throughput</a:t>
            </a:r>
          </a:p>
        </p:txBody>
      </p:sp>
    </p:spTree>
    <p:extLst>
      <p:ext uri="{BB962C8B-B14F-4D97-AF65-F5344CB8AC3E}">
        <p14:creationId xmlns:p14="http://schemas.microsoft.com/office/powerpoint/2010/main" val="425898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10-16 at 9.3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74" y="750956"/>
            <a:ext cx="3740425" cy="56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3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Slows down when gets hot</a:t>
            </a:r>
          </a:p>
          <a:p>
            <a:r>
              <a:rPr lang="en-US" dirty="0" smtClean="0"/>
              <a:t>Goes into read only mode when heat threshold is met</a:t>
            </a:r>
          </a:p>
          <a:p>
            <a:r>
              <a:rPr lang="en-US" dirty="0" smtClean="0"/>
              <a:t>Goes into Read-only when wear limit is reached</a:t>
            </a:r>
          </a:p>
          <a:p>
            <a:r>
              <a:rPr lang="en-US" dirty="0" smtClean="0"/>
              <a:t>No moving parts</a:t>
            </a:r>
          </a:p>
        </p:txBody>
      </p:sp>
    </p:spTree>
    <p:extLst>
      <p:ext uri="{BB962C8B-B14F-4D97-AF65-F5344CB8AC3E}">
        <p14:creationId xmlns:p14="http://schemas.microsoft.com/office/powerpoint/2010/main" val="233391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IO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LEDs on PCI slot to show when the SSD has issues</a:t>
            </a:r>
          </a:p>
          <a:p>
            <a:r>
              <a:rPr lang="en-US" dirty="0" smtClean="0"/>
              <a:t>Sends alerts via </a:t>
            </a:r>
            <a:r>
              <a:rPr lang="en-US" dirty="0" err="1" smtClean="0"/>
              <a:t>snmp</a:t>
            </a:r>
            <a:r>
              <a:rPr lang="en-US" dirty="0" smtClean="0"/>
              <a:t> traps</a:t>
            </a:r>
          </a:p>
          <a:p>
            <a:r>
              <a:rPr lang="en-US" dirty="0" smtClean="0"/>
              <a:t>Intelligently marks bad cells</a:t>
            </a:r>
          </a:p>
          <a:p>
            <a:r>
              <a:rPr lang="en-US" dirty="0" smtClean="0"/>
              <a:t>Provides health status</a:t>
            </a:r>
          </a:p>
          <a:p>
            <a:r>
              <a:rPr lang="en-US" dirty="0" smtClean="0"/>
              <a:t>Great monitoring tools provided by Fusion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0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One of the biggest advantages of SSD over magnetic media</a:t>
            </a:r>
            <a:endParaRPr lang="en-US" dirty="0"/>
          </a:p>
          <a:p>
            <a:pPr>
              <a:buFont typeface="Wingdings" charset="2"/>
              <a:buChar char="u"/>
            </a:pPr>
            <a:r>
              <a:rPr lang="en-US" dirty="0" smtClean="0"/>
              <a:t>26 microseconds vs. 3000 microseconds</a:t>
            </a:r>
            <a:endParaRPr lang="en-US" dirty="0"/>
          </a:p>
          <a:p>
            <a:pPr>
              <a:buFont typeface="Wingdings" charset="2"/>
              <a:buChar char="u"/>
            </a:pPr>
            <a:r>
              <a:rPr lang="en-US" dirty="0" smtClean="0"/>
              <a:t>Reaches the data 115x faster!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9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1068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Varies from product to product</a:t>
            </a:r>
          </a:p>
          <a:p>
            <a:r>
              <a:rPr lang="en-US" dirty="0" smtClean="0"/>
              <a:t>Measured in total bytes written or cycle counts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84211"/>
              </p:ext>
            </p:extLst>
          </p:nvPr>
        </p:nvGraphicFramePr>
        <p:xfrm>
          <a:off x="1239131" y="3711686"/>
          <a:ext cx="6096000" cy="151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</a:t>
                      </a:r>
                      <a:endParaRPr lang="en-US" dirty="0"/>
                    </a:p>
                  </a:txBody>
                  <a:tcPr/>
                </a:tc>
              </a:tr>
              <a:tr h="404404">
                <a:tc>
                  <a:txBody>
                    <a:bodyPr/>
                    <a:lstStyle/>
                    <a:p>
                      <a:r>
                        <a:rPr lang="en-US" dirty="0" smtClean="0"/>
                        <a:t>Fusion IO MLC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4-8 PB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Fusion IO SLC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PB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Fujitsu SSD (MLC)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TB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73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219164"/>
              </p:ext>
            </p:extLst>
          </p:nvPr>
        </p:nvGraphicFramePr>
        <p:xfrm>
          <a:off x="1042988" y="2324100"/>
          <a:ext cx="67770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Fusion IO 320 GB</a:t>
                      </a:r>
                      <a:r>
                        <a:rPr lang="en-US" baseline="0" dirty="0" smtClean="0"/>
                        <a:t> MLC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$7,000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Fusion IO 320 GB</a:t>
                      </a:r>
                      <a:r>
                        <a:rPr lang="en-US" baseline="0" dirty="0" smtClean="0"/>
                        <a:t> SLC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$15,000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OWC Extreme Pro 240GB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OCZ </a:t>
                      </a:r>
                      <a:r>
                        <a:rPr lang="en-US" dirty="0" err="1" smtClean="0"/>
                        <a:t>Revodrive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OCZ 1TB </a:t>
                      </a:r>
                      <a:r>
                        <a:rPr lang="en-US" dirty="0" err="1" smtClean="0"/>
                        <a:t>VeloDrive</a:t>
                      </a:r>
                      <a:r>
                        <a:rPr lang="en-US" dirty="0" smtClean="0"/>
                        <a:t> PCI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$5,500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14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18451"/>
            <a:ext cx="7024744" cy="768142"/>
          </a:xfrm>
        </p:spPr>
        <p:txBody>
          <a:bodyPr/>
          <a:lstStyle/>
          <a:p>
            <a:r>
              <a:rPr lang="en-US" dirty="0" smtClean="0"/>
              <a:t>Choosing the Right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36522"/>
            <a:ext cx="6777317" cy="3993217"/>
          </a:xfrm>
        </p:spPr>
        <p:txBody>
          <a:bodyPr>
            <a:normAutofit fontScale="92500"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PCI or SATA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Consumer or Enterprise grade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MLC vs. SLC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Total cycle count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Supported Operating Systems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On board controller( </a:t>
            </a:r>
            <a:r>
              <a:rPr lang="en-US" dirty="0" err="1" smtClean="0"/>
              <a:t>sandforce</a:t>
            </a:r>
            <a:r>
              <a:rPr lang="en-US" dirty="0" smtClean="0"/>
              <a:t>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Fusion IO or rebranded (HP, Dell, …)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Total IOPS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Total Bandwidth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Latency </a:t>
            </a:r>
          </a:p>
          <a:p>
            <a:pPr marL="525780" indent="-457200">
              <a:buFont typeface="+mj-lt"/>
              <a:buAutoNum type="arabicPeriod"/>
            </a:pPr>
            <a:endParaRPr lang="en-US" dirty="0" smtClean="0"/>
          </a:p>
          <a:p>
            <a:pPr marL="52578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67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IOSTAT (part of </a:t>
            </a:r>
            <a:r>
              <a:rPr lang="en-US" dirty="0" err="1" smtClean="0"/>
              <a:t>Sysstat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FIO tool (Raw Disk performance)</a:t>
            </a:r>
            <a:endParaRPr lang="en-US" dirty="0"/>
          </a:p>
          <a:p>
            <a:r>
              <a:rPr lang="en-US" dirty="0" smtClean="0"/>
              <a:t>Watch </a:t>
            </a:r>
            <a:r>
              <a:rPr lang="en-US" dirty="0" err="1" smtClean="0"/>
              <a:t>IOWait</a:t>
            </a:r>
            <a:r>
              <a:rPr lang="en-US" dirty="0" smtClean="0"/>
              <a:t> times</a:t>
            </a:r>
          </a:p>
          <a:p>
            <a:r>
              <a:rPr lang="en-US" dirty="0"/>
              <a:t>System commands are not good to test RAW </a:t>
            </a:r>
            <a:r>
              <a:rPr lang="en-US" dirty="0" smtClean="0"/>
              <a:t>performance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3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SSD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understand all of the differences</a:t>
            </a:r>
          </a:p>
          <a:p>
            <a:r>
              <a:rPr lang="en-US" dirty="0" smtClean="0"/>
              <a:t>Some people want to use SSD just like a magnetic disk</a:t>
            </a:r>
          </a:p>
          <a:p>
            <a:r>
              <a:rPr lang="en-US" dirty="0" smtClean="0"/>
              <a:t>Most people are quick to blame the unknown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0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tested with RHEL 4 and OS X</a:t>
            </a:r>
          </a:p>
          <a:p>
            <a:r>
              <a:rPr lang="en-US" dirty="0" smtClean="0"/>
              <a:t>Did not use Solaris or ZFS</a:t>
            </a:r>
          </a:p>
          <a:p>
            <a:r>
              <a:rPr lang="en-US" dirty="0" smtClean="0"/>
              <a:t>Some numbers are approximations</a:t>
            </a:r>
          </a:p>
          <a:p>
            <a:r>
              <a:rPr lang="en-US" dirty="0" smtClean="0"/>
              <a:t>Always be sure to do your own research and due diligence before implementing any solution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7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 </a:t>
            </a:r>
            <a:r>
              <a:rPr lang="en-US" dirty="0"/>
              <a:t>that the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/>
              <a:t>will use to read and write </a:t>
            </a:r>
            <a:r>
              <a:rPr lang="en-US" dirty="0" smtClean="0"/>
              <a:t>data</a:t>
            </a:r>
          </a:p>
          <a:p>
            <a:r>
              <a:rPr lang="en-US" dirty="0"/>
              <a:t>Larger block sizes will help improve disk </a:t>
            </a:r>
            <a:r>
              <a:rPr lang="en-US" dirty="0" smtClean="0"/>
              <a:t>IO </a:t>
            </a:r>
            <a:r>
              <a:rPr lang="en-US" dirty="0"/>
              <a:t>performance when using large files, such as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Smaller block sizes require more IOPS to push the same amount of data</a:t>
            </a:r>
          </a:p>
          <a:p>
            <a:r>
              <a:rPr lang="en-US" dirty="0" smtClean="0"/>
              <a:t>More IOPS require additional CPU, Memory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4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Size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SAS 15K drive can do 300MB/s too at 1MB block size</a:t>
            </a:r>
          </a:p>
          <a:p>
            <a:r>
              <a:rPr lang="en-US" dirty="0" smtClean="0"/>
              <a:t>An SSD can do 300MB/s at virtually any block size (4K plus)</a:t>
            </a:r>
          </a:p>
          <a:p>
            <a:r>
              <a:rPr lang="en-US" dirty="0" smtClean="0"/>
              <a:t>SSDs can perform great because of the high number of IOPS.  40,000 IOPS </a:t>
            </a:r>
            <a:r>
              <a:rPr lang="en-US" dirty="0" err="1" smtClean="0"/>
              <a:t>vs</a:t>
            </a:r>
            <a:r>
              <a:rPr lang="en-US" dirty="0" smtClean="0"/>
              <a:t> 300! 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0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IOPS Chart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18" y="2507241"/>
            <a:ext cx="5486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2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Chart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04" y="2689616"/>
            <a:ext cx="548640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9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r>
              <a:rPr lang="en-US" dirty="0" smtClean="0"/>
              <a:t> pre disk cache used </a:t>
            </a:r>
            <a:r>
              <a:rPr lang="en-US" dirty="0"/>
              <a:t>to speed up access to files on </a:t>
            </a:r>
            <a:r>
              <a:rPr lang="en-US" dirty="0" smtClean="0"/>
              <a:t>disk</a:t>
            </a:r>
          </a:p>
          <a:p>
            <a:r>
              <a:rPr lang="en-US" dirty="0" smtClean="0"/>
              <a:t>Block size cannot be bigger than the disk page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9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r>
              <a:rPr lang="en-US" dirty="0" smtClean="0"/>
              <a:t> Bottlenecks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size can be a limiting factor</a:t>
            </a:r>
          </a:p>
          <a:p>
            <a:pPr lvl="1"/>
            <a:r>
              <a:rPr lang="en-US" dirty="0" smtClean="0"/>
              <a:t>Max of 4K on EXT3</a:t>
            </a:r>
          </a:p>
          <a:p>
            <a:pPr lvl="1"/>
            <a:r>
              <a:rPr lang="en-US" dirty="0" smtClean="0"/>
              <a:t>XFS gives better options</a:t>
            </a:r>
          </a:p>
          <a:p>
            <a:r>
              <a:rPr lang="en-US" dirty="0" smtClean="0"/>
              <a:t>Number of IOPS</a:t>
            </a:r>
          </a:p>
          <a:p>
            <a:r>
              <a:rPr lang="en-US" dirty="0" smtClean="0"/>
              <a:t>EXT4 allows up to 64K block size for x86_64 systems</a:t>
            </a:r>
          </a:p>
        </p:txBody>
      </p:sp>
    </p:spTree>
    <p:extLst>
      <p:ext uri="{BB962C8B-B14F-4D97-AF65-F5344CB8AC3E}">
        <p14:creationId xmlns:p14="http://schemas.microsoft.com/office/powerpoint/2010/main" val="77000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and 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Striping is good</a:t>
            </a:r>
          </a:p>
          <a:p>
            <a:r>
              <a:rPr lang="en-US" dirty="0" smtClean="0"/>
              <a:t>Redundancy decreases performance</a:t>
            </a:r>
          </a:p>
          <a:p>
            <a:r>
              <a:rPr lang="en-US" dirty="0" smtClean="0"/>
              <a:t>Redundancy removes TRIM support</a:t>
            </a:r>
          </a:p>
          <a:p>
            <a:r>
              <a:rPr lang="en-US" dirty="0" smtClean="0"/>
              <a:t>Avoid using Volume Manager</a:t>
            </a:r>
          </a:p>
          <a:p>
            <a:r>
              <a:rPr lang="en-US" dirty="0" smtClean="0"/>
              <a:t>Integrated controllers are a better option but add latency</a:t>
            </a:r>
          </a:p>
          <a:p>
            <a:r>
              <a:rPr lang="en-US" dirty="0" smtClean="0"/>
              <a:t>All drives in RAID will die at the same time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26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Usage </a:t>
            </a:r>
            <a:r>
              <a:rPr lang="en-US" dirty="0"/>
              <a:t>with </a:t>
            </a:r>
            <a:r>
              <a:rPr lang="en-US" dirty="0" smtClean="0"/>
              <a:t>Oracle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51750"/>
            <a:ext cx="6777317" cy="269453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oracle ASM for direct control of SSD drives</a:t>
            </a:r>
          </a:p>
          <a:p>
            <a:r>
              <a:rPr lang="en-US" dirty="0" smtClean="0"/>
              <a:t>Use XFS </a:t>
            </a:r>
            <a:r>
              <a:rPr lang="en-US" dirty="0" err="1" smtClean="0"/>
              <a:t>filesystem</a:t>
            </a:r>
            <a:r>
              <a:rPr lang="en-US" dirty="0" smtClean="0"/>
              <a:t> for improved performance</a:t>
            </a:r>
          </a:p>
          <a:p>
            <a:r>
              <a:rPr lang="en-US" dirty="0" smtClean="0"/>
              <a:t>Use raw devices with Oracle (within 3%)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DirectIO</a:t>
            </a:r>
            <a:r>
              <a:rPr lang="en-US" dirty="0" smtClean="0"/>
              <a:t> with Oracle with EXT3</a:t>
            </a:r>
          </a:p>
          <a:p>
            <a:r>
              <a:rPr lang="en-US" dirty="0" smtClean="0"/>
              <a:t>Try different sized block sizes within Oracle</a:t>
            </a:r>
          </a:p>
          <a:p>
            <a:pPr lvl="1"/>
            <a:r>
              <a:rPr lang="en-US" dirty="0" smtClean="0"/>
              <a:t>At least 32K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07432" y="4737476"/>
            <a:ext cx="5661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raw </a:t>
            </a:r>
            <a:r>
              <a:rPr lang="en-US" dirty="0"/>
              <a:t>/</a:t>
            </a:r>
            <a:r>
              <a:rPr lang="en-US" dirty="0" err="1"/>
              <a:t>dev</a:t>
            </a:r>
            <a:r>
              <a:rPr lang="en-US" dirty="0"/>
              <a:t>/raw/raw1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sda</a:t>
            </a:r>
            <a:endParaRPr lang="en-US" dirty="0"/>
          </a:p>
          <a:p>
            <a:r>
              <a:rPr lang="en-US" dirty="0"/>
              <a:t>	raw /</a:t>
            </a:r>
            <a:r>
              <a:rPr lang="en-US" dirty="0" err="1"/>
              <a:t>dev</a:t>
            </a:r>
            <a:r>
              <a:rPr lang="en-US" dirty="0"/>
              <a:t>/raw/raw2 /</a:t>
            </a:r>
            <a:r>
              <a:rPr lang="en-US" dirty="0" err="1"/>
              <a:t>dev</a:t>
            </a:r>
            <a:r>
              <a:rPr lang="en-US" dirty="0"/>
              <a:t>/md1</a:t>
            </a:r>
          </a:p>
          <a:p>
            <a:r>
              <a:rPr lang="en-US" dirty="0"/>
              <a:t>	raw /</a:t>
            </a:r>
            <a:r>
              <a:rPr lang="en-US" dirty="0" err="1"/>
              <a:t>dev</a:t>
            </a:r>
            <a:r>
              <a:rPr lang="en-US" dirty="0"/>
              <a:t>/raw/raw3 /</a:t>
            </a:r>
            <a:r>
              <a:rPr lang="en-US" dirty="0" err="1"/>
              <a:t>dev</a:t>
            </a:r>
            <a:r>
              <a:rPr lang="en-US" dirty="0"/>
              <a:t>/vol1</a:t>
            </a:r>
          </a:p>
        </p:txBody>
      </p:sp>
    </p:spTree>
    <p:extLst>
      <p:ext uri="{BB962C8B-B14F-4D97-AF65-F5344CB8AC3E}">
        <p14:creationId xmlns:p14="http://schemas.microsoft.com/office/powerpoint/2010/main" val="15046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IO (not a blank check)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cost of a new server far exceeds the cost of an SSD card</a:t>
            </a:r>
          </a:p>
          <a:p>
            <a:pPr lvl="1"/>
            <a:r>
              <a:rPr lang="en-US" dirty="0" smtClean="0"/>
              <a:t>Physical Server (most costly)</a:t>
            </a:r>
          </a:p>
          <a:p>
            <a:pPr lvl="1"/>
            <a:r>
              <a:rPr lang="en-US" dirty="0" smtClean="0"/>
              <a:t>OS license</a:t>
            </a:r>
          </a:p>
          <a:p>
            <a:pPr lvl="1"/>
            <a:r>
              <a:rPr lang="en-US" dirty="0" smtClean="0"/>
              <a:t>Oracle license</a:t>
            </a:r>
          </a:p>
          <a:p>
            <a:pPr lvl="1"/>
            <a:r>
              <a:rPr lang="en-US" dirty="0" smtClean="0"/>
              <a:t>Shipping</a:t>
            </a:r>
          </a:p>
          <a:p>
            <a:pPr lvl="1"/>
            <a:r>
              <a:rPr lang="en-US" dirty="0" smtClean="0"/>
              <a:t>Adds environment cost (space, power, networking, cooling)</a:t>
            </a:r>
          </a:p>
        </p:txBody>
      </p:sp>
    </p:spTree>
    <p:extLst>
      <p:ext uri="{BB962C8B-B14F-4D97-AF65-F5344CB8AC3E}">
        <p14:creationId xmlns:p14="http://schemas.microsoft.com/office/powerpoint/2010/main" val="76457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latency, IOWAIT averages less than 1ms</a:t>
            </a:r>
          </a:p>
          <a:p>
            <a:r>
              <a:rPr lang="en-US" dirty="0" smtClean="0"/>
              <a:t>Programmers can continue to write bad code (to some extent)</a:t>
            </a:r>
          </a:p>
          <a:p>
            <a:r>
              <a:rPr lang="en-US" dirty="0" smtClean="0"/>
              <a:t>No need to purchase additional server with additional licenses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9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IO Bottleneck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Oracle DB was saturating a RAID 1+0 of 6 SAS drives (3G) during peak</a:t>
            </a:r>
          </a:p>
          <a:p>
            <a:pPr>
              <a:buFont typeface="Arial"/>
              <a:buChar char="•"/>
            </a:pPr>
            <a:r>
              <a:rPr lang="en-US" dirty="0" smtClean="0"/>
              <a:t>IO wait times averaged10-24ms</a:t>
            </a:r>
          </a:p>
          <a:p>
            <a:pPr>
              <a:buFont typeface="Arial"/>
              <a:buChar char="•"/>
            </a:pPr>
            <a:r>
              <a:rPr lang="en-US" dirty="0" smtClean="0"/>
              <a:t>Disk Percent Usage reached 100%</a:t>
            </a:r>
          </a:p>
          <a:p>
            <a:pPr>
              <a:buFont typeface="Arial"/>
              <a:buChar char="•"/>
            </a:pPr>
            <a:r>
              <a:rPr lang="en-US" dirty="0" smtClean="0"/>
              <a:t>Memory/CPU was never an issue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IOSTAT was used to measure these metrics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Flash Cache in front of SATA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Cost-effective way to add high-performance storage</a:t>
            </a:r>
          </a:p>
          <a:p>
            <a:r>
              <a:rPr lang="en-US" dirty="0" smtClean="0"/>
              <a:t>Add SSD flash drive in </a:t>
            </a:r>
            <a:r>
              <a:rPr lang="en-US" dirty="0" err="1" smtClean="0"/>
              <a:t>Netapp</a:t>
            </a:r>
            <a:r>
              <a:rPr lang="en-US" dirty="0" smtClean="0"/>
              <a:t> filer</a:t>
            </a:r>
          </a:p>
          <a:p>
            <a:r>
              <a:rPr lang="en-US" dirty="0" smtClean="0"/>
              <a:t>Acts as a huge cache for SATA drives</a:t>
            </a:r>
          </a:p>
          <a:p>
            <a:r>
              <a:rPr lang="en-US" dirty="0" smtClean="0"/>
              <a:t>Can be as fast as FC 15K drives</a:t>
            </a:r>
          </a:p>
          <a:p>
            <a:r>
              <a:rPr lang="en-US" dirty="0" smtClean="0"/>
              <a:t>This method can also work in a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4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Greatly speed up VM storage</a:t>
            </a:r>
          </a:p>
          <a:p>
            <a:r>
              <a:rPr lang="en-US" dirty="0" smtClean="0"/>
              <a:t>Use SSD as swap storage for VMs</a:t>
            </a:r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72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522" y="3103217"/>
            <a:ext cx="6548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Contact:</a:t>
            </a:r>
          </a:p>
          <a:p>
            <a:endParaRPr lang="en-US" sz="3600" dirty="0"/>
          </a:p>
          <a:p>
            <a:r>
              <a:rPr lang="en-US" sz="3600" dirty="0" smtClean="0">
                <a:hlinkClick r:id="rId2"/>
              </a:rPr>
              <a:t>corey@logicminds.biz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LinkedIn: Corey Osman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301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expensive SSD</a:t>
            </a:r>
          </a:p>
          <a:p>
            <a:r>
              <a:rPr lang="en-US" dirty="0" smtClean="0"/>
              <a:t>Add Tray of Disks and bigger controller</a:t>
            </a:r>
          </a:p>
          <a:p>
            <a:r>
              <a:rPr lang="en-US" dirty="0" smtClean="0"/>
              <a:t>Add 2</a:t>
            </a:r>
            <a:r>
              <a:rPr lang="en-US" baseline="30000" dirty="0" smtClean="0"/>
              <a:t>nd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Use different </a:t>
            </a:r>
            <a:r>
              <a:rPr lang="en-US" dirty="0" err="1" smtClean="0"/>
              <a:t>filesystem</a:t>
            </a:r>
            <a:r>
              <a:rPr lang="en-US" dirty="0" smtClean="0"/>
              <a:t> (XFS, ASM)</a:t>
            </a:r>
          </a:p>
          <a:p>
            <a:r>
              <a:rPr lang="en-US" dirty="0" smtClean="0"/>
              <a:t>Use direct access</a:t>
            </a:r>
          </a:p>
          <a:p>
            <a:r>
              <a:rPr lang="en-US" dirty="0" smtClean="0"/>
              <a:t>Tune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your Team on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lifetime of card after careful calculation</a:t>
            </a:r>
          </a:p>
          <a:p>
            <a:r>
              <a:rPr lang="en-US" dirty="0" smtClean="0"/>
              <a:t>Concentrate on latency factor and increased performance</a:t>
            </a:r>
          </a:p>
          <a:p>
            <a:r>
              <a:rPr lang="en-US" dirty="0" smtClean="0"/>
              <a:t>Consider a hybrid approach with current disk infrastructure if cost is a factor</a:t>
            </a:r>
          </a:p>
          <a:p>
            <a:pPr lvl="1"/>
            <a:r>
              <a:rPr lang="en-US" dirty="0" smtClean="0"/>
              <a:t>Flash cache</a:t>
            </a:r>
          </a:p>
          <a:p>
            <a:pPr lvl="1"/>
            <a:r>
              <a:rPr lang="en-US" dirty="0" smtClean="0"/>
              <a:t>Separate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 is SSD?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a quick test…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7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DBA said 100GB for daily change write</a:t>
            </a:r>
          </a:p>
          <a:p>
            <a:r>
              <a:rPr lang="en-US" dirty="0" smtClean="0"/>
              <a:t>Actual usage is approximately 2 TB daily</a:t>
            </a:r>
          </a:p>
          <a:p>
            <a:r>
              <a:rPr lang="en-US" dirty="0" smtClean="0"/>
              <a:t>SSD card went from lasting 109 years to 5.47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Fusion IO card</a:t>
            </a:r>
          </a:p>
          <a:p>
            <a:pPr lvl="1"/>
            <a:r>
              <a:rPr lang="en-US" dirty="0" smtClean="0"/>
              <a:t>Min 5W – Max 25W</a:t>
            </a:r>
          </a:p>
          <a:p>
            <a:r>
              <a:rPr lang="en-US" dirty="0" smtClean="0"/>
              <a:t>Intel 510 SSD</a:t>
            </a:r>
          </a:p>
          <a:p>
            <a:pPr lvl="1"/>
            <a:r>
              <a:rPr lang="en-US" dirty="0" smtClean="0"/>
              <a:t>380 </a:t>
            </a:r>
            <a:r>
              <a:rPr lang="en-US" dirty="0" err="1" smtClean="0"/>
              <a:t>mW</a:t>
            </a:r>
            <a:r>
              <a:rPr lang="en-US" dirty="0" smtClean="0"/>
              <a:t> (active)</a:t>
            </a:r>
          </a:p>
          <a:p>
            <a:pPr lvl="1"/>
            <a:r>
              <a:rPr lang="en-US" dirty="0" smtClean="0"/>
              <a:t>100 </a:t>
            </a:r>
            <a:r>
              <a:rPr lang="en-US" dirty="0" err="1"/>
              <a:t>mW</a:t>
            </a:r>
            <a:r>
              <a:rPr lang="en-US" dirty="0"/>
              <a:t> </a:t>
            </a:r>
            <a:r>
              <a:rPr lang="en-US" dirty="0" smtClean="0"/>
              <a:t>(idle)</a:t>
            </a:r>
          </a:p>
          <a:p>
            <a:pPr lvl="1"/>
            <a:endParaRPr lang="en-US" dirty="0"/>
          </a:p>
          <a:p>
            <a:r>
              <a:rPr lang="en-US" dirty="0" smtClean="0"/>
              <a:t>Consider a PCI solution vs. 6 SSD drives and Raid controller</a:t>
            </a:r>
          </a:p>
        </p:txBody>
      </p:sp>
    </p:spTree>
    <p:extLst>
      <p:ext uri="{BB962C8B-B14F-4D97-AF65-F5344CB8AC3E}">
        <p14:creationId xmlns:p14="http://schemas.microsoft.com/office/powerpoint/2010/main" val="190970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3456</TotalTime>
  <Words>1459</Words>
  <Application>Microsoft Macintosh PowerPoint</Application>
  <PresentationFormat>On-screen Show (4:3)</PresentationFormat>
  <Paragraphs>325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Austin</vt:lpstr>
      <vt:lpstr>ENTERPRISE SSD</vt:lpstr>
      <vt:lpstr>I.T. Consulting Services</vt:lpstr>
      <vt:lpstr>Preface</vt:lpstr>
      <vt:lpstr>The IO Bottleneck Problem</vt:lpstr>
      <vt:lpstr>Possible Solutions </vt:lpstr>
      <vt:lpstr>Getting your Team on Board</vt:lpstr>
      <vt:lpstr>How Fast is SSD?</vt:lpstr>
      <vt:lpstr>Data Usage</vt:lpstr>
      <vt:lpstr>Power Utilization</vt:lpstr>
      <vt:lpstr>SSD vs. Magnetic</vt:lpstr>
      <vt:lpstr>SSD vs. Magnetic:  Differences</vt:lpstr>
      <vt:lpstr>SSD vs. Magnetic:  Similarities</vt:lpstr>
      <vt:lpstr>Enterprise vs. Consumer </vt:lpstr>
      <vt:lpstr>HP SSD</vt:lpstr>
      <vt:lpstr>Value Enterprise SSD</vt:lpstr>
      <vt:lpstr>SSD vendors </vt:lpstr>
      <vt:lpstr>Life expectancy </vt:lpstr>
      <vt:lpstr>Types of Flash</vt:lpstr>
      <vt:lpstr>SSD Form Factors</vt:lpstr>
      <vt:lpstr>Interface Bottleneck</vt:lpstr>
      <vt:lpstr>PowerPoint Presentation</vt:lpstr>
      <vt:lpstr>Reliability</vt:lpstr>
      <vt:lpstr>Fusion IO Fault Tolerance</vt:lpstr>
      <vt:lpstr>Latency</vt:lpstr>
      <vt:lpstr>Longevity</vt:lpstr>
      <vt:lpstr>Cost</vt:lpstr>
      <vt:lpstr>Choosing the Right SSD</vt:lpstr>
      <vt:lpstr>Benchmarking </vt:lpstr>
      <vt:lpstr>Problems with SSD </vt:lpstr>
      <vt:lpstr>Block Size</vt:lpstr>
      <vt:lpstr>Block Size is Important</vt:lpstr>
      <vt:lpstr>IOPS Chart</vt:lpstr>
      <vt:lpstr>Bandwidth Chart</vt:lpstr>
      <vt:lpstr>Page Cache</vt:lpstr>
      <vt:lpstr>Filesystem Bottlenecks</vt:lpstr>
      <vt:lpstr>RAID and SSD</vt:lpstr>
      <vt:lpstr>Usage with Oracle </vt:lpstr>
      <vt:lpstr>Need IO (not a blank check)</vt:lpstr>
      <vt:lpstr>Problems Solved</vt:lpstr>
      <vt:lpstr>Flash Cache in front of SATA </vt:lpstr>
      <vt:lpstr>Hypervisor Use</vt:lpstr>
      <vt:lpstr>Questions?</vt:lpstr>
    </vt:vector>
  </TitlesOfParts>
  <Company>Logic Minds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SSD</dc:title>
  <dc:creator>Corey Osman</dc:creator>
  <cp:lastModifiedBy>Corey Osman</cp:lastModifiedBy>
  <cp:revision>80</cp:revision>
  <dcterms:created xsi:type="dcterms:W3CDTF">2011-10-15T00:49:26Z</dcterms:created>
  <dcterms:modified xsi:type="dcterms:W3CDTF">2011-10-18T03:27:31Z</dcterms:modified>
</cp:coreProperties>
</file>