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sldIdLst>
    <p:sldId id="256" r:id="rId2"/>
    <p:sldId id="257" r:id="rId3"/>
    <p:sldId id="264" r:id="rId4"/>
    <p:sldId id="258" r:id="rId5"/>
    <p:sldId id="262" r:id="rId6"/>
    <p:sldId id="263" r:id="rId7"/>
    <p:sldId id="265" r:id="rId8"/>
    <p:sldId id="261" r:id="rId9"/>
    <p:sldId id="266" r:id="rId10"/>
    <p:sldId id="267" r:id="rId11"/>
    <p:sldId id="268" r:id="rId12"/>
    <p:sldId id="259" r:id="rId13"/>
    <p:sldId id="269" r:id="rId14"/>
    <p:sldId id="270" r:id="rId15"/>
    <p:sldId id="271" r:id="rId16"/>
    <p:sldId id="272" r:id="rId17"/>
    <p:sldId id="274" r:id="rId18"/>
    <p:sldId id="275" r:id="rId19"/>
    <p:sldId id="283" r:id="rId20"/>
    <p:sldId id="282" r:id="rId21"/>
    <p:sldId id="278" r:id="rId22"/>
    <p:sldId id="281" r:id="rId23"/>
    <p:sldId id="276" r:id="rId24"/>
    <p:sldId id="277" r:id="rId25"/>
    <p:sldId id="284" r:id="rId26"/>
    <p:sldId id="285" r:id="rId27"/>
    <p:sldId id="286" r:id="rId28"/>
    <p:sldId id="288" r:id="rId29"/>
    <p:sldId id="289" r:id="rId30"/>
    <p:sldId id="293" r:id="rId31"/>
    <p:sldId id="287" r:id="rId32"/>
    <p:sldId id="291" r:id="rId33"/>
    <p:sldId id="298" r:id="rId34"/>
    <p:sldId id="292" r:id="rId35"/>
    <p:sldId id="295" r:id="rId36"/>
    <p:sldId id="294" r:id="rId37"/>
    <p:sldId id="296" r:id="rId38"/>
    <p:sldId id="297"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4" r:id="rId53"/>
    <p:sldId id="315" r:id="rId54"/>
    <p:sldId id="313"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19" d="100"/>
          <a:sy n="119" d="100"/>
        </p:scale>
        <p:origin x="43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1500E44-57B7-464F-A54A-70BC9F630F70}" type="slidenum">
              <a:rPr lang="en-US" smtClean="0"/>
              <a:t>‹#›</a:t>
            </a:fld>
            <a:endParaRPr lang="en-US"/>
          </a:p>
        </p:txBody>
      </p:sp>
    </p:spTree>
    <p:extLst>
      <p:ext uri="{BB962C8B-B14F-4D97-AF65-F5344CB8AC3E}">
        <p14:creationId xmlns:p14="http://schemas.microsoft.com/office/powerpoint/2010/main" val="392897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4C5DD-5527-46F1-8FC3-A91BD855BF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388787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5890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92339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350515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34C5DD-5527-46F1-8FC3-A91BD855BFC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3136479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34C5DD-5527-46F1-8FC3-A91BD855BFC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3908554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101341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224134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44309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4C5DD-5527-46F1-8FC3-A91BD855BFC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355541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4C5DD-5527-46F1-8FC3-A91BD855BF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389961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4C5DD-5527-46F1-8FC3-A91BD855BFC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4116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4C5DD-5527-46F1-8FC3-A91BD855BFCF}"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596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4C5DD-5527-46F1-8FC3-A91BD855BFCF}"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83333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4C5DD-5527-46F1-8FC3-A91BD855BF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72227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4C5DD-5527-46F1-8FC3-A91BD855BFC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500E44-57B7-464F-A54A-70BC9F630F70}" type="slidenum">
              <a:rPr lang="en-US" smtClean="0"/>
              <a:t>‹#›</a:t>
            </a:fld>
            <a:endParaRPr lang="en-US"/>
          </a:p>
        </p:txBody>
      </p:sp>
    </p:spTree>
    <p:extLst>
      <p:ext uri="{BB962C8B-B14F-4D97-AF65-F5344CB8AC3E}">
        <p14:creationId xmlns:p14="http://schemas.microsoft.com/office/powerpoint/2010/main" val="125203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AF34C5DD-5527-46F1-8FC3-A91BD855BFCF}" type="datetimeFigureOut">
              <a:rPr lang="en-US" smtClean="0"/>
              <a:t>12/8/2021</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1500E44-57B7-464F-A54A-70BC9F630F70}" type="slidenum">
              <a:rPr lang="en-US" smtClean="0"/>
              <a:t>‹#›</a:t>
            </a:fld>
            <a:endParaRPr lang="en-US"/>
          </a:p>
        </p:txBody>
      </p:sp>
    </p:spTree>
    <p:extLst>
      <p:ext uri="{BB962C8B-B14F-4D97-AF65-F5344CB8AC3E}">
        <p14:creationId xmlns:p14="http://schemas.microsoft.com/office/powerpoint/2010/main" val="122510822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E556-E217-4DB7-A66D-8DEE497D2BB2}"/>
              </a:ext>
            </a:extLst>
          </p:cNvPr>
          <p:cNvSpPr>
            <a:spLocks noGrp="1"/>
          </p:cNvSpPr>
          <p:nvPr>
            <p:ph type="ctrTitle"/>
          </p:nvPr>
        </p:nvSpPr>
        <p:spPr>
          <a:xfrm>
            <a:off x="5391275" y="754602"/>
            <a:ext cx="6309314" cy="3640417"/>
          </a:xfrm>
        </p:spPr>
        <p:txBody>
          <a:bodyPr>
            <a:normAutofit/>
          </a:bodyPr>
          <a:lstStyle/>
          <a:p>
            <a:pPr algn="ctr"/>
            <a:r>
              <a:rPr lang="en-US" sz="7000" b="1" dirty="0"/>
              <a:t>Python </a:t>
            </a:r>
            <a:br>
              <a:rPr lang="en-US" sz="7000" b="1" dirty="0"/>
            </a:br>
            <a:r>
              <a:rPr lang="en-US" sz="7000" b="1" dirty="0"/>
              <a:t>For </a:t>
            </a:r>
            <a:br>
              <a:rPr lang="en-US" sz="7000" b="1" dirty="0"/>
            </a:br>
            <a:r>
              <a:rPr lang="en-US" sz="7000" b="1" dirty="0"/>
              <a:t>Beginners</a:t>
            </a:r>
          </a:p>
        </p:txBody>
      </p:sp>
      <p:sp>
        <p:nvSpPr>
          <p:cNvPr id="3" name="Subtitle 2">
            <a:extLst>
              <a:ext uri="{FF2B5EF4-FFF2-40B4-BE49-F238E27FC236}">
                <a16:creationId xmlns:a16="http://schemas.microsoft.com/office/drawing/2014/main" id="{8E60740A-C8C2-4DD1-A5DA-B6F143108B68}"/>
              </a:ext>
            </a:extLst>
          </p:cNvPr>
          <p:cNvSpPr>
            <a:spLocks noGrp="1"/>
          </p:cNvSpPr>
          <p:nvPr>
            <p:ph type="subTitle" idx="1"/>
          </p:nvPr>
        </p:nvSpPr>
        <p:spPr>
          <a:xfrm>
            <a:off x="5983550" y="4864963"/>
            <a:ext cx="5140062" cy="1349024"/>
          </a:xfrm>
        </p:spPr>
        <p:txBody>
          <a:bodyPr>
            <a:normAutofit/>
          </a:bodyPr>
          <a:lstStyle/>
          <a:p>
            <a:pPr algn="ctr"/>
            <a:r>
              <a:rPr lang="en-US" sz="2800" dirty="0" err="1"/>
              <a:t>Logicops</a:t>
            </a:r>
            <a:r>
              <a:rPr lang="en-US" sz="2800" dirty="0"/>
              <a:t> Lab</a:t>
            </a:r>
          </a:p>
        </p:txBody>
      </p:sp>
      <p:grpSp>
        <p:nvGrpSpPr>
          <p:cNvPr id="17" name="Group 16">
            <a:extLst>
              <a:ext uri="{FF2B5EF4-FFF2-40B4-BE49-F238E27FC236}">
                <a16:creationId xmlns:a16="http://schemas.microsoft.com/office/drawing/2014/main" id="{0C5EAE72-3D24-4A03-9BDF-FBE8C100AF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18" name="Rectangle 17">
              <a:extLst>
                <a:ext uri="{FF2B5EF4-FFF2-40B4-BE49-F238E27FC236}">
                  <a16:creationId xmlns:a16="http://schemas.microsoft.com/office/drawing/2014/main" id="{B76F2A6D-EB50-477B-BD17-230CCC8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8FBA8B6C-1D72-481E-A101-FBBBF888B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6FCD9A8-07DA-4FCE-B3CC-44762A40B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0AADE13F-3B37-406F-9D82-D5C60E78D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11" y="1329927"/>
            <a:ext cx="4059132" cy="4198145"/>
          </a:xfrm>
          <a:prstGeom prst="rect">
            <a:avLst/>
          </a:prstGeom>
        </p:spPr>
      </p:pic>
    </p:spTree>
    <p:extLst>
      <p:ext uri="{BB962C8B-B14F-4D97-AF65-F5344CB8AC3E}">
        <p14:creationId xmlns:p14="http://schemas.microsoft.com/office/powerpoint/2010/main" val="354721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Strings</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Strings</a:t>
            </a:r>
          </a:p>
          <a:p>
            <a:pPr marL="0" indent="0">
              <a:buNone/>
            </a:pPr>
            <a:r>
              <a:rPr lang="en-US" dirty="0"/>
              <a:t>	a) Declared in “” or ‘’ (Quotes)</a:t>
            </a:r>
          </a:p>
          <a:p>
            <a:pPr marL="0" indent="0">
              <a:buNone/>
            </a:pPr>
            <a:r>
              <a:rPr lang="en-US" dirty="0"/>
              <a:t>	b) Text representation </a:t>
            </a:r>
          </a:p>
          <a:p>
            <a:pPr marL="0" indent="0">
              <a:buNone/>
            </a:pPr>
            <a:r>
              <a:rPr lang="en-US" dirty="0"/>
              <a:t>Syntax : dog = “husky”, dog </a:t>
            </a:r>
            <a:r>
              <a:rPr lang="en-US"/>
              <a:t>= ‘Shiba </a:t>
            </a:r>
            <a:r>
              <a:rPr lang="en-US" dirty="0" err="1"/>
              <a:t>Inu</a:t>
            </a:r>
            <a:r>
              <a:rPr lang="en-US" dirty="0"/>
              <a:t>’</a:t>
            </a:r>
          </a:p>
          <a:p>
            <a:pPr marL="0" indent="0">
              <a:buNone/>
            </a:pPr>
            <a:endParaRPr lang="en-US" dirty="0"/>
          </a:p>
          <a:p>
            <a:pPr marL="0" indent="0">
              <a:buNone/>
            </a:pPr>
            <a:r>
              <a:rPr lang="en-US" dirty="0"/>
              <a:t>To include quotes in Strings</a:t>
            </a:r>
          </a:p>
          <a:p>
            <a:pPr marL="0" indent="0">
              <a:buNone/>
            </a:pPr>
            <a:r>
              <a:rPr lang="en-US" dirty="0"/>
              <a:t>	para = ‘Hey, there! “Did you get my pizza?”’</a:t>
            </a:r>
          </a:p>
          <a:p>
            <a:pPr marL="0" indent="0">
              <a:buNone/>
            </a:pPr>
            <a:r>
              <a:rPr lang="en-US" dirty="0"/>
              <a:t>	para = “Where’s my PIZZA??”</a:t>
            </a:r>
          </a:p>
          <a:p>
            <a:pPr marL="0" indent="0">
              <a:buNone/>
            </a:pPr>
            <a:r>
              <a:rPr lang="en-US" dirty="0"/>
              <a:t>	</a:t>
            </a:r>
            <a:r>
              <a:rPr lang="en-US" dirty="0" err="1"/>
              <a:t>single_quotes_in_a_sentence</a:t>
            </a:r>
            <a:r>
              <a:rPr lang="en-US" dirty="0"/>
              <a:t> = “He asked, \”Where’s my PIZZA??\””</a:t>
            </a:r>
          </a:p>
          <a:p>
            <a:pPr marL="0" indent="0">
              <a:buNone/>
            </a:pPr>
            <a:r>
              <a:rPr lang="en-US" dirty="0"/>
              <a:t>	</a:t>
            </a:r>
            <a:r>
              <a:rPr lang="en-US" dirty="0" err="1"/>
              <a:t>double_quotes_in_a_sentence</a:t>
            </a:r>
            <a:r>
              <a:rPr lang="en-US" dirty="0"/>
              <a:t> = ‘He asked, “Where\’s my PIZZA??”’</a:t>
            </a:r>
          </a:p>
          <a:p>
            <a:pPr marL="0" indent="0">
              <a:buNone/>
            </a:pPr>
            <a:endParaRPr lang="en-US" dirty="0"/>
          </a:p>
        </p:txBody>
      </p:sp>
    </p:spTree>
    <p:extLst>
      <p:ext uri="{BB962C8B-B14F-4D97-AF65-F5344CB8AC3E}">
        <p14:creationId xmlns:p14="http://schemas.microsoft.com/office/powerpoint/2010/main" val="286382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Strings (</a:t>
            </a:r>
            <a:r>
              <a:rPr lang="en-US" dirty="0" err="1"/>
              <a:t>Contd</a:t>
            </a:r>
            <a:r>
              <a:rPr lang="en-US" dirty="0"/>
              <a:t>)</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Strings has its own Indexing</a:t>
            </a:r>
          </a:p>
          <a:p>
            <a:r>
              <a:rPr lang="en-US" dirty="0"/>
              <a:t>dog = ‘husky’</a:t>
            </a:r>
          </a:p>
          <a:p>
            <a:pPr marL="0" indent="0">
              <a:buNone/>
            </a:pPr>
            <a:r>
              <a:rPr lang="en-US" dirty="0"/>
              <a:t>	String : h u s k y</a:t>
            </a:r>
          </a:p>
          <a:p>
            <a:pPr marL="0" indent="0">
              <a:buNone/>
            </a:pPr>
            <a:r>
              <a:rPr lang="en-US" dirty="0"/>
              <a:t>	Index : 0 1 2 3 4</a:t>
            </a:r>
          </a:p>
          <a:p>
            <a:pPr marL="0" indent="0">
              <a:buNone/>
            </a:pPr>
            <a:endParaRPr lang="en-US" dirty="0"/>
          </a:p>
          <a:p>
            <a:pPr marL="400050" lvl="1" indent="0">
              <a:buNone/>
            </a:pPr>
            <a:r>
              <a:rPr lang="en-US" dirty="0"/>
              <a:t>h = [0] Index</a:t>
            </a:r>
          </a:p>
          <a:p>
            <a:pPr marL="400050" lvl="1" indent="0">
              <a:buNone/>
            </a:pPr>
            <a:r>
              <a:rPr lang="en-US" dirty="0"/>
              <a:t>s = [2] Index</a:t>
            </a:r>
          </a:p>
          <a:p>
            <a:pPr marL="400050" lvl="1" indent="0">
              <a:buNone/>
            </a:pPr>
            <a:r>
              <a:rPr lang="en-US" dirty="0"/>
              <a:t>y = [4] Index</a:t>
            </a:r>
          </a:p>
          <a:p>
            <a:pPr marL="400050" lvl="1" indent="0">
              <a:buNone/>
            </a:pPr>
            <a:endParaRPr lang="en-US" dirty="0"/>
          </a:p>
          <a:p>
            <a:pPr marL="0" indent="0">
              <a:buNone/>
            </a:pPr>
            <a:r>
              <a:rPr lang="en-US" dirty="0"/>
              <a:t>How to access a character in a String?</a:t>
            </a:r>
          </a:p>
          <a:p>
            <a:pPr marL="0" indent="0">
              <a:buNone/>
            </a:pPr>
            <a:r>
              <a:rPr lang="en-US" dirty="0" err="1"/>
              <a:t>Eg</a:t>
            </a:r>
            <a:r>
              <a:rPr lang="en-US" dirty="0"/>
              <a:t> : </a:t>
            </a:r>
            <a:r>
              <a:rPr lang="en-US" dirty="0" err="1"/>
              <a:t>last_char</a:t>
            </a:r>
            <a:r>
              <a:rPr lang="en-US" dirty="0"/>
              <a:t> =  dog[4]</a:t>
            </a:r>
          </a:p>
        </p:txBody>
      </p:sp>
    </p:spTree>
    <p:extLst>
      <p:ext uri="{BB962C8B-B14F-4D97-AF65-F5344CB8AC3E}">
        <p14:creationId xmlns:p14="http://schemas.microsoft.com/office/powerpoint/2010/main" val="401458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lstStyle/>
          <a:p>
            <a:r>
              <a:rPr lang="en-US" dirty="0"/>
              <a:t>A function is a group of statements/commands that together perform a task</a:t>
            </a:r>
          </a:p>
          <a:p>
            <a:r>
              <a:rPr lang="en-US" dirty="0"/>
              <a:t>It is reusable and can be called any number of times </a:t>
            </a:r>
          </a:p>
          <a:p>
            <a:r>
              <a:rPr lang="en-US" dirty="0"/>
              <a:t>Function is declared with a name and is called/executed by that name only</a:t>
            </a:r>
          </a:p>
          <a:p>
            <a:r>
              <a:rPr lang="en-US" dirty="0"/>
              <a:t>A function may or may not have any arguments to accept or return any data.</a:t>
            </a:r>
          </a:p>
          <a:p>
            <a:r>
              <a:rPr lang="en-US" dirty="0"/>
              <a:t>Types</a:t>
            </a:r>
          </a:p>
          <a:p>
            <a:pPr marL="0" indent="0">
              <a:buNone/>
            </a:pPr>
            <a:r>
              <a:rPr lang="en-US" dirty="0"/>
              <a:t>	a) Built-in : Already available functions</a:t>
            </a:r>
          </a:p>
          <a:p>
            <a:pPr marL="0" indent="0">
              <a:buNone/>
            </a:pPr>
            <a:r>
              <a:rPr lang="en-US" dirty="0"/>
              <a:t>	b) User-defined : Created by users to get a certain result</a:t>
            </a:r>
          </a:p>
          <a:p>
            <a:pPr marL="0" indent="0">
              <a:buNone/>
            </a:pPr>
            <a:r>
              <a:rPr lang="en-US" dirty="0"/>
              <a:t>	c) Anonymous : Also called as Lambda functions</a:t>
            </a:r>
          </a:p>
          <a:p>
            <a:endParaRPr lang="en-US" dirty="0"/>
          </a:p>
        </p:txBody>
      </p:sp>
    </p:spTree>
    <p:extLst>
      <p:ext uri="{BB962C8B-B14F-4D97-AF65-F5344CB8AC3E}">
        <p14:creationId xmlns:p14="http://schemas.microsoft.com/office/powerpoint/2010/main" val="140227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Functions (Syntax)</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582706" y="2268071"/>
            <a:ext cx="11196917" cy="4482353"/>
          </a:xfrm>
        </p:spPr>
        <p:txBody>
          <a:bodyPr>
            <a:normAutofit lnSpcReduction="10000"/>
          </a:bodyPr>
          <a:lstStyle/>
          <a:p>
            <a:r>
              <a:rPr lang="en-US" dirty="0"/>
              <a:t>Types</a:t>
            </a:r>
          </a:p>
          <a:p>
            <a:pPr marL="0" indent="0">
              <a:buNone/>
            </a:pPr>
            <a:r>
              <a:rPr lang="en-US" dirty="0"/>
              <a:t>	a) Built-in : print(), </a:t>
            </a:r>
            <a:r>
              <a:rPr lang="en-US" dirty="0" err="1"/>
              <a:t>len</a:t>
            </a:r>
            <a:r>
              <a:rPr lang="en-US" dirty="0"/>
              <a:t>()</a:t>
            </a:r>
          </a:p>
          <a:p>
            <a:pPr marL="0" indent="0">
              <a:buNone/>
            </a:pPr>
            <a:r>
              <a:rPr lang="en-US" dirty="0"/>
              <a:t>		Link - </a:t>
            </a:r>
            <a:r>
              <a:rPr lang="en-US" dirty="0">
                <a:hlinkClick r:id="rId2"/>
              </a:rPr>
              <a:t>https://docs.python.org/3/library/functions.html</a:t>
            </a:r>
            <a:endParaRPr lang="en-US" dirty="0"/>
          </a:p>
          <a:p>
            <a:pPr marL="0" indent="0">
              <a:buNone/>
            </a:pPr>
            <a:r>
              <a:rPr lang="en-US" dirty="0"/>
              <a:t>	b) User-defined : Created by users to get a certain result</a:t>
            </a:r>
          </a:p>
          <a:p>
            <a:pPr marL="0" indent="0">
              <a:buNone/>
            </a:pPr>
            <a:r>
              <a:rPr lang="en-US" dirty="0"/>
              <a:t>		Syntax - def </a:t>
            </a:r>
            <a:r>
              <a:rPr lang="en-US" dirty="0" err="1"/>
              <a:t>my_function</a:t>
            </a:r>
            <a:r>
              <a:rPr lang="en-US" dirty="0"/>
              <a:t>():</a:t>
            </a:r>
            <a:br>
              <a:rPr lang="en-US" dirty="0"/>
            </a:br>
            <a:r>
              <a:rPr lang="en-US" dirty="0"/>
              <a:t>  				print("Hey! I am a function")</a:t>
            </a:r>
            <a:br>
              <a:rPr lang="en-US" dirty="0"/>
            </a:br>
            <a:r>
              <a:rPr lang="en-US" dirty="0"/>
              <a:t>				</a:t>
            </a:r>
            <a:r>
              <a:rPr lang="en-US" b="1" dirty="0" err="1"/>
              <a:t>my_function</a:t>
            </a:r>
            <a:r>
              <a:rPr lang="en-US" b="1" dirty="0"/>
              <a:t>()</a:t>
            </a:r>
            <a:endParaRPr lang="en-US" dirty="0"/>
          </a:p>
          <a:p>
            <a:pPr marL="0" indent="0">
              <a:buNone/>
            </a:pPr>
            <a:r>
              <a:rPr lang="en-US" dirty="0"/>
              <a:t>	c) Lambda functions – Small anonymous function that can take any number of arguments, but 						    can have only one expression</a:t>
            </a:r>
          </a:p>
          <a:p>
            <a:pPr marL="0" indent="0">
              <a:buNone/>
            </a:pPr>
            <a:r>
              <a:rPr lang="en-US" dirty="0"/>
              <a:t>		Syntax – </a:t>
            </a:r>
            <a:r>
              <a:rPr lang="en-IN" dirty="0"/>
              <a:t>lambda </a:t>
            </a:r>
            <a:r>
              <a:rPr lang="en-IN" i="1" dirty="0"/>
              <a:t>arguments </a:t>
            </a:r>
            <a:r>
              <a:rPr lang="en-IN" dirty="0"/>
              <a:t>: </a:t>
            </a:r>
            <a:r>
              <a:rPr lang="en-IN" i="1" dirty="0"/>
              <a:t>expression</a:t>
            </a:r>
            <a:r>
              <a:rPr lang="en-US" dirty="0"/>
              <a:t> </a:t>
            </a:r>
          </a:p>
          <a:p>
            <a:pPr marL="0" indent="0">
              <a:buNone/>
            </a:pPr>
            <a:r>
              <a:rPr lang="en-US" dirty="0"/>
              <a:t>			</a:t>
            </a:r>
            <a:r>
              <a:rPr lang="en-US" dirty="0" err="1"/>
              <a:t>Eg</a:t>
            </a:r>
            <a:r>
              <a:rPr lang="en-US" dirty="0"/>
              <a:t> : </a:t>
            </a:r>
            <a:r>
              <a:rPr lang="pt-BR" dirty="0"/>
              <a:t>x = lambda a : a + 20</a:t>
            </a:r>
            <a:br>
              <a:rPr lang="pt-BR" dirty="0"/>
            </a:br>
            <a:r>
              <a:rPr lang="pt-BR" dirty="0"/>
              <a:t>				print(x(10))</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4289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Functions – With or Without Parameter</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582706" y="2268071"/>
            <a:ext cx="11196917" cy="4482353"/>
          </a:xfrm>
        </p:spPr>
        <p:txBody>
          <a:bodyPr>
            <a:normAutofit/>
          </a:bodyPr>
          <a:lstStyle/>
          <a:p>
            <a:r>
              <a:rPr lang="en-US" dirty="0"/>
              <a:t>Parameter Vs Arguments</a:t>
            </a:r>
          </a:p>
          <a:p>
            <a:pPr lvl="1"/>
            <a:r>
              <a:rPr lang="en-US" dirty="0"/>
              <a:t>Parameters are the names used when defining a function or a method, and into which arguments will be mapped. In other words, arguments are the things which are supplied to any function or method call, while the function or method code refers to the arguments by their parameter names.</a:t>
            </a:r>
          </a:p>
          <a:p>
            <a:r>
              <a:rPr lang="en-US" dirty="0" err="1"/>
              <a:t>Eg</a:t>
            </a:r>
            <a:r>
              <a:rPr lang="en-US" dirty="0"/>
              <a:t> : </a:t>
            </a:r>
          </a:p>
          <a:p>
            <a:pPr lvl="1"/>
            <a:r>
              <a:rPr lang="en-US" dirty="0"/>
              <a:t>def sum(a, b) : Here, a and b are the Parameters</a:t>
            </a:r>
          </a:p>
          <a:p>
            <a:pPr lvl="1"/>
            <a:r>
              <a:rPr lang="en-US" dirty="0"/>
              <a:t>While calling sum(10, 20) : Here 10 and 20 are the arguments passed</a:t>
            </a:r>
          </a:p>
          <a:p>
            <a:pPr lvl="1"/>
            <a:r>
              <a:rPr lang="en-US" dirty="0"/>
              <a:t>Non parameterized function is the one to which no arguments are passed, and it contains no parameters </a:t>
            </a:r>
            <a:r>
              <a:rPr lang="en-US"/>
              <a:t>while declaration</a:t>
            </a:r>
            <a:endParaRPr lang="en-US" dirty="0"/>
          </a:p>
        </p:txBody>
      </p:sp>
    </p:spTree>
    <p:extLst>
      <p:ext uri="{BB962C8B-B14F-4D97-AF65-F5344CB8AC3E}">
        <p14:creationId xmlns:p14="http://schemas.microsoft.com/office/powerpoint/2010/main" val="287987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Object Oriented Programming</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lstStyle/>
          <a:p>
            <a:r>
              <a:rPr lang="en-US" dirty="0"/>
              <a:t>Object-Oriented Programming(OOPs), is all about creating “objects”. An object is a group of interrelated variables and functions. </a:t>
            </a:r>
          </a:p>
          <a:p>
            <a:pPr marL="0" indent="0">
              <a:buNone/>
            </a:pPr>
            <a:endParaRPr lang="en-US" dirty="0"/>
          </a:p>
          <a:p>
            <a:r>
              <a:rPr lang="en-US" dirty="0"/>
              <a:t>Object-Oriented programming is famous because it implements the real-world entities like objects, polymorphism, inheritance, </a:t>
            </a:r>
            <a:r>
              <a:rPr lang="en-US" dirty="0" err="1"/>
              <a:t>etc</a:t>
            </a:r>
            <a:r>
              <a:rPr lang="en-US" dirty="0"/>
              <a:t> in programming. It makes visualization easier because it is very close to today’s real-world scenarios.</a:t>
            </a:r>
          </a:p>
        </p:txBody>
      </p:sp>
    </p:spTree>
    <p:extLst>
      <p:ext uri="{BB962C8B-B14F-4D97-AF65-F5344CB8AC3E}">
        <p14:creationId xmlns:p14="http://schemas.microsoft.com/office/powerpoint/2010/main" val="317762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Concepts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lstStyle/>
          <a:p>
            <a:r>
              <a:rPr lang="en-US" dirty="0"/>
              <a:t>Class</a:t>
            </a:r>
          </a:p>
          <a:p>
            <a:r>
              <a:rPr lang="en-US" dirty="0"/>
              <a:t>Objects</a:t>
            </a:r>
          </a:p>
          <a:p>
            <a:r>
              <a:rPr lang="en-US" dirty="0"/>
              <a:t>Polymorphism</a:t>
            </a:r>
          </a:p>
          <a:p>
            <a:r>
              <a:rPr lang="en-US" dirty="0"/>
              <a:t>Encapsulation</a:t>
            </a:r>
          </a:p>
          <a:p>
            <a:r>
              <a:rPr lang="en-US" dirty="0"/>
              <a:t>Inheritance</a:t>
            </a:r>
          </a:p>
          <a:p>
            <a:r>
              <a:rPr lang="en-US"/>
              <a:t>Abstraction</a:t>
            </a:r>
            <a:endParaRPr lang="en-US" dirty="0"/>
          </a:p>
          <a:p>
            <a:endParaRPr lang="en-US" dirty="0"/>
          </a:p>
        </p:txBody>
      </p:sp>
    </p:spTree>
    <p:extLst>
      <p:ext uri="{BB962C8B-B14F-4D97-AF65-F5344CB8AC3E}">
        <p14:creationId xmlns:p14="http://schemas.microsoft.com/office/powerpoint/2010/main" val="19389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Class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a:bodyPr>
          <a:lstStyle/>
          <a:p>
            <a:r>
              <a:rPr lang="en-US" dirty="0"/>
              <a:t>A Class is a collection of Objects. It is just a blue print or a prototype.</a:t>
            </a:r>
          </a:p>
          <a:p>
            <a:r>
              <a:rPr lang="en-US" dirty="0"/>
              <a:t>Created by keyword </a:t>
            </a:r>
            <a:r>
              <a:rPr lang="en-US"/>
              <a:t>‘class’</a:t>
            </a:r>
            <a:endParaRPr lang="en-US" dirty="0"/>
          </a:p>
          <a:p>
            <a:r>
              <a:rPr lang="en-US" dirty="0"/>
              <a:t>Attributes are always public and can be accessed using the dot (.)</a:t>
            </a:r>
          </a:p>
          <a:p>
            <a:pPr lvl="1"/>
            <a:r>
              <a:rPr lang="en-US" dirty="0"/>
              <a:t>a) </a:t>
            </a:r>
            <a:r>
              <a:rPr lang="en-US" dirty="0" err="1"/>
              <a:t>Myclass.Myattribute</a:t>
            </a:r>
            <a:endParaRPr lang="en-US" dirty="0"/>
          </a:p>
          <a:p>
            <a:pPr lvl="1"/>
            <a:r>
              <a:rPr lang="en-US" dirty="0"/>
              <a:t>b) </a:t>
            </a:r>
            <a:r>
              <a:rPr lang="en-US" dirty="0" err="1"/>
              <a:t>object.Myattribute</a:t>
            </a:r>
            <a:endParaRPr lang="en-US" dirty="0"/>
          </a:p>
          <a:p>
            <a:r>
              <a:rPr lang="en-US" dirty="0"/>
              <a:t>Syntax</a:t>
            </a:r>
          </a:p>
          <a:p>
            <a:pPr marL="0" indent="0">
              <a:buNone/>
            </a:pPr>
            <a:r>
              <a:rPr lang="en-US" dirty="0"/>
              <a:t>		class </a:t>
            </a:r>
            <a:r>
              <a:rPr lang="en-US" dirty="0" err="1"/>
              <a:t>class_name</a:t>
            </a:r>
            <a:r>
              <a:rPr lang="en-US" dirty="0"/>
              <a:t>:</a:t>
            </a:r>
          </a:p>
          <a:p>
            <a:pPr marL="0" indent="0">
              <a:buNone/>
            </a:pPr>
            <a:r>
              <a:rPr lang="en-US" dirty="0"/>
              <a:t>			class body (Can have methods and statements)</a:t>
            </a:r>
          </a:p>
        </p:txBody>
      </p:sp>
    </p:spTree>
    <p:extLst>
      <p:ext uri="{BB962C8B-B14F-4D97-AF65-F5344CB8AC3E}">
        <p14:creationId xmlns:p14="http://schemas.microsoft.com/office/powerpoint/2010/main" val="182232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Object</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a:bodyPr>
          <a:lstStyle/>
          <a:p>
            <a:r>
              <a:rPr lang="en-US" dirty="0"/>
              <a:t>When we define a class only the description or a blueprint of the object is created. There is no memory allocation until we create its </a:t>
            </a:r>
            <a:r>
              <a:rPr lang="en-US" b="1" dirty="0"/>
              <a:t>object</a:t>
            </a:r>
            <a:r>
              <a:rPr lang="en-US" dirty="0"/>
              <a:t>. The </a:t>
            </a:r>
            <a:r>
              <a:rPr lang="en-US" b="1" dirty="0"/>
              <a:t>objector</a:t>
            </a:r>
            <a:r>
              <a:rPr lang="en-US" dirty="0"/>
              <a:t> </a:t>
            </a:r>
            <a:r>
              <a:rPr lang="en-US" b="1" dirty="0"/>
              <a:t>instance</a:t>
            </a:r>
            <a:r>
              <a:rPr lang="en-US" dirty="0"/>
              <a:t> contains real data or information.</a:t>
            </a:r>
          </a:p>
          <a:p>
            <a:r>
              <a:rPr lang="en-US" dirty="0"/>
              <a:t>Syntax : obj = </a:t>
            </a:r>
            <a:r>
              <a:rPr lang="en-US" dirty="0" err="1"/>
              <a:t>ClassName</a:t>
            </a:r>
            <a:r>
              <a:rPr lang="en-US" dirty="0"/>
              <a:t>()</a:t>
            </a:r>
          </a:p>
          <a:p>
            <a:endParaRPr lang="en-US" dirty="0"/>
          </a:p>
          <a:p>
            <a:r>
              <a:rPr lang="en-US" dirty="0"/>
              <a:t>An object has : (Class : Dog)</a:t>
            </a:r>
          </a:p>
          <a:p>
            <a:pPr lvl="1"/>
            <a:r>
              <a:rPr lang="en-US" dirty="0"/>
              <a:t>a) State : Like breed, age, </a:t>
            </a:r>
            <a:r>
              <a:rPr lang="en-US" dirty="0" err="1"/>
              <a:t>etc</a:t>
            </a:r>
            <a:endParaRPr lang="en-US" dirty="0"/>
          </a:p>
          <a:p>
            <a:pPr lvl="1"/>
            <a:r>
              <a:rPr lang="en-US" dirty="0"/>
              <a:t>b) </a:t>
            </a:r>
            <a:r>
              <a:rPr lang="en-US" dirty="0" err="1"/>
              <a:t>Behaviour</a:t>
            </a:r>
            <a:r>
              <a:rPr lang="en-US" dirty="0"/>
              <a:t> : Barking, Sleeping, </a:t>
            </a:r>
            <a:r>
              <a:rPr lang="en-US" dirty="0" err="1"/>
              <a:t>etc</a:t>
            </a:r>
            <a:endParaRPr lang="en-US" dirty="0"/>
          </a:p>
          <a:p>
            <a:pPr lvl="1"/>
            <a:r>
              <a:rPr lang="en-US" dirty="0"/>
              <a:t>C) Identity : Name</a:t>
            </a:r>
          </a:p>
          <a:p>
            <a:pPr marL="0" indent="0">
              <a:buNone/>
            </a:pPr>
            <a:endParaRPr lang="en-US" dirty="0"/>
          </a:p>
        </p:txBody>
      </p:sp>
    </p:spTree>
    <p:extLst>
      <p:ext uri="{BB962C8B-B14F-4D97-AF65-F5344CB8AC3E}">
        <p14:creationId xmlns:p14="http://schemas.microsoft.com/office/powerpoint/2010/main" val="10592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The Self</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a:bodyPr>
          <a:lstStyle/>
          <a:p>
            <a:pPr fontAlgn="base"/>
            <a:r>
              <a:rPr lang="en-US" dirty="0"/>
              <a:t>Class methods must have an extra first parameter in the method definition. We do not give a value for this parameter when we call the method, Python provides it</a:t>
            </a:r>
          </a:p>
          <a:p>
            <a:pPr fontAlgn="base"/>
            <a:r>
              <a:rPr lang="en-US" dirty="0"/>
              <a:t>If we have a method that takes no arguments, then we still have to have one argument.</a:t>
            </a:r>
          </a:p>
          <a:p>
            <a:pPr fontAlgn="base"/>
            <a:r>
              <a:rPr lang="en-US" dirty="0"/>
              <a:t>Self represents the instance of the class. By using the “self” keyword we can access the attributes and methods of the class in python.</a:t>
            </a:r>
          </a:p>
          <a:p>
            <a:pPr marL="0" indent="0">
              <a:buNone/>
            </a:pPr>
            <a:endParaRPr lang="en-US" dirty="0"/>
          </a:p>
        </p:txBody>
      </p:sp>
    </p:spTree>
    <p:extLst>
      <p:ext uri="{BB962C8B-B14F-4D97-AF65-F5344CB8AC3E}">
        <p14:creationId xmlns:p14="http://schemas.microsoft.com/office/powerpoint/2010/main" val="354918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Roadmap</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Python installation</a:t>
            </a:r>
          </a:p>
          <a:p>
            <a:r>
              <a:rPr lang="en-US" dirty="0"/>
              <a:t>Strings and Variable</a:t>
            </a:r>
          </a:p>
          <a:p>
            <a:r>
              <a:rPr lang="en-US" dirty="0"/>
              <a:t>Math and Numbers</a:t>
            </a:r>
          </a:p>
          <a:p>
            <a:r>
              <a:rPr lang="en-US" dirty="0"/>
              <a:t>Conditionals and Booleans</a:t>
            </a:r>
          </a:p>
          <a:p>
            <a:r>
              <a:rPr lang="en-US" dirty="0"/>
              <a:t>Functions</a:t>
            </a:r>
          </a:p>
          <a:p>
            <a:r>
              <a:rPr lang="en-US" dirty="0"/>
              <a:t>Lists</a:t>
            </a:r>
          </a:p>
          <a:p>
            <a:r>
              <a:rPr lang="en-US" dirty="0"/>
              <a:t>Dictionaries</a:t>
            </a:r>
          </a:p>
          <a:p>
            <a:r>
              <a:rPr lang="en-US" dirty="0"/>
              <a:t>Tuples</a:t>
            </a:r>
          </a:p>
          <a:p>
            <a:r>
              <a:rPr lang="en-US" dirty="0"/>
              <a:t>Files</a:t>
            </a:r>
          </a:p>
          <a:p>
            <a:r>
              <a:rPr lang="en-US" dirty="0"/>
              <a:t>Modules and play around Python Library</a:t>
            </a:r>
          </a:p>
        </p:txBody>
      </p:sp>
    </p:spTree>
    <p:extLst>
      <p:ext uri="{BB962C8B-B14F-4D97-AF65-F5344CB8AC3E}">
        <p14:creationId xmlns:p14="http://schemas.microsoft.com/office/powerpoint/2010/main" val="40591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Polymorphism</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a:bodyPr>
          <a:lstStyle/>
          <a:p>
            <a:r>
              <a:rPr lang="en-US" dirty="0"/>
              <a:t>Polymorphism simply means having many forms. For example, we need to determine if the given species of birds fly or not, using polymorphism we can do this using a single function. </a:t>
            </a:r>
          </a:p>
          <a:p>
            <a:r>
              <a:rPr lang="en-US" dirty="0"/>
              <a:t>An object has : (Class : Dog)</a:t>
            </a:r>
          </a:p>
          <a:p>
            <a:pPr lvl="1"/>
            <a:r>
              <a:rPr lang="en-US" dirty="0"/>
              <a:t>a) State : Like breed, age, </a:t>
            </a:r>
            <a:r>
              <a:rPr lang="en-US" dirty="0" err="1"/>
              <a:t>etc</a:t>
            </a:r>
            <a:endParaRPr lang="en-US" dirty="0"/>
          </a:p>
          <a:p>
            <a:pPr lvl="1"/>
            <a:r>
              <a:rPr lang="en-US" dirty="0"/>
              <a:t>b) </a:t>
            </a:r>
            <a:r>
              <a:rPr lang="en-US" dirty="0" err="1"/>
              <a:t>Behaviour</a:t>
            </a:r>
            <a:r>
              <a:rPr lang="en-US" dirty="0"/>
              <a:t> : Barking, Sleeping, </a:t>
            </a:r>
            <a:r>
              <a:rPr lang="en-US" dirty="0" err="1"/>
              <a:t>etc</a:t>
            </a:r>
            <a:endParaRPr lang="en-US" dirty="0"/>
          </a:p>
          <a:p>
            <a:pPr lvl="1"/>
            <a:r>
              <a:rPr lang="en-US" dirty="0"/>
              <a:t>C) Identity : Name</a:t>
            </a:r>
          </a:p>
          <a:p>
            <a:pPr marL="0" indent="0">
              <a:buNone/>
            </a:pPr>
            <a:endParaRPr lang="en-US" dirty="0"/>
          </a:p>
        </p:txBody>
      </p:sp>
    </p:spTree>
    <p:extLst>
      <p:ext uri="{BB962C8B-B14F-4D97-AF65-F5344CB8AC3E}">
        <p14:creationId xmlns:p14="http://schemas.microsoft.com/office/powerpoint/2010/main" val="193773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The __</a:t>
            </a:r>
            <a:r>
              <a:rPr lang="en-US" dirty="0" err="1"/>
              <a:t>init</a:t>
            </a:r>
            <a:r>
              <a:rPr lang="en-US" dirty="0"/>
              <a:t>__ method and pass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lnSpcReduction="10000"/>
          </a:bodyPr>
          <a:lstStyle/>
          <a:p>
            <a:r>
              <a:rPr lang="en-US" dirty="0"/>
              <a:t>__</a:t>
            </a:r>
            <a:r>
              <a:rPr lang="en-US" dirty="0" err="1"/>
              <a:t>init</a:t>
            </a:r>
            <a:r>
              <a:rPr lang="en-US" dirty="0"/>
              <a:t>__ : Similar to constructors in Java &amp; C++. It is run as soon as an object of a class is instantiated. The method is useful to do any initialization you want to do with your object. </a:t>
            </a:r>
          </a:p>
          <a:p>
            <a:endParaRPr lang="en-US" dirty="0"/>
          </a:p>
          <a:p>
            <a:r>
              <a:rPr lang="en-US" dirty="0"/>
              <a:t>__</a:t>
            </a:r>
            <a:r>
              <a:rPr lang="en-US" dirty="0" err="1"/>
              <a:t>init</a:t>
            </a:r>
            <a:r>
              <a:rPr lang="en-US" dirty="0"/>
              <a:t>__ : It is one of the reserved methods in Python. In object oriented programming, it is known as a constructor. This method can be called when an object is created from the class, and access is required to initialize the attributes of the class.</a:t>
            </a:r>
          </a:p>
          <a:p>
            <a:endParaRPr lang="en-US" dirty="0"/>
          </a:p>
          <a:p>
            <a:r>
              <a:rPr lang="en-US" dirty="0"/>
              <a:t>Pass : In Python, pass is </a:t>
            </a:r>
            <a:r>
              <a:rPr lang="en-US" b="1" dirty="0"/>
              <a:t>a null statement</a:t>
            </a:r>
            <a:r>
              <a:rPr lang="en-US" dirty="0"/>
              <a:t>. The interpreter does not ignore a pass statement, but nothing happens and the statement results into no operation. The pass statement is useful when you don't write the implementation of a function but you want to implement it in the future.</a:t>
            </a:r>
          </a:p>
        </p:txBody>
      </p:sp>
    </p:spTree>
    <p:extLst>
      <p:ext uri="{BB962C8B-B14F-4D97-AF65-F5344CB8AC3E}">
        <p14:creationId xmlns:p14="http://schemas.microsoft.com/office/powerpoint/2010/main" val="137675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Encapsulation</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lstStyle/>
          <a:p>
            <a:r>
              <a:rPr lang="en-US" dirty="0"/>
              <a:t>The idea of wrapping data and the methods (that work on the data) within a single unit.</a:t>
            </a:r>
          </a:p>
          <a:p>
            <a:pPr marL="0" indent="0">
              <a:buNone/>
            </a:pPr>
            <a:r>
              <a:rPr lang="en-US" dirty="0"/>
              <a:t> </a:t>
            </a:r>
          </a:p>
          <a:p>
            <a:r>
              <a:rPr lang="en-US" dirty="0"/>
              <a:t>Why do we need it?</a:t>
            </a:r>
          </a:p>
          <a:p>
            <a:pPr lvl="1"/>
            <a:r>
              <a:rPr lang="en-US" dirty="0"/>
              <a:t>Restricts variable access and methods directly</a:t>
            </a:r>
          </a:p>
          <a:p>
            <a:pPr lvl="1"/>
            <a:r>
              <a:rPr lang="en-US" dirty="0"/>
              <a:t>Prevents accidental modification of data</a:t>
            </a:r>
          </a:p>
          <a:p>
            <a:pPr lvl="1"/>
            <a:r>
              <a:rPr lang="en-US" dirty="0"/>
              <a:t>You can still do the changes using Private variables</a:t>
            </a:r>
          </a:p>
          <a:p>
            <a:pPr marL="457200" lvl="1" indent="0">
              <a:buNone/>
            </a:pPr>
            <a:endParaRPr lang="en-US" dirty="0"/>
          </a:p>
          <a:p>
            <a:endParaRPr lang="en-US" dirty="0"/>
          </a:p>
        </p:txBody>
      </p:sp>
      <p:graphicFrame>
        <p:nvGraphicFramePr>
          <p:cNvPr id="4" name="Object 3">
            <a:extLst>
              <a:ext uri="{FF2B5EF4-FFF2-40B4-BE49-F238E27FC236}">
                <a16:creationId xmlns:a16="http://schemas.microsoft.com/office/drawing/2014/main" id="{5E82433B-2ACB-4E8F-BF80-1C1021459260}"/>
              </a:ext>
            </a:extLst>
          </p:cNvPr>
          <p:cNvGraphicFramePr>
            <a:graphicFrameLocks noChangeAspect="1"/>
          </p:cNvGraphicFramePr>
          <p:nvPr>
            <p:extLst>
              <p:ext uri="{D42A27DB-BD31-4B8C-83A1-F6EECF244321}">
                <p14:modId xmlns:p14="http://schemas.microsoft.com/office/powerpoint/2010/main" val="829630644"/>
              </p:ext>
            </p:extLst>
          </p:nvPr>
        </p:nvGraphicFramePr>
        <p:xfrm>
          <a:off x="8113432" y="2970399"/>
          <a:ext cx="2923614" cy="2913933"/>
        </p:xfrm>
        <a:graphic>
          <a:graphicData uri="http://schemas.openxmlformats.org/presentationml/2006/ole">
            <mc:AlternateContent xmlns:mc="http://schemas.openxmlformats.org/markup-compatibility/2006">
              <mc:Choice xmlns:v="urn:schemas-microsoft-com:vml" Requires="v">
                <p:oleObj spid="_x0000_s2348" name="Bitmap Image" r:id="rId3" imgW="1917720" imgH="1911240" progId="Paint.Picture">
                  <p:embed/>
                </p:oleObj>
              </mc:Choice>
              <mc:Fallback>
                <p:oleObj name="Bitmap Image" r:id="rId3" imgW="1917720" imgH="1911240" progId="Paint.Picture">
                  <p:embed/>
                  <p:pic>
                    <p:nvPicPr>
                      <p:cNvPr id="0" name=""/>
                      <p:cNvPicPr/>
                      <p:nvPr/>
                    </p:nvPicPr>
                    <p:blipFill>
                      <a:blip r:embed="rId4"/>
                      <a:stretch>
                        <a:fillRect/>
                      </a:stretch>
                    </p:blipFill>
                    <p:spPr>
                      <a:xfrm>
                        <a:off x="8113432" y="2970399"/>
                        <a:ext cx="2923614" cy="2913933"/>
                      </a:xfrm>
                      <a:prstGeom prst="rect">
                        <a:avLst/>
                      </a:prstGeom>
                    </p:spPr>
                  </p:pic>
                </p:oleObj>
              </mc:Fallback>
            </mc:AlternateContent>
          </a:graphicData>
        </a:graphic>
      </p:graphicFrame>
    </p:spTree>
    <p:extLst>
      <p:ext uri="{BB962C8B-B14F-4D97-AF65-F5344CB8AC3E}">
        <p14:creationId xmlns:p14="http://schemas.microsoft.com/office/powerpoint/2010/main" val="18191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Inheritance</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lstStyle/>
          <a:p>
            <a:r>
              <a:rPr lang="en-US" dirty="0"/>
              <a:t>Inheritance is the capability of one class to derive or inherit the properties from another class. The class that derives properties is called the derived class or sub class and the class from which the properties are being derived is called the </a:t>
            </a:r>
            <a:r>
              <a:rPr lang="en-US"/>
              <a:t>parent or super </a:t>
            </a:r>
            <a:r>
              <a:rPr lang="en-US" dirty="0"/>
              <a:t>class</a:t>
            </a:r>
          </a:p>
          <a:p>
            <a:r>
              <a:rPr lang="en-US" dirty="0"/>
              <a:t>Why Inheritance?</a:t>
            </a:r>
          </a:p>
          <a:p>
            <a:pPr lvl="1"/>
            <a:r>
              <a:rPr lang="en-US" dirty="0"/>
              <a:t>a) Good for real world relationships</a:t>
            </a:r>
          </a:p>
          <a:p>
            <a:pPr lvl="1"/>
            <a:r>
              <a:rPr lang="en-US" dirty="0"/>
              <a:t>b) Reusability</a:t>
            </a:r>
          </a:p>
          <a:p>
            <a:pPr lvl="1"/>
            <a:r>
              <a:rPr lang="en-US" dirty="0"/>
              <a:t>c) Transitive</a:t>
            </a:r>
          </a:p>
        </p:txBody>
      </p:sp>
    </p:spTree>
    <p:extLst>
      <p:ext uri="{BB962C8B-B14F-4D97-AF65-F5344CB8AC3E}">
        <p14:creationId xmlns:p14="http://schemas.microsoft.com/office/powerpoint/2010/main" val="378960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OOPS – Abstraction</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fontScale="92500" lnSpcReduction="20000"/>
          </a:bodyPr>
          <a:lstStyle/>
          <a:p>
            <a:r>
              <a:rPr lang="en-US" dirty="0"/>
              <a:t>Abstraction is used to hide the internal functionality of the function from the users. The users only interact with the basic implementation of the function, but inner working is hidden. User is familiar with that </a:t>
            </a:r>
            <a:r>
              <a:rPr lang="en-US" b="1" dirty="0"/>
              <a:t>"what function does"</a:t>
            </a:r>
            <a:r>
              <a:rPr lang="en-US" dirty="0"/>
              <a:t> but they don't know </a:t>
            </a:r>
            <a:r>
              <a:rPr lang="en-US" b="1" dirty="0"/>
              <a:t>"how it does.“</a:t>
            </a:r>
          </a:p>
          <a:p>
            <a:endParaRPr lang="en-US" b="1" dirty="0"/>
          </a:p>
          <a:p>
            <a:pPr marL="0" indent="0">
              <a:buNone/>
            </a:pPr>
            <a:r>
              <a:rPr lang="en-US" b="1" dirty="0" err="1"/>
              <a:t>Eg</a:t>
            </a:r>
            <a:r>
              <a:rPr lang="en-US" b="1" dirty="0"/>
              <a:t> : Mobile phone or a Car</a:t>
            </a:r>
          </a:p>
          <a:p>
            <a:pPr marL="0" indent="0">
              <a:buNone/>
            </a:pPr>
            <a:endParaRPr lang="en-US" b="1" dirty="0"/>
          </a:p>
          <a:p>
            <a:pPr marL="0" indent="0">
              <a:buNone/>
            </a:pPr>
            <a:r>
              <a:rPr lang="en-US" dirty="0"/>
              <a:t>Why do we need Abstraction?</a:t>
            </a:r>
          </a:p>
          <a:p>
            <a:pPr marL="0" indent="0">
              <a:buNone/>
            </a:pPr>
            <a:r>
              <a:rPr lang="en-US" dirty="0"/>
              <a:t>To hide irrelevant data or a class in order to reduce the complexity</a:t>
            </a:r>
          </a:p>
          <a:p>
            <a:r>
              <a:rPr lang="en-US" dirty="0"/>
              <a:t>	syntax : </a:t>
            </a:r>
          </a:p>
          <a:p>
            <a:pPr lvl="1"/>
            <a:r>
              <a:rPr lang="en-US" dirty="0"/>
              <a:t>from </a:t>
            </a:r>
            <a:r>
              <a:rPr lang="en-US" dirty="0" err="1"/>
              <a:t>abc</a:t>
            </a:r>
            <a:r>
              <a:rPr lang="en-US" dirty="0"/>
              <a:t> </a:t>
            </a:r>
            <a:r>
              <a:rPr lang="en-US" b="1" dirty="0"/>
              <a:t>import</a:t>
            </a:r>
            <a:r>
              <a:rPr lang="en-US" dirty="0"/>
              <a:t> ABC  </a:t>
            </a:r>
          </a:p>
          <a:p>
            <a:pPr marL="0" indent="0">
              <a:buNone/>
            </a:pPr>
            <a:r>
              <a:rPr lang="en-US" b="1" dirty="0"/>
              <a:t>	     class</a:t>
            </a:r>
            <a:r>
              <a:rPr lang="en-US" dirty="0"/>
              <a:t> </a:t>
            </a:r>
            <a:r>
              <a:rPr lang="en-US" dirty="0" err="1"/>
              <a:t>ClassName</a:t>
            </a:r>
            <a:r>
              <a:rPr lang="en-US" dirty="0"/>
              <a:t>(ABC):  </a:t>
            </a:r>
          </a:p>
          <a:p>
            <a:pPr marL="0" indent="0">
              <a:buNone/>
            </a:pPr>
            <a:endParaRPr lang="en-US" dirty="0"/>
          </a:p>
        </p:txBody>
      </p:sp>
    </p:spTree>
    <p:extLst>
      <p:ext uri="{BB962C8B-B14F-4D97-AF65-F5344CB8AC3E}">
        <p14:creationId xmlns:p14="http://schemas.microsoft.com/office/powerpoint/2010/main" val="22116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1154954" y="2603500"/>
            <a:ext cx="10624669" cy="3416300"/>
          </a:xfrm>
        </p:spPr>
        <p:txBody>
          <a:bodyPr>
            <a:normAutofit/>
          </a:bodyPr>
          <a:lstStyle/>
          <a:p>
            <a:r>
              <a:rPr lang="en-US" dirty="0"/>
              <a:t>Python has a set of built-in methods that you can use on strings.</a:t>
            </a:r>
          </a:p>
          <a:p>
            <a:r>
              <a:rPr lang="en-US" b="1" dirty="0"/>
              <a:t>Link - </a:t>
            </a:r>
            <a:r>
              <a:rPr lang="en-US" b="1" dirty="0">
                <a:hlinkClick r:id="rId2"/>
              </a:rPr>
              <a:t>https://docs.python.org/3/library/stdtypes.html#string-methods</a:t>
            </a:r>
            <a:endParaRPr lang="en-US" b="1" dirty="0"/>
          </a:p>
          <a:p>
            <a:endParaRPr lang="en-US" b="1" dirty="0"/>
          </a:p>
          <a:p>
            <a:r>
              <a:rPr lang="en-US" b="1" dirty="0"/>
              <a:t>Note – </a:t>
            </a:r>
            <a:r>
              <a:rPr lang="en-US" dirty="0"/>
              <a:t>Every string method does not change the original string instead returns a new string with the changed attributes. </a:t>
            </a:r>
            <a:endParaRPr lang="en-US" b="1" dirty="0"/>
          </a:p>
        </p:txBody>
      </p:sp>
    </p:spTree>
    <p:extLst>
      <p:ext uri="{BB962C8B-B14F-4D97-AF65-F5344CB8AC3E}">
        <p14:creationId xmlns:p14="http://schemas.microsoft.com/office/powerpoint/2010/main" val="37853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806824" y="2241177"/>
            <a:ext cx="10954870" cy="4554070"/>
          </a:xfrm>
        </p:spPr>
        <p:txBody>
          <a:bodyPr>
            <a:normAutofit/>
          </a:bodyPr>
          <a:lstStyle/>
          <a:p>
            <a:r>
              <a:rPr lang="en-US" dirty="0"/>
              <a:t>lower(): Converts all uppercase characters in a string into lowercase</a:t>
            </a:r>
          </a:p>
          <a:p>
            <a:r>
              <a:rPr lang="en-US" dirty="0"/>
              <a:t>upper(): Converts all lowercase characters in a string into uppercase</a:t>
            </a:r>
          </a:p>
          <a:p>
            <a:r>
              <a:rPr lang="en-US" dirty="0"/>
              <a:t>title(): Convert string to title case</a:t>
            </a:r>
          </a:p>
          <a:p>
            <a:r>
              <a:rPr lang="en-US" dirty="0"/>
              <a:t>capitalize()  :  Converts the first character of the string to a capital (uppercase) letter</a:t>
            </a:r>
          </a:p>
          <a:p>
            <a:r>
              <a:rPr lang="en-US" dirty="0" err="1"/>
              <a:t>casefold</a:t>
            </a:r>
            <a:r>
              <a:rPr lang="en-US" dirty="0"/>
              <a:t>()  :  Implements caseless string matching</a:t>
            </a:r>
          </a:p>
          <a:p>
            <a:r>
              <a:rPr lang="en-US" dirty="0"/>
              <a:t>center()  :  Pad the string with the specified character.</a:t>
            </a:r>
          </a:p>
          <a:p>
            <a:r>
              <a:rPr lang="en-US" dirty="0"/>
              <a:t>count()  :  Returns the number of occurrences of a substring in the string.</a:t>
            </a:r>
          </a:p>
          <a:p>
            <a:r>
              <a:rPr lang="en-US" dirty="0"/>
              <a:t>encode()  :  Encodes strings with the specified encoded scheme</a:t>
            </a:r>
          </a:p>
          <a:p>
            <a:r>
              <a:rPr lang="en-US" dirty="0" err="1"/>
              <a:t>endswith</a:t>
            </a:r>
            <a:r>
              <a:rPr lang="en-US" dirty="0"/>
              <a:t>()  :  Returns “True” if a string ends with the given suffix</a:t>
            </a:r>
          </a:p>
          <a:p>
            <a:r>
              <a:rPr lang="en-US" dirty="0" err="1"/>
              <a:t>expandtabs</a:t>
            </a:r>
            <a:r>
              <a:rPr lang="en-US" dirty="0"/>
              <a:t>()  :  Specifies the amount of space to be substituted with the “\t” symbol in the string</a:t>
            </a:r>
          </a:p>
        </p:txBody>
      </p:sp>
    </p:spTree>
    <p:extLst>
      <p:ext uri="{BB962C8B-B14F-4D97-AF65-F5344CB8AC3E}">
        <p14:creationId xmlns:p14="http://schemas.microsoft.com/office/powerpoint/2010/main" val="351765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Methods (</a:t>
            </a:r>
            <a:r>
              <a:rPr lang="en-US" dirty="0" err="1"/>
              <a:t>Contd</a:t>
            </a:r>
            <a:r>
              <a:rPr lang="en-US" dirty="0"/>
              <a:t>)</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806824" y="2241177"/>
            <a:ext cx="10954870" cy="4554070"/>
          </a:xfrm>
        </p:spPr>
        <p:txBody>
          <a:bodyPr>
            <a:normAutofit lnSpcReduction="10000"/>
          </a:bodyPr>
          <a:lstStyle/>
          <a:p>
            <a:r>
              <a:rPr lang="en-US" dirty="0"/>
              <a:t>find()  :  Returns the lowest index of the substring if it is found</a:t>
            </a:r>
          </a:p>
          <a:p>
            <a:r>
              <a:rPr lang="en-US" dirty="0"/>
              <a:t>format()  :  Formats the string for printing it to console</a:t>
            </a:r>
          </a:p>
          <a:p>
            <a:r>
              <a:rPr lang="en-US" dirty="0" err="1"/>
              <a:t>format_map</a:t>
            </a:r>
            <a:r>
              <a:rPr lang="en-US" dirty="0"/>
              <a:t>()  :  Formats specified values in a string using a dictionary</a:t>
            </a:r>
          </a:p>
          <a:p>
            <a:r>
              <a:rPr lang="en-US" dirty="0"/>
              <a:t>index()  :  Returns the position of the first occurrence of a substring in a string</a:t>
            </a:r>
          </a:p>
          <a:p>
            <a:r>
              <a:rPr lang="en-US" dirty="0" err="1"/>
              <a:t>isalnum</a:t>
            </a:r>
            <a:r>
              <a:rPr lang="en-US" dirty="0"/>
              <a:t>()  :  Checks whether all the characters in a given string is alphanumeric or not</a:t>
            </a:r>
          </a:p>
          <a:p>
            <a:r>
              <a:rPr lang="en-US" dirty="0" err="1"/>
              <a:t>isalpha</a:t>
            </a:r>
            <a:r>
              <a:rPr lang="en-US" dirty="0"/>
              <a:t>()  :  Returns “True” if all characters in the string are alphabets</a:t>
            </a:r>
          </a:p>
          <a:p>
            <a:r>
              <a:rPr lang="en-US" dirty="0" err="1"/>
              <a:t>isdecimal</a:t>
            </a:r>
            <a:r>
              <a:rPr lang="en-US" dirty="0"/>
              <a:t>()  :  Returns true if all characters in a string are decimal</a:t>
            </a:r>
          </a:p>
          <a:p>
            <a:r>
              <a:rPr lang="en-US" dirty="0" err="1"/>
              <a:t>isdigit</a:t>
            </a:r>
            <a:r>
              <a:rPr lang="en-US" dirty="0"/>
              <a:t>()  :  Returns “True” if all characters in the string are digits</a:t>
            </a:r>
          </a:p>
          <a:p>
            <a:r>
              <a:rPr lang="en-US" dirty="0" err="1"/>
              <a:t>isidentifier</a:t>
            </a:r>
            <a:r>
              <a:rPr lang="en-US" dirty="0"/>
              <a:t>()  :  Check whether a string is a valid identifier or not</a:t>
            </a:r>
          </a:p>
          <a:p>
            <a:r>
              <a:rPr lang="en-US" dirty="0" err="1"/>
              <a:t>islower</a:t>
            </a:r>
            <a:r>
              <a:rPr lang="en-US" dirty="0"/>
              <a:t>()  :  Checks if all characters in the string are lowercase</a:t>
            </a:r>
          </a:p>
          <a:p>
            <a:r>
              <a:rPr lang="en-US" dirty="0" err="1"/>
              <a:t>isnumeric</a:t>
            </a:r>
            <a:r>
              <a:rPr lang="en-US" dirty="0"/>
              <a:t>()  :  Returns “True” if all characters in the string are numeric characters</a:t>
            </a:r>
          </a:p>
          <a:p>
            <a:r>
              <a:rPr lang="en-US" dirty="0" err="1"/>
              <a:t>isprintable</a:t>
            </a:r>
            <a:r>
              <a:rPr lang="en-US" dirty="0"/>
              <a:t>()  :  Returns “True” if all characters in the string are printable or the string is empty</a:t>
            </a:r>
          </a:p>
        </p:txBody>
      </p:sp>
    </p:spTree>
    <p:extLst>
      <p:ext uri="{BB962C8B-B14F-4D97-AF65-F5344CB8AC3E}">
        <p14:creationId xmlns:p14="http://schemas.microsoft.com/office/powerpoint/2010/main" val="286702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Methods (</a:t>
            </a:r>
            <a:r>
              <a:rPr lang="en-US" dirty="0" err="1"/>
              <a:t>Contd</a:t>
            </a:r>
            <a:r>
              <a:rPr lang="en-US" dirty="0"/>
              <a:t>)</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806824" y="2241177"/>
            <a:ext cx="10954870" cy="4554070"/>
          </a:xfrm>
        </p:spPr>
        <p:txBody>
          <a:bodyPr>
            <a:normAutofit lnSpcReduction="10000"/>
          </a:bodyPr>
          <a:lstStyle/>
          <a:p>
            <a:r>
              <a:rPr lang="en-US" dirty="0" err="1"/>
              <a:t>isspace</a:t>
            </a:r>
            <a:r>
              <a:rPr lang="en-US" dirty="0"/>
              <a:t>()  :  Returns “True” if all characters in the string are whitespace characters</a:t>
            </a:r>
          </a:p>
          <a:p>
            <a:r>
              <a:rPr lang="en-US" dirty="0" err="1"/>
              <a:t>istitle</a:t>
            </a:r>
            <a:r>
              <a:rPr lang="en-US" dirty="0"/>
              <a:t>()  :  Returns “True” if the string is a title cased string</a:t>
            </a:r>
          </a:p>
          <a:p>
            <a:r>
              <a:rPr lang="en-US" dirty="0" err="1"/>
              <a:t>isupper</a:t>
            </a:r>
            <a:r>
              <a:rPr lang="en-US" dirty="0"/>
              <a:t>()  :  Checks if all characters in the string are uppercase</a:t>
            </a:r>
          </a:p>
          <a:p>
            <a:r>
              <a:rPr lang="en-US" dirty="0"/>
              <a:t>join()  :  Returns a concatenated String</a:t>
            </a:r>
          </a:p>
          <a:p>
            <a:r>
              <a:rPr lang="en-US" dirty="0" err="1"/>
              <a:t>ljust</a:t>
            </a:r>
            <a:r>
              <a:rPr lang="en-US" dirty="0"/>
              <a:t>()  :  Left aligns the string according to the width specified</a:t>
            </a:r>
          </a:p>
          <a:p>
            <a:r>
              <a:rPr lang="en-US" dirty="0"/>
              <a:t>lower()  :  Converts all uppercase characters in a string into lowercase</a:t>
            </a:r>
          </a:p>
          <a:p>
            <a:r>
              <a:rPr lang="en-US" dirty="0" err="1"/>
              <a:t>lstrip</a:t>
            </a:r>
            <a:r>
              <a:rPr lang="en-US" dirty="0"/>
              <a:t>()  :  Returns the string with leading characters removed</a:t>
            </a:r>
          </a:p>
          <a:p>
            <a:r>
              <a:rPr lang="en-US" dirty="0" err="1"/>
              <a:t>maketrans</a:t>
            </a:r>
            <a:r>
              <a:rPr lang="en-US" dirty="0"/>
              <a:t>()  :   Returns a translation table</a:t>
            </a:r>
          </a:p>
          <a:p>
            <a:r>
              <a:rPr lang="en-US" dirty="0"/>
              <a:t>partition()  :  Splits the string at the first occurrence of the separator </a:t>
            </a:r>
          </a:p>
          <a:p>
            <a:r>
              <a:rPr lang="en-US" dirty="0"/>
              <a:t>replace()  :  Replaces all occurrences of a substring with another substring</a:t>
            </a:r>
          </a:p>
          <a:p>
            <a:r>
              <a:rPr lang="en-US" dirty="0" err="1"/>
              <a:t>rfind</a:t>
            </a:r>
            <a:r>
              <a:rPr lang="en-US" dirty="0"/>
              <a:t>()  :  Returns the highest index of the substring</a:t>
            </a:r>
          </a:p>
          <a:p>
            <a:r>
              <a:rPr lang="en-US" dirty="0" err="1"/>
              <a:t>rindex</a:t>
            </a:r>
            <a:r>
              <a:rPr lang="en-US" dirty="0"/>
              <a:t>()  :  Returns the highest index of the substring inside the string</a:t>
            </a:r>
          </a:p>
        </p:txBody>
      </p:sp>
    </p:spTree>
    <p:extLst>
      <p:ext uri="{BB962C8B-B14F-4D97-AF65-F5344CB8AC3E}">
        <p14:creationId xmlns:p14="http://schemas.microsoft.com/office/powerpoint/2010/main" val="14072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Methods (</a:t>
            </a:r>
            <a:r>
              <a:rPr lang="en-US" dirty="0" err="1"/>
              <a:t>Contd</a:t>
            </a:r>
            <a:r>
              <a:rPr lang="en-US" dirty="0"/>
              <a:t>)</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806824" y="2241177"/>
            <a:ext cx="10954870" cy="4554070"/>
          </a:xfrm>
        </p:spPr>
        <p:txBody>
          <a:bodyPr>
            <a:normAutofit lnSpcReduction="10000"/>
          </a:bodyPr>
          <a:lstStyle/>
          <a:p>
            <a:r>
              <a:rPr lang="en-US" dirty="0" err="1"/>
              <a:t>rjust</a:t>
            </a:r>
            <a:r>
              <a:rPr lang="en-US" dirty="0"/>
              <a:t>()  :  Right aligns the string according to the width specified</a:t>
            </a:r>
          </a:p>
          <a:p>
            <a:r>
              <a:rPr lang="en-US" dirty="0" err="1"/>
              <a:t>rpartition</a:t>
            </a:r>
            <a:r>
              <a:rPr lang="en-US" dirty="0"/>
              <a:t>()  :  Split the given string into three parts</a:t>
            </a:r>
          </a:p>
          <a:p>
            <a:r>
              <a:rPr lang="en-US" dirty="0" err="1"/>
              <a:t>rsplit</a:t>
            </a:r>
            <a:r>
              <a:rPr lang="en-US" dirty="0"/>
              <a:t>()  :  Split the string from the right by the specified separator</a:t>
            </a:r>
          </a:p>
          <a:p>
            <a:r>
              <a:rPr lang="en-US" dirty="0" err="1"/>
              <a:t>rstrip</a:t>
            </a:r>
            <a:r>
              <a:rPr lang="en-US" dirty="0"/>
              <a:t>()  :  Removes trailing characters</a:t>
            </a:r>
          </a:p>
          <a:p>
            <a:r>
              <a:rPr lang="en-US" dirty="0" err="1"/>
              <a:t>splitlines</a:t>
            </a:r>
            <a:r>
              <a:rPr lang="en-US" dirty="0"/>
              <a:t>()  :  Split the lines at line boundaries</a:t>
            </a:r>
          </a:p>
          <a:p>
            <a:r>
              <a:rPr lang="en-US" dirty="0" err="1"/>
              <a:t>startswith</a:t>
            </a:r>
            <a:r>
              <a:rPr lang="en-US" dirty="0"/>
              <a:t>()  :  Returns “True” if a string starts with the given prefix</a:t>
            </a:r>
          </a:p>
          <a:p>
            <a:r>
              <a:rPr lang="en-US" dirty="0"/>
              <a:t>strip()  :  Returns the string with both leading and trailing characters</a:t>
            </a:r>
          </a:p>
          <a:p>
            <a:r>
              <a:rPr lang="en-US" dirty="0" err="1"/>
              <a:t>swapcase</a:t>
            </a:r>
            <a:r>
              <a:rPr lang="en-US" dirty="0"/>
              <a:t>()  :  Converts all uppercase characters to lowercase and vice versa</a:t>
            </a:r>
          </a:p>
          <a:p>
            <a:r>
              <a:rPr lang="en-US" dirty="0"/>
              <a:t>title()  :  Convert string to title case</a:t>
            </a:r>
          </a:p>
          <a:p>
            <a:r>
              <a:rPr lang="en-US" dirty="0"/>
              <a:t>translate()  :  Modify string according to given translation mappings</a:t>
            </a:r>
          </a:p>
          <a:p>
            <a:r>
              <a:rPr lang="en-US" dirty="0"/>
              <a:t>upper()  :  Converts all lowercase characters in a string into uppercase</a:t>
            </a:r>
          </a:p>
          <a:p>
            <a:r>
              <a:rPr lang="en-US" dirty="0" err="1"/>
              <a:t>zfill</a:t>
            </a:r>
            <a:r>
              <a:rPr lang="en-US" dirty="0"/>
              <a:t>()  :  Returns a copy of the string with ‘0’ characters padded to the left side of the string</a:t>
            </a:r>
          </a:p>
        </p:txBody>
      </p:sp>
    </p:spTree>
    <p:extLst>
      <p:ext uri="{BB962C8B-B14F-4D97-AF65-F5344CB8AC3E}">
        <p14:creationId xmlns:p14="http://schemas.microsoft.com/office/powerpoint/2010/main" val="37052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Before you start you must know</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History</a:t>
            </a:r>
          </a:p>
          <a:p>
            <a:r>
              <a:rPr lang="en-US" dirty="0"/>
              <a:t>Advantages</a:t>
            </a:r>
          </a:p>
          <a:p>
            <a:r>
              <a:rPr lang="en-US" dirty="0"/>
              <a:t>Python 2 vs Python 3</a:t>
            </a:r>
          </a:p>
          <a:p>
            <a:r>
              <a:rPr lang="en-US" dirty="0"/>
              <a:t>Which one you should learn?</a:t>
            </a:r>
          </a:p>
        </p:txBody>
      </p:sp>
    </p:spTree>
    <p:extLst>
      <p:ext uri="{BB962C8B-B14F-4D97-AF65-F5344CB8AC3E}">
        <p14:creationId xmlns:p14="http://schemas.microsoft.com/office/powerpoint/2010/main" val="85993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806824" y="2241177"/>
            <a:ext cx="10954870" cy="4554070"/>
          </a:xfrm>
        </p:spPr>
        <p:txBody>
          <a:bodyPr>
            <a:normAutofit/>
          </a:bodyPr>
          <a:lstStyle/>
          <a:p>
            <a:r>
              <a:rPr lang="en-US" dirty="0"/>
              <a:t>Arithmetic</a:t>
            </a:r>
          </a:p>
          <a:p>
            <a:r>
              <a:rPr lang="en-US" dirty="0"/>
              <a:t>Comparison</a:t>
            </a:r>
          </a:p>
          <a:p>
            <a:r>
              <a:rPr lang="en-US" dirty="0"/>
              <a:t>Logical</a:t>
            </a:r>
          </a:p>
          <a:p>
            <a:r>
              <a:rPr lang="en-US" dirty="0"/>
              <a:t>Bitwise</a:t>
            </a:r>
          </a:p>
          <a:p>
            <a:r>
              <a:rPr lang="en-US" dirty="0"/>
              <a:t>Assignment</a:t>
            </a:r>
          </a:p>
          <a:p>
            <a:r>
              <a:rPr lang="en-US" dirty="0"/>
              <a:t>Identity</a:t>
            </a:r>
          </a:p>
          <a:p>
            <a:r>
              <a:rPr lang="en-US" dirty="0"/>
              <a:t>Membership</a:t>
            </a:r>
          </a:p>
          <a:p>
            <a:r>
              <a:rPr lang="en-US" dirty="0"/>
              <a:t>Precedence</a:t>
            </a:r>
          </a:p>
          <a:p>
            <a:r>
              <a:rPr lang="en-US" dirty="0"/>
              <a:t>Associativity</a:t>
            </a:r>
          </a:p>
          <a:p>
            <a:endParaRPr lang="en-US" dirty="0"/>
          </a:p>
        </p:txBody>
      </p:sp>
    </p:spTree>
    <p:extLst>
      <p:ext uri="{BB962C8B-B14F-4D97-AF65-F5344CB8AC3E}">
        <p14:creationId xmlns:p14="http://schemas.microsoft.com/office/powerpoint/2010/main" val="32967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581782"/>
            <a:ext cx="8761413" cy="706964"/>
          </a:xfrm>
        </p:spPr>
        <p:txBody>
          <a:bodyPr/>
          <a:lstStyle/>
          <a:p>
            <a:r>
              <a:rPr lang="en-IN" dirty="0"/>
              <a:t>Arithmetic Operators</a:t>
            </a:r>
          </a:p>
        </p:txBody>
      </p:sp>
      <p:graphicFrame>
        <p:nvGraphicFramePr>
          <p:cNvPr id="4" name="Table 4">
            <a:extLst>
              <a:ext uri="{FF2B5EF4-FFF2-40B4-BE49-F238E27FC236}">
                <a16:creationId xmlns:a16="http://schemas.microsoft.com/office/drawing/2014/main" id="{75737B43-6113-49B2-BFC3-E8F36D9AD2BA}"/>
              </a:ext>
            </a:extLst>
          </p:cNvPr>
          <p:cNvGraphicFramePr>
            <a:graphicFrameLocks noGrp="1"/>
          </p:cNvGraphicFramePr>
          <p:nvPr>
            <p:ph idx="1"/>
            <p:extLst>
              <p:ext uri="{D42A27DB-BD31-4B8C-83A1-F6EECF244321}">
                <p14:modId xmlns:p14="http://schemas.microsoft.com/office/powerpoint/2010/main" val="2568096815"/>
              </p:ext>
            </p:extLst>
          </p:nvPr>
        </p:nvGraphicFramePr>
        <p:xfrm>
          <a:off x="496159" y="1838111"/>
          <a:ext cx="11199682" cy="5019889"/>
        </p:xfrm>
        <a:graphic>
          <a:graphicData uri="http://schemas.openxmlformats.org/drawingml/2006/table">
            <a:tbl>
              <a:tblPr firstRow="1" bandRow="1">
                <a:tableStyleId>{5C22544A-7EE6-4342-B048-85BDC9FD1C3A}</a:tableStyleId>
              </a:tblPr>
              <a:tblGrid>
                <a:gridCol w="1822760">
                  <a:extLst>
                    <a:ext uri="{9D8B030D-6E8A-4147-A177-3AD203B41FA5}">
                      <a16:colId xmlns:a16="http://schemas.microsoft.com/office/drawing/2014/main" val="875015253"/>
                    </a:ext>
                  </a:extLst>
                </a:gridCol>
                <a:gridCol w="6378443">
                  <a:extLst>
                    <a:ext uri="{9D8B030D-6E8A-4147-A177-3AD203B41FA5}">
                      <a16:colId xmlns:a16="http://schemas.microsoft.com/office/drawing/2014/main" val="3320045375"/>
                    </a:ext>
                  </a:extLst>
                </a:gridCol>
                <a:gridCol w="2998479">
                  <a:extLst>
                    <a:ext uri="{9D8B030D-6E8A-4147-A177-3AD203B41FA5}">
                      <a16:colId xmlns:a16="http://schemas.microsoft.com/office/drawing/2014/main" val="468970389"/>
                    </a:ext>
                  </a:extLst>
                </a:gridCol>
              </a:tblGrid>
              <a:tr h="454373">
                <a:tc>
                  <a:txBody>
                    <a:bodyPr/>
                    <a:lstStyle/>
                    <a:p>
                      <a:pPr algn="ctr"/>
                      <a:r>
                        <a:rPr lang="en-IN" sz="1800" b="1" dirty="0"/>
                        <a:t>Operator</a:t>
                      </a:r>
                    </a:p>
                  </a:txBody>
                  <a:tcPr/>
                </a:tc>
                <a:tc>
                  <a:txBody>
                    <a:bodyPr/>
                    <a:lstStyle/>
                    <a:p>
                      <a:pPr algn="ctr"/>
                      <a:r>
                        <a:rPr lang="en-IN" sz="1800" b="1" dirty="0"/>
                        <a:t>Description</a:t>
                      </a:r>
                    </a:p>
                  </a:txBody>
                  <a:tcPr/>
                </a:tc>
                <a:tc>
                  <a:txBody>
                    <a:bodyPr/>
                    <a:lstStyle/>
                    <a:p>
                      <a:pPr algn="ctr"/>
                      <a:r>
                        <a:rPr lang="en-IN" sz="1800" b="1" dirty="0"/>
                        <a:t>Syntax</a:t>
                      </a:r>
                    </a:p>
                  </a:txBody>
                  <a:tcPr/>
                </a:tc>
                <a:extLst>
                  <a:ext uri="{0D108BD9-81ED-4DB2-BD59-A6C34878D82A}">
                    <a16:rowId xmlns:a16="http://schemas.microsoft.com/office/drawing/2014/main" val="2957010843"/>
                  </a:ext>
                </a:extLst>
              </a:tr>
              <a:tr h="454373">
                <a:tc>
                  <a:txBody>
                    <a:bodyPr/>
                    <a:lstStyle/>
                    <a:p>
                      <a:pPr algn="ctr" fontAlgn="base"/>
                      <a:r>
                        <a:rPr lang="en-IN" sz="1800" b="1">
                          <a:effectLst/>
                        </a:rPr>
                        <a:t>+</a:t>
                      </a:r>
                    </a:p>
                  </a:txBody>
                  <a:tcPr marL="63500" marR="63500" marT="88900" marB="88900" anchor="ctr"/>
                </a:tc>
                <a:tc>
                  <a:txBody>
                    <a:bodyPr/>
                    <a:lstStyle/>
                    <a:p>
                      <a:pPr algn="ctr" fontAlgn="base"/>
                      <a:r>
                        <a:rPr lang="en-IN" sz="1800" b="1" dirty="0">
                          <a:effectLst/>
                        </a:rPr>
                        <a:t>Addition: adds two operands</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1188731878"/>
                  </a:ext>
                </a:extLst>
              </a:tr>
              <a:tr h="454373">
                <a:tc>
                  <a:txBody>
                    <a:bodyPr/>
                    <a:lstStyle/>
                    <a:p>
                      <a:pPr algn="ctr" fontAlgn="base"/>
                      <a:r>
                        <a:rPr lang="en-IN" sz="1800" b="1">
                          <a:effectLst/>
                        </a:rPr>
                        <a:t>–</a:t>
                      </a:r>
                    </a:p>
                  </a:txBody>
                  <a:tcPr marL="63500" marR="63500" marT="88900" marB="88900" anchor="ctr"/>
                </a:tc>
                <a:tc>
                  <a:txBody>
                    <a:bodyPr/>
                    <a:lstStyle/>
                    <a:p>
                      <a:pPr algn="ctr" fontAlgn="base"/>
                      <a:r>
                        <a:rPr lang="en-IN" sz="1800" b="1">
                          <a:effectLst/>
                        </a:rPr>
                        <a:t>Subtraction: subtracts two operands</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3680453831"/>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IN" sz="1800" b="1">
                          <a:effectLst/>
                        </a:rPr>
                        <a:t>Multiplication: multiplies two operands</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2414840570"/>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Division (float): divides the first operand by the second</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64248132"/>
                  </a:ext>
                </a:extLst>
              </a:tr>
              <a:tr h="684672">
                <a:tc>
                  <a:txBody>
                    <a:bodyPr/>
                    <a:lstStyle/>
                    <a:p>
                      <a:pPr algn="ctr" fontAlgn="base"/>
                      <a:r>
                        <a:rPr lang="en-IN" sz="1800" b="1" dirty="0">
                          <a:effectLst/>
                        </a:rPr>
                        <a:t>//</a:t>
                      </a:r>
                    </a:p>
                  </a:txBody>
                  <a:tcPr marL="63500" marR="63500" marT="88900" marB="88900" anchor="ctr"/>
                </a:tc>
                <a:tc>
                  <a:txBody>
                    <a:bodyPr/>
                    <a:lstStyle/>
                    <a:p>
                      <a:pPr algn="ctr" fontAlgn="base"/>
                      <a:r>
                        <a:rPr lang="en-US" sz="1800" b="1" dirty="0">
                          <a:effectLst/>
                        </a:rPr>
                        <a:t>Division (floor): divides the first operand by the second</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4135242674"/>
                  </a:ext>
                </a:extLst>
              </a:tr>
              <a:tr h="91808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Modulus: returns the remainder when the first operand is divided by the second</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3485256223"/>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Power: Returns first raised to power second</a:t>
                      </a:r>
                    </a:p>
                  </a:txBody>
                  <a:tcPr marL="63500" marR="63500" marT="88900" marB="88900" anchor="ctr"/>
                </a:tc>
                <a:tc>
                  <a:txBody>
                    <a:bodyPr/>
                    <a:lstStyle/>
                    <a:p>
                      <a:pPr algn="ctr" fontAlgn="base"/>
                      <a:r>
                        <a:rPr lang="en-IN" sz="1800" b="1" dirty="0">
                          <a:effectLst/>
                        </a:rPr>
                        <a:t>x ** y</a:t>
                      </a:r>
                    </a:p>
                  </a:txBody>
                  <a:tcPr marL="63500" marR="63500" marT="88900" marB="88900" anchor="ctr"/>
                </a:tc>
                <a:extLst>
                  <a:ext uri="{0D108BD9-81ED-4DB2-BD59-A6C34878D82A}">
                    <a16:rowId xmlns:a16="http://schemas.microsoft.com/office/drawing/2014/main" val="1191017964"/>
                  </a:ext>
                </a:extLst>
              </a:tr>
            </a:tbl>
          </a:graphicData>
        </a:graphic>
      </p:graphicFrame>
    </p:spTree>
    <p:extLst>
      <p:ext uri="{BB962C8B-B14F-4D97-AF65-F5344CB8AC3E}">
        <p14:creationId xmlns:p14="http://schemas.microsoft.com/office/powerpoint/2010/main" val="1057385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581782"/>
            <a:ext cx="8761413" cy="706964"/>
          </a:xfrm>
        </p:spPr>
        <p:txBody>
          <a:bodyPr/>
          <a:lstStyle/>
          <a:p>
            <a:r>
              <a:rPr lang="en-IN" dirty="0"/>
              <a:t>Comparison Operators</a:t>
            </a:r>
          </a:p>
        </p:txBody>
      </p:sp>
      <p:graphicFrame>
        <p:nvGraphicFramePr>
          <p:cNvPr id="4" name="Table 4">
            <a:extLst>
              <a:ext uri="{FF2B5EF4-FFF2-40B4-BE49-F238E27FC236}">
                <a16:creationId xmlns:a16="http://schemas.microsoft.com/office/drawing/2014/main" id="{75737B43-6113-49B2-BFC3-E8F36D9AD2BA}"/>
              </a:ext>
            </a:extLst>
          </p:cNvPr>
          <p:cNvGraphicFramePr>
            <a:graphicFrameLocks noGrp="1"/>
          </p:cNvGraphicFramePr>
          <p:nvPr>
            <p:ph idx="1"/>
            <p:extLst>
              <p:ext uri="{D42A27DB-BD31-4B8C-83A1-F6EECF244321}">
                <p14:modId xmlns:p14="http://schemas.microsoft.com/office/powerpoint/2010/main" val="2004687331"/>
              </p:ext>
            </p:extLst>
          </p:nvPr>
        </p:nvGraphicFramePr>
        <p:xfrm>
          <a:off x="468658" y="1844563"/>
          <a:ext cx="11254683" cy="4649052"/>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875015253"/>
                    </a:ext>
                  </a:extLst>
                </a:gridCol>
                <a:gridCol w="6409767">
                  <a:extLst>
                    <a:ext uri="{9D8B030D-6E8A-4147-A177-3AD203B41FA5}">
                      <a16:colId xmlns:a16="http://schemas.microsoft.com/office/drawing/2014/main" val="3320045375"/>
                    </a:ext>
                  </a:extLst>
                </a:gridCol>
                <a:gridCol w="3013204">
                  <a:extLst>
                    <a:ext uri="{9D8B030D-6E8A-4147-A177-3AD203B41FA5}">
                      <a16:colId xmlns:a16="http://schemas.microsoft.com/office/drawing/2014/main" val="468970389"/>
                    </a:ext>
                  </a:extLst>
                </a:gridCol>
              </a:tblGrid>
              <a:tr h="454373">
                <a:tc>
                  <a:txBody>
                    <a:bodyPr/>
                    <a:lstStyle/>
                    <a:p>
                      <a:pPr algn="ctr"/>
                      <a:r>
                        <a:rPr lang="en-IN" sz="1800" b="1" dirty="0"/>
                        <a:t>Operator</a:t>
                      </a:r>
                    </a:p>
                  </a:txBody>
                  <a:tcPr/>
                </a:tc>
                <a:tc>
                  <a:txBody>
                    <a:bodyPr/>
                    <a:lstStyle/>
                    <a:p>
                      <a:pPr algn="ctr"/>
                      <a:r>
                        <a:rPr lang="en-IN" sz="1800" b="1" dirty="0"/>
                        <a:t>Description</a:t>
                      </a:r>
                    </a:p>
                  </a:txBody>
                  <a:tcPr/>
                </a:tc>
                <a:tc>
                  <a:txBody>
                    <a:bodyPr/>
                    <a:lstStyle/>
                    <a:p>
                      <a:pPr algn="ctr"/>
                      <a:r>
                        <a:rPr lang="en-IN" sz="1800" b="1" dirty="0"/>
                        <a:t>Syntax</a:t>
                      </a:r>
                    </a:p>
                  </a:txBody>
                  <a:tcPr/>
                </a:tc>
                <a:extLst>
                  <a:ext uri="{0D108BD9-81ED-4DB2-BD59-A6C34878D82A}">
                    <a16:rowId xmlns:a16="http://schemas.microsoft.com/office/drawing/2014/main" val="2957010843"/>
                  </a:ext>
                </a:extLst>
              </a:tr>
              <a:tr h="454373">
                <a:tc>
                  <a:txBody>
                    <a:bodyPr/>
                    <a:lstStyle/>
                    <a:p>
                      <a:pPr algn="ctr" fontAlgn="base"/>
                      <a:r>
                        <a:rPr lang="en-IN" sz="1800" b="1">
                          <a:effectLst/>
                        </a:rPr>
                        <a:t>&gt;</a:t>
                      </a:r>
                    </a:p>
                  </a:txBody>
                  <a:tcPr marL="63500" marR="63500" marT="88900" marB="88900" anchor="ctr"/>
                </a:tc>
                <a:tc>
                  <a:txBody>
                    <a:bodyPr/>
                    <a:lstStyle/>
                    <a:p>
                      <a:pPr algn="ctr" fontAlgn="base"/>
                      <a:r>
                        <a:rPr lang="en-US" sz="1800" b="1">
                          <a:effectLst/>
                        </a:rPr>
                        <a:t>Greater than: True if the left operand is greater than the right</a:t>
                      </a:r>
                    </a:p>
                  </a:txBody>
                  <a:tcPr marL="63500" marR="63500" marT="88900" marB="88900" anchor="ctr"/>
                </a:tc>
                <a:tc>
                  <a:txBody>
                    <a:bodyPr/>
                    <a:lstStyle/>
                    <a:p>
                      <a:pPr algn="ctr" fontAlgn="base"/>
                      <a:r>
                        <a:rPr lang="en-IN" sz="1800" b="1">
                          <a:effectLst/>
                        </a:rPr>
                        <a:t>x &gt; y</a:t>
                      </a:r>
                    </a:p>
                  </a:txBody>
                  <a:tcPr marL="63500" marR="63500" marT="88900" marB="88900" anchor="ctr"/>
                </a:tc>
                <a:extLst>
                  <a:ext uri="{0D108BD9-81ED-4DB2-BD59-A6C34878D82A}">
                    <a16:rowId xmlns:a16="http://schemas.microsoft.com/office/drawing/2014/main" val="1188731878"/>
                  </a:ext>
                </a:extLst>
              </a:tr>
              <a:tr h="454373">
                <a:tc>
                  <a:txBody>
                    <a:bodyPr/>
                    <a:lstStyle/>
                    <a:p>
                      <a:pPr algn="ctr" fontAlgn="base"/>
                      <a:r>
                        <a:rPr lang="en-IN" sz="1800" b="1">
                          <a:effectLst/>
                        </a:rPr>
                        <a:t>&lt;</a:t>
                      </a:r>
                    </a:p>
                  </a:txBody>
                  <a:tcPr marL="63500" marR="63500" marT="88900" marB="88900" anchor="ctr"/>
                </a:tc>
                <a:tc>
                  <a:txBody>
                    <a:bodyPr/>
                    <a:lstStyle/>
                    <a:p>
                      <a:pPr algn="ctr" fontAlgn="base"/>
                      <a:r>
                        <a:rPr lang="en-US" sz="1800" b="1">
                          <a:effectLst/>
                        </a:rPr>
                        <a:t>Less than: True if the left operand is less than the right</a:t>
                      </a:r>
                    </a:p>
                  </a:txBody>
                  <a:tcPr marL="63500" marR="63500" marT="88900" marB="88900" anchor="ctr"/>
                </a:tc>
                <a:tc>
                  <a:txBody>
                    <a:bodyPr/>
                    <a:lstStyle/>
                    <a:p>
                      <a:pPr algn="ctr" fontAlgn="base"/>
                      <a:r>
                        <a:rPr lang="en-IN" sz="1800" b="1">
                          <a:effectLst/>
                        </a:rPr>
                        <a:t>x &lt; y</a:t>
                      </a:r>
                    </a:p>
                  </a:txBody>
                  <a:tcPr marL="63500" marR="63500" marT="88900" marB="88900" anchor="ctr"/>
                </a:tc>
                <a:extLst>
                  <a:ext uri="{0D108BD9-81ED-4DB2-BD59-A6C34878D82A}">
                    <a16:rowId xmlns:a16="http://schemas.microsoft.com/office/drawing/2014/main" val="3680453831"/>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dirty="0">
                          <a:effectLst/>
                        </a:rPr>
                        <a:t>Equal to: True if both operands are equal</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2414840570"/>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Not equal to – True if operands are not equal</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64248132"/>
                  </a:ext>
                </a:extLst>
              </a:tr>
              <a:tr h="684672">
                <a:tc>
                  <a:txBody>
                    <a:bodyPr/>
                    <a:lstStyle/>
                    <a:p>
                      <a:pPr algn="ctr" fontAlgn="base"/>
                      <a:r>
                        <a:rPr lang="en-IN" sz="1800" b="1">
                          <a:effectLst/>
                        </a:rPr>
                        <a:t>&gt;=</a:t>
                      </a:r>
                    </a:p>
                  </a:txBody>
                  <a:tcPr marL="63500" marR="63500" marT="88900" marB="88900" anchor="ctr"/>
                </a:tc>
                <a:tc>
                  <a:txBody>
                    <a:bodyPr/>
                    <a:lstStyle/>
                    <a:p>
                      <a:pPr algn="ctr" fontAlgn="base"/>
                      <a:r>
                        <a:rPr lang="en-US" sz="1800" b="1">
                          <a:effectLst/>
                        </a:rPr>
                        <a:t>Greater than or equal to True if the left operand is greater than or equal to the right</a:t>
                      </a:r>
                    </a:p>
                  </a:txBody>
                  <a:tcPr marL="63500" marR="63500" marT="88900" marB="88900" anchor="ctr"/>
                </a:tc>
                <a:tc>
                  <a:txBody>
                    <a:bodyPr/>
                    <a:lstStyle/>
                    <a:p>
                      <a:pPr algn="ctr" fontAlgn="base"/>
                      <a:r>
                        <a:rPr lang="en-IN" sz="1800" b="1">
                          <a:effectLst/>
                        </a:rPr>
                        <a:t>x &gt;= y</a:t>
                      </a:r>
                    </a:p>
                  </a:txBody>
                  <a:tcPr marL="63500" marR="63500" marT="88900" marB="88900" anchor="ctr"/>
                </a:tc>
                <a:extLst>
                  <a:ext uri="{0D108BD9-81ED-4DB2-BD59-A6C34878D82A}">
                    <a16:rowId xmlns:a16="http://schemas.microsoft.com/office/drawing/2014/main" val="4135242674"/>
                  </a:ext>
                </a:extLst>
              </a:tr>
              <a:tr h="918082">
                <a:tc>
                  <a:txBody>
                    <a:bodyPr/>
                    <a:lstStyle/>
                    <a:p>
                      <a:pPr algn="ctr" fontAlgn="base"/>
                      <a:r>
                        <a:rPr lang="en-IN" sz="1800" b="1">
                          <a:effectLst/>
                        </a:rPr>
                        <a:t>&lt;=</a:t>
                      </a:r>
                    </a:p>
                  </a:txBody>
                  <a:tcPr marL="63500" marR="63500" marT="88900" marB="88900" anchor="ctr"/>
                </a:tc>
                <a:tc>
                  <a:txBody>
                    <a:bodyPr/>
                    <a:lstStyle/>
                    <a:p>
                      <a:pPr algn="ctr" fontAlgn="base"/>
                      <a:r>
                        <a:rPr lang="en-US" sz="1800" b="1">
                          <a:effectLst/>
                        </a:rPr>
                        <a:t>Less than or equal to True if the left operand is less than or equal to the right</a:t>
                      </a:r>
                    </a:p>
                  </a:txBody>
                  <a:tcPr marL="63500" marR="63500" marT="88900" marB="88900" anchor="ctr"/>
                </a:tc>
                <a:tc>
                  <a:txBody>
                    <a:bodyPr/>
                    <a:lstStyle/>
                    <a:p>
                      <a:pPr algn="ctr" fontAlgn="base"/>
                      <a:r>
                        <a:rPr lang="en-IN" sz="1800" b="1" dirty="0">
                          <a:effectLst/>
                        </a:rPr>
                        <a:t>x &lt;= y</a:t>
                      </a:r>
                    </a:p>
                  </a:txBody>
                  <a:tcPr marL="63500" marR="63500" marT="88900" marB="88900" anchor="ctr"/>
                </a:tc>
                <a:extLst>
                  <a:ext uri="{0D108BD9-81ED-4DB2-BD59-A6C34878D82A}">
                    <a16:rowId xmlns:a16="http://schemas.microsoft.com/office/drawing/2014/main" val="3485256223"/>
                  </a:ext>
                </a:extLst>
              </a:tr>
            </a:tbl>
          </a:graphicData>
        </a:graphic>
      </p:graphicFrame>
    </p:spTree>
    <p:extLst>
      <p:ext uri="{BB962C8B-B14F-4D97-AF65-F5344CB8AC3E}">
        <p14:creationId xmlns:p14="http://schemas.microsoft.com/office/powerpoint/2010/main" val="104969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581782"/>
            <a:ext cx="8761413" cy="706964"/>
          </a:xfrm>
        </p:spPr>
        <p:txBody>
          <a:bodyPr/>
          <a:lstStyle/>
          <a:p>
            <a:r>
              <a:rPr lang="en-IN"/>
              <a:t>Logical </a:t>
            </a:r>
            <a:r>
              <a:rPr lang="en-IN" dirty="0"/>
              <a:t>Operators</a:t>
            </a:r>
          </a:p>
        </p:txBody>
      </p:sp>
      <p:graphicFrame>
        <p:nvGraphicFramePr>
          <p:cNvPr id="4" name="Table 4">
            <a:extLst>
              <a:ext uri="{FF2B5EF4-FFF2-40B4-BE49-F238E27FC236}">
                <a16:creationId xmlns:a16="http://schemas.microsoft.com/office/drawing/2014/main" id="{75737B43-6113-49B2-BFC3-E8F36D9AD2BA}"/>
              </a:ext>
            </a:extLst>
          </p:cNvPr>
          <p:cNvGraphicFramePr>
            <a:graphicFrameLocks noGrp="1"/>
          </p:cNvGraphicFramePr>
          <p:nvPr>
            <p:ph idx="1"/>
            <p:extLst>
              <p:ext uri="{D42A27DB-BD31-4B8C-83A1-F6EECF244321}">
                <p14:modId xmlns:p14="http://schemas.microsoft.com/office/powerpoint/2010/main" val="3586583653"/>
              </p:ext>
            </p:extLst>
          </p:nvPr>
        </p:nvGraphicFramePr>
        <p:xfrm>
          <a:off x="468658" y="2470205"/>
          <a:ext cx="11254683" cy="2047791"/>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875015253"/>
                    </a:ext>
                  </a:extLst>
                </a:gridCol>
                <a:gridCol w="6409767">
                  <a:extLst>
                    <a:ext uri="{9D8B030D-6E8A-4147-A177-3AD203B41FA5}">
                      <a16:colId xmlns:a16="http://schemas.microsoft.com/office/drawing/2014/main" val="3320045375"/>
                    </a:ext>
                  </a:extLst>
                </a:gridCol>
                <a:gridCol w="3013204">
                  <a:extLst>
                    <a:ext uri="{9D8B030D-6E8A-4147-A177-3AD203B41FA5}">
                      <a16:colId xmlns:a16="http://schemas.microsoft.com/office/drawing/2014/main" val="468970389"/>
                    </a:ext>
                  </a:extLst>
                </a:gridCol>
              </a:tblGrid>
              <a:tr h="454373">
                <a:tc>
                  <a:txBody>
                    <a:bodyPr/>
                    <a:lstStyle/>
                    <a:p>
                      <a:pPr algn="ctr"/>
                      <a:r>
                        <a:rPr lang="en-IN" sz="1800" b="1" dirty="0"/>
                        <a:t>Operator</a:t>
                      </a:r>
                    </a:p>
                  </a:txBody>
                  <a:tcPr/>
                </a:tc>
                <a:tc>
                  <a:txBody>
                    <a:bodyPr/>
                    <a:lstStyle/>
                    <a:p>
                      <a:pPr algn="ctr"/>
                      <a:r>
                        <a:rPr lang="en-IN" sz="1800" b="1" dirty="0"/>
                        <a:t>Description</a:t>
                      </a:r>
                    </a:p>
                  </a:txBody>
                  <a:tcPr/>
                </a:tc>
                <a:tc>
                  <a:txBody>
                    <a:bodyPr/>
                    <a:lstStyle/>
                    <a:p>
                      <a:pPr algn="ctr"/>
                      <a:r>
                        <a:rPr lang="en-IN" sz="1800" b="1" dirty="0"/>
                        <a:t>Syntax</a:t>
                      </a:r>
                    </a:p>
                  </a:txBody>
                  <a:tcPr/>
                </a:tc>
                <a:extLst>
                  <a:ext uri="{0D108BD9-81ED-4DB2-BD59-A6C34878D82A}">
                    <a16:rowId xmlns:a16="http://schemas.microsoft.com/office/drawing/2014/main" val="2957010843"/>
                  </a:ext>
                </a:extLst>
              </a:tr>
              <a:tr h="454373">
                <a:tc>
                  <a:txBody>
                    <a:bodyPr/>
                    <a:lstStyle/>
                    <a:p>
                      <a:pPr algn="ctr" fontAlgn="base"/>
                      <a:r>
                        <a:rPr lang="en-IN" sz="1800" b="1">
                          <a:effectLst/>
                        </a:rPr>
                        <a:t>and</a:t>
                      </a:r>
                    </a:p>
                  </a:txBody>
                  <a:tcPr marL="63500" marR="63500" marT="88900" marB="88900" anchor="ctr"/>
                </a:tc>
                <a:tc>
                  <a:txBody>
                    <a:bodyPr/>
                    <a:lstStyle/>
                    <a:p>
                      <a:pPr algn="ctr" fontAlgn="base"/>
                      <a:r>
                        <a:rPr lang="en-US" sz="1800" b="1">
                          <a:effectLst/>
                        </a:rPr>
                        <a:t>Logical AND: True if both the operands are true</a:t>
                      </a:r>
                    </a:p>
                  </a:txBody>
                  <a:tcPr marL="63500" marR="63500" marT="88900" marB="88900" anchor="ctr"/>
                </a:tc>
                <a:tc>
                  <a:txBody>
                    <a:bodyPr/>
                    <a:lstStyle/>
                    <a:p>
                      <a:pPr algn="ctr" fontAlgn="base"/>
                      <a:r>
                        <a:rPr lang="en-IN" sz="1800" b="1">
                          <a:effectLst/>
                        </a:rPr>
                        <a:t>x and y</a:t>
                      </a:r>
                    </a:p>
                  </a:txBody>
                  <a:tcPr marL="63500" marR="63500" marT="88900" marB="88900" anchor="ctr"/>
                </a:tc>
                <a:extLst>
                  <a:ext uri="{0D108BD9-81ED-4DB2-BD59-A6C34878D82A}">
                    <a16:rowId xmlns:a16="http://schemas.microsoft.com/office/drawing/2014/main" val="1188731878"/>
                  </a:ext>
                </a:extLst>
              </a:tr>
              <a:tr h="454373">
                <a:tc>
                  <a:txBody>
                    <a:bodyPr/>
                    <a:lstStyle/>
                    <a:p>
                      <a:pPr algn="ctr" fontAlgn="base"/>
                      <a:r>
                        <a:rPr lang="en-IN" sz="1800" b="1">
                          <a:effectLst/>
                        </a:rPr>
                        <a:t>or</a:t>
                      </a:r>
                    </a:p>
                  </a:txBody>
                  <a:tcPr marL="63500" marR="63500" marT="88900" marB="88900" anchor="ctr"/>
                </a:tc>
                <a:tc>
                  <a:txBody>
                    <a:bodyPr/>
                    <a:lstStyle/>
                    <a:p>
                      <a:pPr algn="ctr" fontAlgn="base"/>
                      <a:r>
                        <a:rPr lang="en-US" sz="1800" b="1">
                          <a:effectLst/>
                        </a:rPr>
                        <a:t>Logical OR: True if either of the operands is true </a:t>
                      </a:r>
                    </a:p>
                  </a:txBody>
                  <a:tcPr marL="63500" marR="63500" marT="88900" marB="88900" anchor="ctr"/>
                </a:tc>
                <a:tc>
                  <a:txBody>
                    <a:bodyPr/>
                    <a:lstStyle/>
                    <a:p>
                      <a:pPr algn="ctr" fontAlgn="base"/>
                      <a:r>
                        <a:rPr lang="en-IN" sz="1800" b="1">
                          <a:effectLst/>
                        </a:rPr>
                        <a:t>x or y</a:t>
                      </a:r>
                    </a:p>
                  </a:txBody>
                  <a:tcPr marL="63500" marR="63500" marT="88900" marB="88900" anchor="ctr"/>
                </a:tc>
                <a:extLst>
                  <a:ext uri="{0D108BD9-81ED-4DB2-BD59-A6C34878D82A}">
                    <a16:rowId xmlns:a16="http://schemas.microsoft.com/office/drawing/2014/main" val="3680453831"/>
                  </a:ext>
                </a:extLst>
              </a:tr>
              <a:tr h="684672">
                <a:tc>
                  <a:txBody>
                    <a:bodyPr/>
                    <a:lstStyle/>
                    <a:p>
                      <a:pPr algn="ctr" fontAlgn="base"/>
                      <a:r>
                        <a:rPr lang="en-IN" sz="1800" b="1">
                          <a:effectLst/>
                        </a:rPr>
                        <a:t>not</a:t>
                      </a:r>
                    </a:p>
                  </a:txBody>
                  <a:tcPr marL="63500" marR="63500" marT="88900" marB="88900" anchor="ctr"/>
                </a:tc>
                <a:tc>
                  <a:txBody>
                    <a:bodyPr/>
                    <a:lstStyle/>
                    <a:p>
                      <a:pPr algn="ctr" fontAlgn="base"/>
                      <a:r>
                        <a:rPr lang="en-US" sz="1800" b="1">
                          <a:effectLst/>
                        </a:rPr>
                        <a:t>Logical NOT: True if the operand is false </a:t>
                      </a:r>
                    </a:p>
                  </a:txBody>
                  <a:tcPr marL="63500" marR="63500" marT="88900" marB="88900" anchor="ctr"/>
                </a:tc>
                <a:tc>
                  <a:txBody>
                    <a:bodyPr/>
                    <a:lstStyle/>
                    <a:p>
                      <a:pPr algn="ctr" fontAlgn="base"/>
                      <a:r>
                        <a:rPr lang="en-IN" sz="1800" b="1" dirty="0">
                          <a:effectLst/>
                        </a:rPr>
                        <a:t>not x</a:t>
                      </a:r>
                    </a:p>
                  </a:txBody>
                  <a:tcPr marL="63500" marR="63500" marT="88900" marB="88900" anchor="ctr"/>
                </a:tc>
                <a:extLst>
                  <a:ext uri="{0D108BD9-81ED-4DB2-BD59-A6C34878D82A}">
                    <a16:rowId xmlns:a16="http://schemas.microsoft.com/office/drawing/2014/main" val="2414840570"/>
                  </a:ext>
                </a:extLst>
              </a:tr>
            </a:tbl>
          </a:graphicData>
        </a:graphic>
      </p:graphicFrame>
    </p:spTree>
    <p:extLst>
      <p:ext uri="{BB962C8B-B14F-4D97-AF65-F5344CB8AC3E}">
        <p14:creationId xmlns:p14="http://schemas.microsoft.com/office/powerpoint/2010/main" val="165881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581782"/>
            <a:ext cx="8761413" cy="706964"/>
          </a:xfrm>
        </p:spPr>
        <p:txBody>
          <a:bodyPr/>
          <a:lstStyle/>
          <a:p>
            <a:r>
              <a:rPr lang="en-IN" dirty="0"/>
              <a:t>Bitwise Operators</a:t>
            </a:r>
          </a:p>
        </p:txBody>
      </p:sp>
      <p:graphicFrame>
        <p:nvGraphicFramePr>
          <p:cNvPr id="4" name="Table 4">
            <a:extLst>
              <a:ext uri="{FF2B5EF4-FFF2-40B4-BE49-F238E27FC236}">
                <a16:creationId xmlns:a16="http://schemas.microsoft.com/office/drawing/2014/main" id="{75737B43-6113-49B2-BFC3-E8F36D9AD2BA}"/>
              </a:ext>
            </a:extLst>
          </p:cNvPr>
          <p:cNvGraphicFramePr>
            <a:graphicFrameLocks noGrp="1"/>
          </p:cNvGraphicFramePr>
          <p:nvPr>
            <p:ph idx="1"/>
            <p:extLst>
              <p:ext uri="{D42A27DB-BD31-4B8C-83A1-F6EECF244321}">
                <p14:modId xmlns:p14="http://schemas.microsoft.com/office/powerpoint/2010/main" val="2073700006"/>
              </p:ext>
            </p:extLst>
          </p:nvPr>
        </p:nvGraphicFramePr>
        <p:xfrm>
          <a:off x="481262" y="2208948"/>
          <a:ext cx="11254683" cy="4335217"/>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875015253"/>
                    </a:ext>
                  </a:extLst>
                </a:gridCol>
                <a:gridCol w="6409767">
                  <a:extLst>
                    <a:ext uri="{9D8B030D-6E8A-4147-A177-3AD203B41FA5}">
                      <a16:colId xmlns:a16="http://schemas.microsoft.com/office/drawing/2014/main" val="3320045375"/>
                    </a:ext>
                  </a:extLst>
                </a:gridCol>
                <a:gridCol w="3013204">
                  <a:extLst>
                    <a:ext uri="{9D8B030D-6E8A-4147-A177-3AD203B41FA5}">
                      <a16:colId xmlns:a16="http://schemas.microsoft.com/office/drawing/2014/main" val="468970389"/>
                    </a:ext>
                  </a:extLst>
                </a:gridCol>
              </a:tblGrid>
              <a:tr h="454373">
                <a:tc>
                  <a:txBody>
                    <a:bodyPr/>
                    <a:lstStyle/>
                    <a:p>
                      <a:pPr algn="ctr"/>
                      <a:r>
                        <a:rPr lang="en-IN" sz="1800" b="1" dirty="0"/>
                        <a:t>Operator</a:t>
                      </a:r>
                    </a:p>
                  </a:txBody>
                  <a:tcPr/>
                </a:tc>
                <a:tc>
                  <a:txBody>
                    <a:bodyPr/>
                    <a:lstStyle/>
                    <a:p>
                      <a:pPr algn="ctr"/>
                      <a:r>
                        <a:rPr lang="en-IN" sz="1800" b="1" dirty="0"/>
                        <a:t>Description</a:t>
                      </a:r>
                    </a:p>
                  </a:txBody>
                  <a:tcPr/>
                </a:tc>
                <a:tc>
                  <a:txBody>
                    <a:bodyPr/>
                    <a:lstStyle/>
                    <a:p>
                      <a:pPr algn="ctr"/>
                      <a:r>
                        <a:rPr lang="en-IN" sz="1800" b="1" dirty="0"/>
                        <a:t>Syntax</a:t>
                      </a:r>
                    </a:p>
                  </a:txBody>
                  <a:tcPr/>
                </a:tc>
                <a:extLst>
                  <a:ext uri="{0D108BD9-81ED-4DB2-BD59-A6C34878D82A}">
                    <a16:rowId xmlns:a16="http://schemas.microsoft.com/office/drawing/2014/main" val="2957010843"/>
                  </a:ext>
                </a:extLst>
              </a:tr>
              <a:tr h="454373">
                <a:tc>
                  <a:txBody>
                    <a:bodyPr/>
                    <a:lstStyle/>
                    <a:p>
                      <a:pPr algn="ctr" fontAlgn="base"/>
                      <a:r>
                        <a:rPr lang="en-IN" sz="1800" b="1">
                          <a:effectLst/>
                        </a:rPr>
                        <a:t>&amp;</a:t>
                      </a:r>
                    </a:p>
                  </a:txBody>
                  <a:tcPr marL="63500" marR="63500" marT="88900" marB="88900" anchor="ctr"/>
                </a:tc>
                <a:tc>
                  <a:txBody>
                    <a:bodyPr/>
                    <a:lstStyle/>
                    <a:p>
                      <a:pPr algn="ctr" fontAlgn="base"/>
                      <a:r>
                        <a:rPr lang="en-IN" sz="1800" b="1">
                          <a:effectLst/>
                        </a:rPr>
                        <a:t>Bitwise AND</a:t>
                      </a:r>
                    </a:p>
                  </a:txBody>
                  <a:tcPr marL="63500" marR="63500" marT="88900" marB="88900" anchor="ctr"/>
                </a:tc>
                <a:tc>
                  <a:txBody>
                    <a:bodyPr/>
                    <a:lstStyle/>
                    <a:p>
                      <a:pPr algn="ctr" fontAlgn="base"/>
                      <a:r>
                        <a:rPr lang="en-IN" sz="1800" b="1">
                          <a:effectLst/>
                        </a:rPr>
                        <a:t>x &amp; y</a:t>
                      </a:r>
                    </a:p>
                  </a:txBody>
                  <a:tcPr marL="63500" marR="63500" marT="88900" marB="88900" anchor="ctr"/>
                </a:tc>
                <a:extLst>
                  <a:ext uri="{0D108BD9-81ED-4DB2-BD59-A6C34878D82A}">
                    <a16:rowId xmlns:a16="http://schemas.microsoft.com/office/drawing/2014/main" val="1188731878"/>
                  </a:ext>
                </a:extLst>
              </a:tr>
              <a:tr h="454373">
                <a:tc>
                  <a:txBody>
                    <a:bodyPr/>
                    <a:lstStyle/>
                    <a:p>
                      <a:pPr algn="ctr" fontAlgn="base"/>
                      <a:r>
                        <a:rPr lang="en-IN" sz="1800" b="1">
                          <a:effectLst/>
                        </a:rPr>
                        <a:t>|</a:t>
                      </a:r>
                    </a:p>
                  </a:txBody>
                  <a:tcPr marL="63500" marR="63500" marT="88900" marB="88900" anchor="ctr"/>
                </a:tc>
                <a:tc>
                  <a:txBody>
                    <a:bodyPr/>
                    <a:lstStyle/>
                    <a:p>
                      <a:pPr algn="ctr" fontAlgn="base"/>
                      <a:r>
                        <a:rPr lang="en-IN" sz="1800" b="1">
                          <a:effectLst/>
                        </a:rPr>
                        <a:t>Bitwise OR</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3680453831"/>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IN" sz="1800" b="1">
                          <a:effectLst/>
                        </a:rPr>
                        <a:t>Bitwise NOT</a:t>
                      </a:r>
                    </a:p>
                  </a:txBody>
                  <a:tcPr marL="63500" marR="63500" marT="88900" marB="88900" anchor="ctr"/>
                </a:tc>
                <a:tc>
                  <a:txBody>
                    <a:bodyPr/>
                    <a:lstStyle/>
                    <a:p>
                      <a:pPr algn="ctr" fontAlgn="base"/>
                      <a:r>
                        <a:rPr lang="en-IN" sz="1800" b="1">
                          <a:effectLst/>
                        </a:rPr>
                        <a:t>~x</a:t>
                      </a:r>
                    </a:p>
                  </a:txBody>
                  <a:tcPr marL="63500" marR="63500" marT="88900" marB="88900" anchor="ctr"/>
                </a:tc>
                <a:extLst>
                  <a:ext uri="{0D108BD9-81ED-4DB2-BD59-A6C34878D82A}">
                    <a16:rowId xmlns:a16="http://schemas.microsoft.com/office/drawing/2014/main" val="2414840570"/>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IN" sz="1800" b="1">
                          <a:effectLst/>
                        </a:rPr>
                        <a:t>Bitwise XOR</a:t>
                      </a:r>
                    </a:p>
                  </a:txBody>
                  <a:tcPr marL="63500" marR="63500" marT="88900" marB="88900" anchor="ctr"/>
                </a:tc>
                <a:tc>
                  <a:txBody>
                    <a:bodyPr/>
                    <a:lstStyle/>
                    <a:p>
                      <a:pPr algn="ctr" fontAlgn="base"/>
                      <a:r>
                        <a:rPr lang="en-IN" sz="1800" b="1">
                          <a:effectLst/>
                        </a:rPr>
                        <a:t>x ^ y</a:t>
                      </a:r>
                    </a:p>
                  </a:txBody>
                  <a:tcPr marL="63500" marR="63500" marT="88900" marB="88900" anchor="ctr"/>
                </a:tc>
                <a:extLst>
                  <a:ext uri="{0D108BD9-81ED-4DB2-BD59-A6C34878D82A}">
                    <a16:rowId xmlns:a16="http://schemas.microsoft.com/office/drawing/2014/main" val="64248132"/>
                  </a:ext>
                </a:extLst>
              </a:tr>
              <a:tr h="684672">
                <a:tc>
                  <a:txBody>
                    <a:bodyPr/>
                    <a:lstStyle/>
                    <a:p>
                      <a:pPr algn="ctr" fontAlgn="base"/>
                      <a:r>
                        <a:rPr lang="en-IN" sz="1800" b="1">
                          <a:effectLst/>
                        </a:rPr>
                        <a:t>&gt;&gt;</a:t>
                      </a:r>
                    </a:p>
                  </a:txBody>
                  <a:tcPr marL="63500" marR="63500" marT="88900" marB="88900" anchor="ctr"/>
                </a:tc>
                <a:tc>
                  <a:txBody>
                    <a:bodyPr/>
                    <a:lstStyle/>
                    <a:p>
                      <a:pPr algn="ctr" fontAlgn="base"/>
                      <a:r>
                        <a:rPr lang="en-IN" sz="1800" b="1">
                          <a:effectLst/>
                        </a:rPr>
                        <a:t>Bitwise right shift</a:t>
                      </a:r>
                    </a:p>
                  </a:txBody>
                  <a:tcPr marL="63500" marR="63500" marT="88900" marB="88900" anchor="ctr"/>
                </a:tc>
                <a:tc>
                  <a:txBody>
                    <a:bodyPr/>
                    <a:lstStyle/>
                    <a:p>
                      <a:pPr algn="ctr" fontAlgn="base"/>
                      <a:r>
                        <a:rPr lang="en-IN" sz="1800" b="1">
                          <a:effectLst/>
                        </a:rPr>
                        <a:t>x&gt;&gt;</a:t>
                      </a:r>
                    </a:p>
                  </a:txBody>
                  <a:tcPr marL="63500" marR="63500" marT="88900" marB="88900" anchor="ctr"/>
                </a:tc>
                <a:extLst>
                  <a:ext uri="{0D108BD9-81ED-4DB2-BD59-A6C34878D82A}">
                    <a16:rowId xmlns:a16="http://schemas.microsoft.com/office/drawing/2014/main" val="4135242674"/>
                  </a:ext>
                </a:extLst>
              </a:tr>
              <a:tr h="918082">
                <a:tc>
                  <a:txBody>
                    <a:bodyPr/>
                    <a:lstStyle/>
                    <a:p>
                      <a:pPr algn="ctr" fontAlgn="base"/>
                      <a:r>
                        <a:rPr lang="en-IN" sz="1800" b="1">
                          <a:effectLst/>
                        </a:rPr>
                        <a:t>&lt;&lt;</a:t>
                      </a:r>
                    </a:p>
                  </a:txBody>
                  <a:tcPr marL="63500" marR="63500" marT="88900" marB="88900" anchor="ctr"/>
                </a:tc>
                <a:tc>
                  <a:txBody>
                    <a:bodyPr/>
                    <a:lstStyle/>
                    <a:p>
                      <a:pPr algn="ctr" fontAlgn="base"/>
                      <a:r>
                        <a:rPr lang="en-IN" sz="1800" b="1">
                          <a:effectLst/>
                        </a:rPr>
                        <a:t>Bitwise left shift</a:t>
                      </a:r>
                    </a:p>
                  </a:txBody>
                  <a:tcPr marL="63500" marR="63500" marT="88900" marB="88900" anchor="ctr"/>
                </a:tc>
                <a:tc>
                  <a:txBody>
                    <a:bodyPr/>
                    <a:lstStyle/>
                    <a:p>
                      <a:pPr algn="ctr" fontAlgn="base"/>
                      <a:r>
                        <a:rPr lang="en-IN" sz="1800" b="1" dirty="0">
                          <a:effectLst/>
                        </a:rPr>
                        <a:t>x&lt;&lt;</a:t>
                      </a:r>
                    </a:p>
                  </a:txBody>
                  <a:tcPr marL="63500" marR="63500" marT="88900" marB="88900" anchor="ctr"/>
                </a:tc>
                <a:extLst>
                  <a:ext uri="{0D108BD9-81ED-4DB2-BD59-A6C34878D82A}">
                    <a16:rowId xmlns:a16="http://schemas.microsoft.com/office/drawing/2014/main" val="3485256223"/>
                  </a:ext>
                </a:extLst>
              </a:tr>
            </a:tbl>
          </a:graphicData>
        </a:graphic>
      </p:graphicFrame>
    </p:spTree>
    <p:extLst>
      <p:ext uri="{BB962C8B-B14F-4D97-AF65-F5344CB8AC3E}">
        <p14:creationId xmlns:p14="http://schemas.microsoft.com/office/powerpoint/2010/main" val="858939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581782"/>
            <a:ext cx="8761413" cy="706964"/>
          </a:xfrm>
        </p:spPr>
        <p:txBody>
          <a:bodyPr/>
          <a:lstStyle/>
          <a:p>
            <a:r>
              <a:rPr lang="en-IN" dirty="0"/>
              <a:t>Assignment Operators</a:t>
            </a:r>
          </a:p>
        </p:txBody>
      </p:sp>
      <p:graphicFrame>
        <p:nvGraphicFramePr>
          <p:cNvPr id="4" name="Table 4">
            <a:extLst>
              <a:ext uri="{FF2B5EF4-FFF2-40B4-BE49-F238E27FC236}">
                <a16:creationId xmlns:a16="http://schemas.microsoft.com/office/drawing/2014/main" id="{75737B43-6113-49B2-BFC3-E8F36D9AD2BA}"/>
              </a:ext>
            </a:extLst>
          </p:cNvPr>
          <p:cNvGraphicFramePr>
            <a:graphicFrameLocks noGrp="1"/>
          </p:cNvGraphicFramePr>
          <p:nvPr>
            <p:ph idx="1"/>
            <p:extLst>
              <p:ext uri="{D42A27DB-BD31-4B8C-83A1-F6EECF244321}">
                <p14:modId xmlns:p14="http://schemas.microsoft.com/office/powerpoint/2010/main" val="649250813"/>
              </p:ext>
            </p:extLst>
          </p:nvPr>
        </p:nvGraphicFramePr>
        <p:xfrm>
          <a:off x="468658" y="1865188"/>
          <a:ext cx="11254683" cy="4732588"/>
        </p:xfrm>
        <a:graphic>
          <a:graphicData uri="http://schemas.openxmlformats.org/drawingml/2006/table">
            <a:tbl>
              <a:tblPr firstRow="1" bandRow="1">
                <a:tableStyleId>{5C22544A-7EE6-4342-B048-85BDC9FD1C3A}</a:tableStyleId>
              </a:tblPr>
              <a:tblGrid>
                <a:gridCol w="1408268">
                  <a:extLst>
                    <a:ext uri="{9D8B030D-6E8A-4147-A177-3AD203B41FA5}">
                      <a16:colId xmlns:a16="http://schemas.microsoft.com/office/drawing/2014/main" val="875015253"/>
                    </a:ext>
                  </a:extLst>
                </a:gridCol>
                <a:gridCol w="7598229">
                  <a:extLst>
                    <a:ext uri="{9D8B030D-6E8A-4147-A177-3AD203B41FA5}">
                      <a16:colId xmlns:a16="http://schemas.microsoft.com/office/drawing/2014/main" val="3320045375"/>
                    </a:ext>
                  </a:extLst>
                </a:gridCol>
                <a:gridCol w="2248186">
                  <a:extLst>
                    <a:ext uri="{9D8B030D-6E8A-4147-A177-3AD203B41FA5}">
                      <a16:colId xmlns:a16="http://schemas.microsoft.com/office/drawing/2014/main" val="468970389"/>
                    </a:ext>
                  </a:extLst>
                </a:gridCol>
              </a:tblGrid>
              <a:tr h="454373">
                <a:tc>
                  <a:txBody>
                    <a:bodyPr/>
                    <a:lstStyle/>
                    <a:p>
                      <a:pPr algn="ctr"/>
                      <a:r>
                        <a:rPr lang="en-IN" sz="1800" b="1" dirty="0"/>
                        <a:t>Operator</a:t>
                      </a:r>
                    </a:p>
                  </a:txBody>
                  <a:tcPr/>
                </a:tc>
                <a:tc>
                  <a:txBody>
                    <a:bodyPr/>
                    <a:lstStyle/>
                    <a:p>
                      <a:pPr algn="ctr"/>
                      <a:r>
                        <a:rPr lang="en-IN" sz="1800" b="1" dirty="0"/>
                        <a:t>Description</a:t>
                      </a:r>
                    </a:p>
                  </a:txBody>
                  <a:tcPr/>
                </a:tc>
                <a:tc>
                  <a:txBody>
                    <a:bodyPr/>
                    <a:lstStyle/>
                    <a:p>
                      <a:pPr algn="ctr"/>
                      <a:r>
                        <a:rPr lang="en-IN" sz="1800" b="1" dirty="0"/>
                        <a:t>Syntax</a:t>
                      </a:r>
                    </a:p>
                  </a:txBody>
                  <a:tcPr/>
                </a:tc>
                <a:extLst>
                  <a:ext uri="{0D108BD9-81ED-4DB2-BD59-A6C34878D82A}">
                    <a16:rowId xmlns:a16="http://schemas.microsoft.com/office/drawing/2014/main" val="2957010843"/>
                  </a:ext>
                </a:extLst>
              </a:tr>
              <a:tr h="454373">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Assign value of right side of expression to left side operand </a:t>
                      </a:r>
                    </a:p>
                  </a:txBody>
                  <a:tcPr marL="63500" marR="63500" marT="88900" marB="88900" anchor="ctr"/>
                </a:tc>
                <a:tc>
                  <a:txBody>
                    <a:bodyPr/>
                    <a:lstStyle/>
                    <a:p>
                      <a:pPr algn="ctr" fontAlgn="base"/>
                      <a:r>
                        <a:rPr lang="en-IN" sz="1800" b="1">
                          <a:effectLst/>
                        </a:rPr>
                        <a:t>x = y + z</a:t>
                      </a:r>
                    </a:p>
                  </a:txBody>
                  <a:tcPr marL="63500" marR="63500" marT="88900" marB="88900" anchor="ctr"/>
                </a:tc>
                <a:extLst>
                  <a:ext uri="{0D108BD9-81ED-4DB2-BD59-A6C34878D82A}">
                    <a16:rowId xmlns:a16="http://schemas.microsoft.com/office/drawing/2014/main" val="1188731878"/>
                  </a:ext>
                </a:extLst>
              </a:tr>
              <a:tr h="454373">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Add AND: Add right-side operand with left side operand and then assign to left operand</a:t>
                      </a:r>
                    </a:p>
                  </a:txBody>
                  <a:tcPr marL="63500" marR="63500" marT="88900" marB="88900" anchor="ctr"/>
                </a:tc>
                <a:tc>
                  <a:txBody>
                    <a:bodyPr/>
                    <a:lstStyle/>
                    <a:p>
                      <a:pPr algn="ctr" fontAlgn="base"/>
                      <a:r>
                        <a:rPr lang="pt-BR" sz="1800" b="1">
                          <a:effectLst/>
                        </a:rPr>
                        <a:t>a+=b     a=a+b</a:t>
                      </a:r>
                    </a:p>
                  </a:txBody>
                  <a:tcPr marL="63500" marR="63500" marT="88900" marB="88900" anchor="ctr"/>
                </a:tc>
                <a:extLst>
                  <a:ext uri="{0D108BD9-81ED-4DB2-BD59-A6C34878D82A}">
                    <a16:rowId xmlns:a16="http://schemas.microsoft.com/office/drawing/2014/main" val="3680453831"/>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Subtract AND: Subtract right operand from left operand and then assign to left operand</a:t>
                      </a:r>
                    </a:p>
                  </a:txBody>
                  <a:tcPr marL="63500" marR="63500" marT="88900" marB="88900" anchor="ctr"/>
                </a:tc>
                <a:tc>
                  <a:txBody>
                    <a:bodyPr/>
                    <a:lstStyle/>
                    <a:p>
                      <a:pPr algn="ctr" fontAlgn="base"/>
                      <a:r>
                        <a:rPr lang="en-IN" sz="1800" b="1">
                          <a:effectLst/>
                        </a:rPr>
                        <a:t>a-=b     a=a-b</a:t>
                      </a:r>
                    </a:p>
                  </a:txBody>
                  <a:tcPr marL="63500" marR="63500" marT="88900" marB="88900" anchor="ctr"/>
                </a:tc>
                <a:extLst>
                  <a:ext uri="{0D108BD9-81ED-4DB2-BD59-A6C34878D82A}">
                    <a16:rowId xmlns:a16="http://schemas.microsoft.com/office/drawing/2014/main" val="2414840570"/>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dirty="0">
                          <a:effectLst/>
                        </a:rPr>
                        <a:t>Multiply AND: Multiply right operand with left operand and then assign to left operand</a:t>
                      </a:r>
                    </a:p>
                  </a:txBody>
                  <a:tcPr marL="63500" marR="63500" marT="88900" marB="88900" anchor="ctr"/>
                </a:tc>
                <a:tc>
                  <a:txBody>
                    <a:bodyPr/>
                    <a:lstStyle/>
                    <a:p>
                      <a:pPr algn="ctr" fontAlgn="base"/>
                      <a:r>
                        <a:rPr lang="pt-BR" sz="1800" b="1">
                          <a:effectLst/>
                        </a:rPr>
                        <a:t>a*=b     a=a*b</a:t>
                      </a:r>
                    </a:p>
                  </a:txBody>
                  <a:tcPr marL="63500" marR="63500" marT="88900" marB="88900" anchor="ctr"/>
                </a:tc>
                <a:extLst>
                  <a:ext uri="{0D108BD9-81ED-4DB2-BD59-A6C34878D82A}">
                    <a16:rowId xmlns:a16="http://schemas.microsoft.com/office/drawing/2014/main" val="64248132"/>
                  </a:ext>
                </a:extLst>
              </a:tr>
              <a:tr h="68467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Divide AND: Divide left operand with right operand and then assign to left operand</a:t>
                      </a:r>
                    </a:p>
                  </a:txBody>
                  <a:tcPr marL="63500" marR="63500" marT="88900" marB="88900" anchor="ctr"/>
                </a:tc>
                <a:tc>
                  <a:txBody>
                    <a:bodyPr/>
                    <a:lstStyle/>
                    <a:p>
                      <a:pPr algn="ctr" fontAlgn="base"/>
                      <a:r>
                        <a:rPr lang="pt-BR" sz="1800" b="1">
                          <a:effectLst/>
                        </a:rPr>
                        <a:t>a/=b     a=a/b</a:t>
                      </a:r>
                    </a:p>
                  </a:txBody>
                  <a:tcPr marL="63500" marR="63500" marT="88900" marB="88900" anchor="ctr"/>
                </a:tc>
                <a:extLst>
                  <a:ext uri="{0D108BD9-81ED-4DB2-BD59-A6C34878D82A}">
                    <a16:rowId xmlns:a16="http://schemas.microsoft.com/office/drawing/2014/main" val="4135242674"/>
                  </a:ext>
                </a:extLst>
              </a:tr>
              <a:tr h="918082">
                <a:tc>
                  <a:txBody>
                    <a:bodyPr/>
                    <a:lstStyle/>
                    <a:p>
                      <a:pPr algn="ctr" fontAlgn="base"/>
                      <a:r>
                        <a:rPr lang="en-IN" sz="1800" b="1">
                          <a:effectLst/>
                        </a:rPr>
                        <a:t>%=</a:t>
                      </a:r>
                    </a:p>
                  </a:txBody>
                  <a:tcPr marL="63500" marR="63500" marT="88900" marB="88900" anchor="ctr"/>
                </a:tc>
                <a:tc>
                  <a:txBody>
                    <a:bodyPr/>
                    <a:lstStyle/>
                    <a:p>
                      <a:pPr algn="ctr" fontAlgn="base"/>
                      <a:r>
                        <a:rPr lang="en-US" sz="1800" b="1">
                          <a:effectLst/>
                        </a:rPr>
                        <a:t>Modulus AND: Takes modulus using left and right operands and assign the result to left operand</a:t>
                      </a:r>
                    </a:p>
                  </a:txBody>
                  <a:tcPr marL="63500" marR="63500" marT="88900" marB="88900" anchor="ctr"/>
                </a:tc>
                <a:tc>
                  <a:txBody>
                    <a:bodyPr/>
                    <a:lstStyle/>
                    <a:p>
                      <a:pPr algn="ctr" fontAlgn="base"/>
                      <a:r>
                        <a:rPr lang="pt-BR" sz="1800" b="1" dirty="0">
                          <a:effectLst/>
                        </a:rPr>
                        <a:t>a%=b     a=a%b</a:t>
                      </a:r>
                    </a:p>
                  </a:txBody>
                  <a:tcPr marL="63500" marR="63500" marT="88900" marB="88900" anchor="ctr"/>
                </a:tc>
                <a:extLst>
                  <a:ext uri="{0D108BD9-81ED-4DB2-BD59-A6C34878D82A}">
                    <a16:rowId xmlns:a16="http://schemas.microsoft.com/office/drawing/2014/main" val="3485256223"/>
                  </a:ext>
                </a:extLst>
              </a:tr>
            </a:tbl>
          </a:graphicData>
        </a:graphic>
      </p:graphicFrame>
    </p:spTree>
    <p:extLst>
      <p:ext uri="{BB962C8B-B14F-4D97-AF65-F5344CB8AC3E}">
        <p14:creationId xmlns:p14="http://schemas.microsoft.com/office/powerpoint/2010/main" val="2840083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41949" y="409902"/>
            <a:ext cx="8761413" cy="706964"/>
          </a:xfrm>
        </p:spPr>
        <p:txBody>
          <a:bodyPr/>
          <a:lstStyle/>
          <a:p>
            <a:r>
              <a:rPr lang="en-IN" dirty="0"/>
              <a:t>Assignment Operators (</a:t>
            </a:r>
            <a:r>
              <a:rPr lang="en-IN" dirty="0" err="1"/>
              <a:t>contd</a:t>
            </a:r>
            <a:r>
              <a:rPr lang="en-IN" dirty="0"/>
              <a:t>)</a:t>
            </a:r>
          </a:p>
        </p:txBody>
      </p:sp>
      <p:graphicFrame>
        <p:nvGraphicFramePr>
          <p:cNvPr id="4" name="Table 4">
            <a:extLst>
              <a:ext uri="{FF2B5EF4-FFF2-40B4-BE49-F238E27FC236}">
                <a16:creationId xmlns:a16="http://schemas.microsoft.com/office/drawing/2014/main" id="{75737B43-6113-49B2-BFC3-E8F36D9AD2BA}"/>
              </a:ext>
            </a:extLst>
          </p:cNvPr>
          <p:cNvGraphicFramePr>
            <a:graphicFrameLocks noGrp="1"/>
          </p:cNvGraphicFramePr>
          <p:nvPr>
            <p:ph idx="1"/>
            <p:extLst>
              <p:ext uri="{D42A27DB-BD31-4B8C-83A1-F6EECF244321}">
                <p14:modId xmlns:p14="http://schemas.microsoft.com/office/powerpoint/2010/main" val="1175190725"/>
              </p:ext>
            </p:extLst>
          </p:nvPr>
        </p:nvGraphicFramePr>
        <p:xfrm>
          <a:off x="474388" y="1344098"/>
          <a:ext cx="11206555" cy="5513902"/>
        </p:xfrm>
        <a:graphic>
          <a:graphicData uri="http://schemas.openxmlformats.org/drawingml/2006/table">
            <a:tbl>
              <a:tblPr firstRow="1" bandRow="1">
                <a:tableStyleId>{5C22544A-7EE6-4342-B048-85BDC9FD1C3A}</a:tableStyleId>
              </a:tblPr>
              <a:tblGrid>
                <a:gridCol w="1518625">
                  <a:extLst>
                    <a:ext uri="{9D8B030D-6E8A-4147-A177-3AD203B41FA5}">
                      <a16:colId xmlns:a16="http://schemas.microsoft.com/office/drawing/2014/main" val="875015253"/>
                    </a:ext>
                  </a:extLst>
                </a:gridCol>
                <a:gridCol w="7051161">
                  <a:extLst>
                    <a:ext uri="{9D8B030D-6E8A-4147-A177-3AD203B41FA5}">
                      <a16:colId xmlns:a16="http://schemas.microsoft.com/office/drawing/2014/main" val="3320045375"/>
                    </a:ext>
                  </a:extLst>
                </a:gridCol>
                <a:gridCol w="2636769">
                  <a:extLst>
                    <a:ext uri="{9D8B030D-6E8A-4147-A177-3AD203B41FA5}">
                      <a16:colId xmlns:a16="http://schemas.microsoft.com/office/drawing/2014/main" val="468970389"/>
                    </a:ext>
                  </a:extLst>
                </a:gridCol>
              </a:tblGrid>
              <a:tr h="437471">
                <a:tc>
                  <a:txBody>
                    <a:bodyPr/>
                    <a:lstStyle/>
                    <a:p>
                      <a:pPr algn="ctr"/>
                      <a:r>
                        <a:rPr lang="en-IN" sz="1800" b="1" dirty="0"/>
                        <a:t>Operator</a:t>
                      </a:r>
                    </a:p>
                  </a:txBody>
                  <a:tcPr/>
                </a:tc>
                <a:tc>
                  <a:txBody>
                    <a:bodyPr/>
                    <a:lstStyle/>
                    <a:p>
                      <a:pPr algn="ctr"/>
                      <a:r>
                        <a:rPr lang="en-IN" sz="1800" b="1" dirty="0"/>
                        <a:t>Description</a:t>
                      </a:r>
                    </a:p>
                  </a:txBody>
                  <a:tcPr/>
                </a:tc>
                <a:tc>
                  <a:txBody>
                    <a:bodyPr/>
                    <a:lstStyle/>
                    <a:p>
                      <a:pPr algn="ctr"/>
                      <a:r>
                        <a:rPr lang="en-IN" sz="1800" b="1" dirty="0"/>
                        <a:t>Syntax</a:t>
                      </a:r>
                    </a:p>
                  </a:txBody>
                  <a:tcPr/>
                </a:tc>
                <a:extLst>
                  <a:ext uri="{0D108BD9-81ED-4DB2-BD59-A6C34878D82A}">
                    <a16:rowId xmlns:a16="http://schemas.microsoft.com/office/drawing/2014/main" val="2957010843"/>
                  </a:ext>
                </a:extLst>
              </a:tr>
              <a:tr h="640725">
                <a:tc>
                  <a:txBody>
                    <a:bodyPr/>
                    <a:lstStyle/>
                    <a:p>
                      <a:pPr algn="ctr" fontAlgn="base"/>
                      <a:r>
                        <a:rPr lang="en-IN" sz="1600" b="1">
                          <a:effectLst/>
                        </a:rPr>
                        <a:t>//=</a:t>
                      </a:r>
                    </a:p>
                  </a:txBody>
                  <a:tcPr marL="63500" marR="63500" marT="88900" marB="88900" anchor="ctr"/>
                </a:tc>
                <a:tc>
                  <a:txBody>
                    <a:bodyPr/>
                    <a:lstStyle/>
                    <a:p>
                      <a:pPr algn="ctr" fontAlgn="base"/>
                      <a:r>
                        <a:rPr lang="en-US" sz="1600" b="1">
                          <a:effectLst/>
                        </a:rPr>
                        <a:t>Divide(floor) AND: Divide left operand with right operand and then assign the value(floor) to left operand</a:t>
                      </a:r>
                    </a:p>
                  </a:txBody>
                  <a:tcPr marL="63500" marR="63500" marT="88900" marB="88900" anchor="ctr"/>
                </a:tc>
                <a:tc>
                  <a:txBody>
                    <a:bodyPr/>
                    <a:lstStyle/>
                    <a:p>
                      <a:pPr algn="ctr" fontAlgn="base"/>
                      <a:r>
                        <a:rPr lang="pt-BR" sz="1600" b="1" dirty="0">
                          <a:effectLst/>
                        </a:rPr>
                        <a:t>a//=b     a=a//b</a:t>
                      </a:r>
                    </a:p>
                  </a:txBody>
                  <a:tcPr marL="63500" marR="63500" marT="88900" marB="88900" anchor="ctr"/>
                </a:tc>
                <a:extLst>
                  <a:ext uri="{0D108BD9-81ED-4DB2-BD59-A6C34878D82A}">
                    <a16:rowId xmlns:a16="http://schemas.microsoft.com/office/drawing/2014/main" val="1188731878"/>
                  </a:ext>
                </a:extLst>
              </a:tr>
              <a:tr h="640725">
                <a:tc>
                  <a:txBody>
                    <a:bodyPr/>
                    <a:lstStyle/>
                    <a:p>
                      <a:pPr algn="ctr" fontAlgn="base"/>
                      <a:r>
                        <a:rPr lang="en-IN" sz="1600" b="1">
                          <a:effectLst/>
                        </a:rPr>
                        <a:t>**=</a:t>
                      </a:r>
                    </a:p>
                  </a:txBody>
                  <a:tcPr marL="63500" marR="63500" marT="88900" marB="88900" anchor="ctr"/>
                </a:tc>
                <a:tc>
                  <a:txBody>
                    <a:bodyPr/>
                    <a:lstStyle/>
                    <a:p>
                      <a:pPr algn="ctr" fontAlgn="base"/>
                      <a:r>
                        <a:rPr lang="en-US" sz="1600" b="1">
                          <a:effectLst/>
                        </a:rPr>
                        <a:t>Exponent AND: Calculate exponent(raise power) value using operands and assign value to left operand</a:t>
                      </a:r>
                    </a:p>
                  </a:txBody>
                  <a:tcPr marL="63500" marR="63500" marT="88900" marB="88900" anchor="ctr"/>
                </a:tc>
                <a:tc>
                  <a:txBody>
                    <a:bodyPr/>
                    <a:lstStyle/>
                    <a:p>
                      <a:pPr algn="ctr" fontAlgn="base"/>
                      <a:r>
                        <a:rPr lang="pt-BR" sz="1600" b="1">
                          <a:effectLst/>
                        </a:rPr>
                        <a:t>a**=b     a=a**b</a:t>
                      </a:r>
                    </a:p>
                  </a:txBody>
                  <a:tcPr marL="63500" marR="63500" marT="88900" marB="88900" anchor="ctr"/>
                </a:tc>
                <a:extLst>
                  <a:ext uri="{0D108BD9-81ED-4DB2-BD59-A6C34878D82A}">
                    <a16:rowId xmlns:a16="http://schemas.microsoft.com/office/drawing/2014/main" val="3680453831"/>
                  </a:ext>
                </a:extLst>
              </a:tr>
              <a:tr h="659203">
                <a:tc>
                  <a:txBody>
                    <a:bodyPr/>
                    <a:lstStyle/>
                    <a:p>
                      <a:pPr algn="ctr" fontAlgn="base"/>
                      <a:r>
                        <a:rPr lang="en-IN" sz="1600" b="1">
                          <a:effectLst/>
                        </a:rPr>
                        <a:t>&amp;=</a:t>
                      </a:r>
                    </a:p>
                  </a:txBody>
                  <a:tcPr marL="63500" marR="63500" marT="88900" marB="88900" anchor="ctr"/>
                </a:tc>
                <a:tc>
                  <a:txBody>
                    <a:bodyPr/>
                    <a:lstStyle/>
                    <a:p>
                      <a:pPr algn="ctr" fontAlgn="base"/>
                      <a:r>
                        <a:rPr lang="en-US" sz="1600" b="1" dirty="0">
                          <a:effectLst/>
                        </a:rPr>
                        <a:t>Performs Bitwise AND on operands and assign value to left operand</a:t>
                      </a:r>
                    </a:p>
                  </a:txBody>
                  <a:tcPr marL="63500" marR="63500" marT="88900" marB="88900" anchor="ctr"/>
                </a:tc>
                <a:tc>
                  <a:txBody>
                    <a:bodyPr/>
                    <a:lstStyle/>
                    <a:p>
                      <a:pPr algn="ctr" fontAlgn="base"/>
                      <a:r>
                        <a:rPr lang="pt-BR" sz="1600" b="1">
                          <a:effectLst/>
                        </a:rPr>
                        <a:t>a&amp;=b     a=a&amp;b</a:t>
                      </a:r>
                    </a:p>
                  </a:txBody>
                  <a:tcPr marL="63500" marR="63500" marT="88900" marB="88900" anchor="ctr"/>
                </a:tc>
                <a:extLst>
                  <a:ext uri="{0D108BD9-81ED-4DB2-BD59-A6C34878D82A}">
                    <a16:rowId xmlns:a16="http://schemas.microsoft.com/office/drawing/2014/main" val="2414840570"/>
                  </a:ext>
                </a:extLst>
              </a:tr>
              <a:tr h="659203">
                <a:tc>
                  <a:txBody>
                    <a:bodyPr/>
                    <a:lstStyle/>
                    <a:p>
                      <a:pPr algn="ctr" fontAlgn="base"/>
                      <a:r>
                        <a:rPr lang="en-IN" sz="1600" b="1">
                          <a:effectLst/>
                        </a:rPr>
                        <a:t>|=</a:t>
                      </a:r>
                    </a:p>
                  </a:txBody>
                  <a:tcPr marL="63500" marR="63500" marT="88900" marB="88900" anchor="ctr"/>
                </a:tc>
                <a:tc>
                  <a:txBody>
                    <a:bodyPr/>
                    <a:lstStyle/>
                    <a:p>
                      <a:pPr algn="ctr" fontAlgn="base"/>
                      <a:r>
                        <a:rPr lang="en-US" sz="1600" b="1">
                          <a:effectLst/>
                        </a:rPr>
                        <a:t>Performs Bitwise OR on operands and assign value to left operand</a:t>
                      </a:r>
                    </a:p>
                  </a:txBody>
                  <a:tcPr marL="63500" marR="63500" marT="88900" marB="88900" anchor="ctr"/>
                </a:tc>
                <a:tc>
                  <a:txBody>
                    <a:bodyPr/>
                    <a:lstStyle/>
                    <a:p>
                      <a:pPr algn="ctr" fontAlgn="base"/>
                      <a:r>
                        <a:rPr lang="pt-BR" sz="1600" b="1" dirty="0">
                          <a:effectLst/>
                        </a:rPr>
                        <a:t>a|=b     a=a|b</a:t>
                      </a:r>
                    </a:p>
                  </a:txBody>
                  <a:tcPr marL="63500" marR="63500" marT="88900" marB="88900" anchor="ctr"/>
                </a:tc>
                <a:extLst>
                  <a:ext uri="{0D108BD9-81ED-4DB2-BD59-A6C34878D82A}">
                    <a16:rowId xmlns:a16="http://schemas.microsoft.com/office/drawing/2014/main" val="64248132"/>
                  </a:ext>
                </a:extLst>
              </a:tr>
              <a:tr h="659203">
                <a:tc>
                  <a:txBody>
                    <a:bodyPr/>
                    <a:lstStyle/>
                    <a:p>
                      <a:pPr algn="ctr" fontAlgn="base"/>
                      <a:r>
                        <a:rPr lang="en-IN" sz="1600" b="1">
                          <a:effectLst/>
                        </a:rPr>
                        <a:t>^=</a:t>
                      </a:r>
                    </a:p>
                  </a:txBody>
                  <a:tcPr marL="63500" marR="63500" marT="88900" marB="88900" anchor="ctr"/>
                </a:tc>
                <a:tc>
                  <a:txBody>
                    <a:bodyPr/>
                    <a:lstStyle/>
                    <a:p>
                      <a:pPr algn="ctr" fontAlgn="base"/>
                      <a:r>
                        <a:rPr lang="en-US" sz="1600" b="1">
                          <a:effectLst/>
                        </a:rPr>
                        <a:t>Performs Bitwise xOR on operands and assign value to left operand</a:t>
                      </a:r>
                    </a:p>
                  </a:txBody>
                  <a:tcPr marL="63500" marR="63500" marT="88900" marB="88900" anchor="ctr"/>
                </a:tc>
                <a:tc>
                  <a:txBody>
                    <a:bodyPr/>
                    <a:lstStyle/>
                    <a:p>
                      <a:pPr algn="ctr" fontAlgn="base"/>
                      <a:r>
                        <a:rPr lang="pt-BR" sz="1600" b="1">
                          <a:effectLst/>
                        </a:rPr>
                        <a:t>a^=b     a=a^b</a:t>
                      </a:r>
                    </a:p>
                  </a:txBody>
                  <a:tcPr marL="63500" marR="63500" marT="88900" marB="88900" anchor="ctr"/>
                </a:tc>
                <a:extLst>
                  <a:ext uri="{0D108BD9-81ED-4DB2-BD59-A6C34878D82A}">
                    <a16:rowId xmlns:a16="http://schemas.microsoft.com/office/drawing/2014/main" val="4135242674"/>
                  </a:ext>
                </a:extLst>
              </a:tr>
              <a:tr h="883931">
                <a:tc>
                  <a:txBody>
                    <a:bodyPr/>
                    <a:lstStyle/>
                    <a:p>
                      <a:pPr algn="ctr" fontAlgn="base"/>
                      <a:r>
                        <a:rPr lang="en-IN" sz="1600" b="1">
                          <a:effectLst/>
                        </a:rPr>
                        <a:t>&gt;&gt;=</a:t>
                      </a:r>
                    </a:p>
                  </a:txBody>
                  <a:tcPr marL="63500" marR="63500" marT="88900" marB="88900" anchor="ctr"/>
                </a:tc>
                <a:tc>
                  <a:txBody>
                    <a:bodyPr/>
                    <a:lstStyle/>
                    <a:p>
                      <a:pPr algn="ctr" fontAlgn="base"/>
                      <a:r>
                        <a:rPr lang="en-US" sz="1600" b="1" dirty="0">
                          <a:effectLst/>
                        </a:rPr>
                        <a:t>Performs Bitwise right shift on operands and assign value to left operand</a:t>
                      </a:r>
                    </a:p>
                  </a:txBody>
                  <a:tcPr marL="63500" marR="63500" marT="88900" marB="88900" anchor="ctr"/>
                </a:tc>
                <a:tc>
                  <a:txBody>
                    <a:bodyPr/>
                    <a:lstStyle/>
                    <a:p>
                      <a:pPr algn="ctr" fontAlgn="base"/>
                      <a:r>
                        <a:rPr lang="pt-BR" sz="1600" b="1">
                          <a:effectLst/>
                        </a:rPr>
                        <a:t>a&gt;&gt;=b     a=a&gt;&gt;b</a:t>
                      </a:r>
                    </a:p>
                  </a:txBody>
                  <a:tcPr marL="63500" marR="63500" marT="88900" marB="88900" anchor="ctr"/>
                </a:tc>
                <a:extLst>
                  <a:ext uri="{0D108BD9-81ED-4DB2-BD59-A6C34878D82A}">
                    <a16:rowId xmlns:a16="http://schemas.microsoft.com/office/drawing/2014/main" val="3485256223"/>
                  </a:ext>
                </a:extLst>
              </a:tr>
              <a:tr h="883931">
                <a:tc>
                  <a:txBody>
                    <a:bodyPr/>
                    <a:lstStyle/>
                    <a:p>
                      <a:pPr algn="ctr" fontAlgn="base"/>
                      <a:r>
                        <a:rPr lang="en-IN" sz="1600" b="1">
                          <a:effectLst/>
                        </a:rPr>
                        <a:t>&lt;&lt;=</a:t>
                      </a:r>
                    </a:p>
                  </a:txBody>
                  <a:tcPr marL="63500" marR="63500" marT="88900" marB="88900" anchor="ctr"/>
                </a:tc>
                <a:tc>
                  <a:txBody>
                    <a:bodyPr/>
                    <a:lstStyle/>
                    <a:p>
                      <a:pPr algn="ctr" fontAlgn="base"/>
                      <a:r>
                        <a:rPr lang="en-US" sz="1600" b="1">
                          <a:effectLst/>
                        </a:rPr>
                        <a:t>Performs Bitwise left shift on operands and assign value to left operand</a:t>
                      </a:r>
                    </a:p>
                  </a:txBody>
                  <a:tcPr marL="63500" marR="63500" marT="88900" marB="88900" anchor="ctr"/>
                </a:tc>
                <a:tc>
                  <a:txBody>
                    <a:bodyPr/>
                    <a:lstStyle/>
                    <a:p>
                      <a:pPr algn="ctr" fontAlgn="base"/>
                      <a:r>
                        <a:rPr lang="pt-BR" sz="1600" b="1" dirty="0">
                          <a:effectLst/>
                        </a:rPr>
                        <a:t>a &lt;&lt;= b     a= a &lt;&lt; b</a:t>
                      </a:r>
                    </a:p>
                  </a:txBody>
                  <a:tcPr marL="63500" marR="63500" marT="88900" marB="88900" anchor="ctr"/>
                </a:tc>
                <a:extLst>
                  <a:ext uri="{0D108BD9-81ED-4DB2-BD59-A6C34878D82A}">
                    <a16:rowId xmlns:a16="http://schemas.microsoft.com/office/drawing/2014/main" val="1882849987"/>
                  </a:ext>
                </a:extLst>
              </a:tr>
            </a:tbl>
          </a:graphicData>
        </a:graphic>
      </p:graphicFrame>
    </p:spTree>
    <p:extLst>
      <p:ext uri="{BB962C8B-B14F-4D97-AF65-F5344CB8AC3E}">
        <p14:creationId xmlns:p14="http://schemas.microsoft.com/office/powerpoint/2010/main" val="2707705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Identity Operators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603500"/>
            <a:ext cx="11096554" cy="3416300"/>
          </a:xfrm>
        </p:spPr>
        <p:txBody>
          <a:bodyPr/>
          <a:lstStyle/>
          <a:p>
            <a:r>
              <a:rPr lang="en-US" dirty="0"/>
              <a:t>They are used to check if two values are located on the same part of the memory. Two variables that are equal do not imply that they are identical. </a:t>
            </a:r>
          </a:p>
          <a:p>
            <a:pPr lvl="1"/>
            <a:r>
              <a:rPr lang="en-US" dirty="0"/>
              <a:t>is             True if the operands are identical </a:t>
            </a:r>
          </a:p>
          <a:p>
            <a:pPr lvl="1"/>
            <a:r>
              <a:rPr lang="en-US" dirty="0"/>
              <a:t>is not      True if the operands are not identical </a:t>
            </a:r>
            <a:endParaRPr lang="en-IN" dirty="0"/>
          </a:p>
        </p:txBody>
      </p:sp>
    </p:spTree>
    <p:extLst>
      <p:ext uri="{BB962C8B-B14F-4D97-AF65-F5344CB8AC3E}">
        <p14:creationId xmlns:p14="http://schemas.microsoft.com/office/powerpoint/2010/main" val="3369297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Membership Operators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603500"/>
            <a:ext cx="11096554" cy="3416300"/>
          </a:xfrm>
        </p:spPr>
        <p:txBody>
          <a:bodyPr/>
          <a:lstStyle/>
          <a:p>
            <a:r>
              <a:rPr lang="en-US" dirty="0"/>
              <a:t>They are used to test whether a value or variable is in a sequence.            </a:t>
            </a:r>
          </a:p>
          <a:p>
            <a:pPr lvl="1"/>
            <a:r>
              <a:rPr lang="en-US" dirty="0"/>
              <a:t>in               True if value is found in the sequence</a:t>
            </a:r>
          </a:p>
          <a:p>
            <a:pPr lvl="1"/>
            <a:r>
              <a:rPr lang="en-US" dirty="0"/>
              <a:t>not in        True if value is not found in the sequence</a:t>
            </a:r>
            <a:endParaRPr lang="en-IN" dirty="0"/>
          </a:p>
        </p:txBody>
      </p:sp>
    </p:spTree>
    <p:extLst>
      <p:ext uri="{BB962C8B-B14F-4D97-AF65-F5344CB8AC3E}">
        <p14:creationId xmlns:p14="http://schemas.microsoft.com/office/powerpoint/2010/main" val="2038451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Boolean</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344439"/>
            <a:ext cx="11096554" cy="4193865"/>
          </a:xfrm>
        </p:spPr>
        <p:txBody>
          <a:bodyPr>
            <a:noAutofit/>
          </a:bodyPr>
          <a:lstStyle/>
          <a:p>
            <a:r>
              <a:rPr lang="en-US" sz="1600" dirty="0"/>
              <a:t>Can only be True or False</a:t>
            </a:r>
          </a:p>
          <a:p>
            <a:pPr lvl="1"/>
            <a:r>
              <a:rPr lang="en-US" dirty="0"/>
              <a:t>Syntax</a:t>
            </a:r>
          </a:p>
          <a:p>
            <a:pPr lvl="1"/>
            <a:r>
              <a:rPr lang="en-IN" dirty="0" err="1"/>
              <a:t>One_value</a:t>
            </a:r>
            <a:r>
              <a:rPr lang="en-IN" dirty="0"/>
              <a:t> = True</a:t>
            </a:r>
          </a:p>
          <a:p>
            <a:pPr marL="457200" lvl="1" indent="0">
              <a:buNone/>
            </a:pPr>
            <a:r>
              <a:rPr lang="en-IN" dirty="0"/>
              <a:t>     </a:t>
            </a:r>
            <a:r>
              <a:rPr lang="en-IN" dirty="0" err="1"/>
              <a:t>second_value</a:t>
            </a:r>
            <a:r>
              <a:rPr lang="en-IN" dirty="0"/>
              <a:t> = False</a:t>
            </a:r>
          </a:p>
          <a:p>
            <a:pPr marL="457200" lvl="1" indent="0">
              <a:buNone/>
            </a:pPr>
            <a:r>
              <a:rPr lang="en-IN" dirty="0"/>
              <a:t>	print(</a:t>
            </a:r>
            <a:r>
              <a:rPr lang="en-IN" dirty="0" err="1"/>
              <a:t>One_value</a:t>
            </a:r>
            <a:r>
              <a:rPr lang="en-IN" dirty="0"/>
              <a:t>)</a:t>
            </a:r>
          </a:p>
          <a:p>
            <a:pPr marL="457200" lvl="1" indent="0">
              <a:buNone/>
            </a:pPr>
            <a:r>
              <a:rPr lang="en-IN" dirty="0"/>
              <a:t>	print(</a:t>
            </a:r>
            <a:r>
              <a:rPr lang="en-IN" dirty="0" err="1"/>
              <a:t>second_value</a:t>
            </a:r>
            <a:r>
              <a:rPr lang="en-IN" dirty="0"/>
              <a:t>)</a:t>
            </a:r>
          </a:p>
          <a:p>
            <a:pPr marL="457200" lvl="1" indent="0">
              <a:buNone/>
            </a:pPr>
            <a:r>
              <a:rPr lang="en-IN" dirty="0"/>
              <a:t>Result – </a:t>
            </a:r>
          </a:p>
          <a:p>
            <a:pPr marL="857250" lvl="2" indent="0">
              <a:buNone/>
            </a:pPr>
            <a:r>
              <a:rPr lang="en-IN" dirty="0"/>
              <a:t>True</a:t>
            </a:r>
          </a:p>
          <a:p>
            <a:pPr marL="857250" lvl="2" indent="0">
              <a:buNone/>
            </a:pPr>
            <a:r>
              <a:rPr lang="en-IN" dirty="0"/>
              <a:t>False</a:t>
            </a:r>
          </a:p>
          <a:p>
            <a:pPr marL="857250" lvl="2" indent="0">
              <a:buNone/>
            </a:pPr>
            <a:endParaRPr lang="en-US" sz="1600" dirty="0"/>
          </a:p>
          <a:p>
            <a:r>
              <a:rPr lang="en-US" sz="1600" dirty="0"/>
              <a:t>The bool() function allows you to evaluate any value, and give you True or False in return</a:t>
            </a:r>
          </a:p>
          <a:p>
            <a:pPr marL="857250" lvl="2" indent="0">
              <a:buNone/>
            </a:pPr>
            <a:endParaRPr lang="en-IN" dirty="0"/>
          </a:p>
        </p:txBody>
      </p:sp>
    </p:spTree>
    <p:extLst>
      <p:ext uri="{BB962C8B-B14F-4D97-AF65-F5344CB8AC3E}">
        <p14:creationId xmlns:p14="http://schemas.microsoft.com/office/powerpoint/2010/main" val="30285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fade">
                                      <p:cBhvr>
                                        <p:cTn id="58" dur="1000"/>
                                        <p:tgtEl>
                                          <p:spTgt spid="5">
                                            <p:txEl>
                                              <p:pRg st="10" end="10"/>
                                            </p:txEl>
                                          </p:spTgt>
                                        </p:tgtEl>
                                      </p:cBhvr>
                                    </p:animEffect>
                                    <p:anim calcmode="lin" valueType="num">
                                      <p:cBhvr>
                                        <p:cTn id="5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a:xfrm>
            <a:off x="677333" y="973668"/>
            <a:ext cx="9239034" cy="706964"/>
          </a:xfrm>
        </p:spPr>
        <p:txBody>
          <a:bodyPr>
            <a:normAutofit/>
          </a:bodyPr>
          <a:lstStyle/>
          <a:p>
            <a:r>
              <a:rPr lang="en-US" dirty="0"/>
              <a:t>History of Python</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a:xfrm>
            <a:off x="533720" y="2601382"/>
            <a:ext cx="8023947" cy="3416300"/>
          </a:xfrm>
        </p:spPr>
        <p:txBody>
          <a:bodyPr anchor="ctr">
            <a:normAutofit/>
          </a:bodyPr>
          <a:lstStyle/>
          <a:p>
            <a:r>
              <a:rPr lang="en-US" dirty="0"/>
              <a:t>Released in 1991</a:t>
            </a:r>
          </a:p>
          <a:p>
            <a:r>
              <a:rPr lang="en-US" dirty="0"/>
              <a:t>Created by Dutch programmer Guido Van Rossum</a:t>
            </a:r>
          </a:p>
          <a:p>
            <a:r>
              <a:rPr lang="en-US" dirty="0"/>
              <a:t>Current version 3.9.0</a:t>
            </a:r>
          </a:p>
          <a:p>
            <a:r>
              <a:rPr lang="en-US" dirty="0"/>
              <a:t>One of the most commonly used and learned languages today.</a:t>
            </a:r>
          </a:p>
          <a:p>
            <a:r>
              <a:rPr lang="en-US" dirty="0"/>
              <a:t>Netflix, Uber, Reddit, Spotify, </a:t>
            </a:r>
            <a:r>
              <a:rPr lang="en-US" dirty="0" err="1"/>
              <a:t>etc</a:t>
            </a:r>
            <a:endParaRPr lang="en-US" dirty="0"/>
          </a:p>
        </p:txBody>
      </p:sp>
      <p:pic>
        <p:nvPicPr>
          <p:cNvPr id="5" name="Picture 4">
            <a:extLst>
              <a:ext uri="{FF2B5EF4-FFF2-40B4-BE49-F238E27FC236}">
                <a16:creationId xmlns:a16="http://schemas.microsoft.com/office/drawing/2014/main" id="{5D74613F-439A-4F17-AD7F-3B0481B28D06}"/>
              </a:ext>
            </a:extLst>
          </p:cNvPr>
          <p:cNvPicPr>
            <a:picLocks noChangeAspect="1"/>
          </p:cNvPicPr>
          <p:nvPr/>
        </p:nvPicPr>
        <p:blipFill rotWithShape="1">
          <a:blip r:embed="rId2"/>
          <a:srcRect l="12615" r="8642" b="-2"/>
          <a:stretch/>
        </p:blipFill>
        <p:spPr>
          <a:xfrm>
            <a:off x="8774427" y="2775950"/>
            <a:ext cx="308004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574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Conditionals : If Statement</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344439"/>
            <a:ext cx="11096554" cy="4193865"/>
          </a:xfrm>
        </p:spPr>
        <p:txBody>
          <a:bodyPr>
            <a:noAutofit/>
          </a:bodyPr>
          <a:lstStyle/>
          <a:p>
            <a:r>
              <a:rPr lang="en-US" dirty="0"/>
              <a:t>Syntax</a:t>
            </a:r>
          </a:p>
          <a:p>
            <a:pPr lvl="1"/>
            <a:r>
              <a:rPr lang="en-US" sz="1800" dirty="0"/>
              <a:t>If condition</a:t>
            </a:r>
          </a:p>
          <a:p>
            <a:pPr marL="457200" lvl="1" indent="0">
              <a:buNone/>
            </a:pPr>
            <a:r>
              <a:rPr lang="en-US" sz="1800" dirty="0"/>
              <a:t>	statement 1</a:t>
            </a:r>
          </a:p>
          <a:p>
            <a:pPr marL="457200" lvl="1" indent="0">
              <a:buNone/>
            </a:pPr>
            <a:r>
              <a:rPr lang="en-US" sz="1800" dirty="0"/>
              <a:t>      statement 2</a:t>
            </a:r>
          </a:p>
          <a:p>
            <a:pPr marL="457200" lvl="1" indent="0">
              <a:buNone/>
            </a:pPr>
            <a:endParaRPr lang="en-US" sz="1800" dirty="0"/>
          </a:p>
          <a:p>
            <a:pPr marL="457200" lvl="1" indent="0">
              <a:buNone/>
            </a:pPr>
            <a:r>
              <a:rPr lang="en-US" sz="1800" dirty="0"/>
              <a:t>Note – Here, if the condition is true, if block will consider only</a:t>
            </a:r>
          </a:p>
          <a:p>
            <a:pPr marL="457200" lvl="1" indent="0">
              <a:buNone/>
            </a:pPr>
            <a:r>
              <a:rPr lang="en-US" sz="1800" dirty="0"/>
              <a:t> statement 1 to be inside its block.</a:t>
            </a:r>
          </a:p>
        </p:txBody>
      </p:sp>
      <p:pic>
        <p:nvPicPr>
          <p:cNvPr id="4" name="Picture 3">
            <a:extLst>
              <a:ext uri="{FF2B5EF4-FFF2-40B4-BE49-F238E27FC236}">
                <a16:creationId xmlns:a16="http://schemas.microsoft.com/office/drawing/2014/main" id="{DBFE90C3-C86C-4E48-B675-1A006AFA4CAF}"/>
              </a:ext>
            </a:extLst>
          </p:cNvPr>
          <p:cNvPicPr>
            <a:picLocks noChangeAspect="1"/>
          </p:cNvPicPr>
          <p:nvPr/>
        </p:nvPicPr>
        <p:blipFill>
          <a:blip r:embed="rId2"/>
          <a:stretch>
            <a:fillRect/>
          </a:stretch>
        </p:blipFill>
        <p:spPr>
          <a:xfrm>
            <a:off x="7862996" y="2344439"/>
            <a:ext cx="4329004" cy="4379834"/>
          </a:xfrm>
          <a:prstGeom prst="rect">
            <a:avLst/>
          </a:prstGeom>
        </p:spPr>
      </p:pic>
    </p:spTree>
    <p:extLst>
      <p:ext uri="{BB962C8B-B14F-4D97-AF65-F5344CB8AC3E}">
        <p14:creationId xmlns:p14="http://schemas.microsoft.com/office/powerpoint/2010/main" val="135883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Conditionals : If Else Statement</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344439"/>
            <a:ext cx="11096554" cy="4193865"/>
          </a:xfrm>
        </p:spPr>
        <p:txBody>
          <a:bodyPr>
            <a:noAutofit/>
          </a:bodyPr>
          <a:lstStyle/>
          <a:p>
            <a:r>
              <a:rPr lang="en-US" sz="2000" dirty="0"/>
              <a:t>Syntax</a:t>
            </a:r>
          </a:p>
          <a:p>
            <a:pPr marL="457200" lvl="1" indent="0">
              <a:buNone/>
            </a:pPr>
            <a:r>
              <a:rPr lang="en-US" sz="2000" dirty="0"/>
              <a:t>if (condition):</a:t>
            </a:r>
          </a:p>
          <a:p>
            <a:pPr marL="857250" lvl="2" indent="0">
              <a:buNone/>
            </a:pPr>
            <a:r>
              <a:rPr lang="en-US" sz="2000" dirty="0"/>
              <a:t># Runs this block if</a:t>
            </a:r>
          </a:p>
          <a:p>
            <a:pPr marL="857250" lvl="2" indent="0">
              <a:buNone/>
            </a:pPr>
            <a:r>
              <a:rPr lang="en-US" sz="2000" dirty="0"/>
              <a:t># the condition is true</a:t>
            </a:r>
          </a:p>
          <a:p>
            <a:pPr marL="457200" lvl="1" indent="0">
              <a:buNone/>
            </a:pPr>
            <a:r>
              <a:rPr lang="en-US" sz="2000" dirty="0"/>
              <a:t>else:</a:t>
            </a:r>
          </a:p>
          <a:p>
            <a:pPr marL="857250" lvl="2" indent="0">
              <a:buNone/>
            </a:pPr>
            <a:r>
              <a:rPr lang="en-US" sz="2000" dirty="0"/>
              <a:t># Runs this block if</a:t>
            </a:r>
          </a:p>
          <a:p>
            <a:pPr marL="857250" lvl="2" indent="0">
              <a:buNone/>
            </a:pPr>
            <a:r>
              <a:rPr lang="en-US" sz="2000" dirty="0"/>
              <a:t># the condition is false</a:t>
            </a:r>
          </a:p>
          <a:p>
            <a:pPr marL="457200" lvl="1" indent="0">
              <a:buNone/>
            </a:pPr>
            <a:endParaRPr lang="en-US" sz="1800" dirty="0"/>
          </a:p>
        </p:txBody>
      </p:sp>
      <p:graphicFrame>
        <p:nvGraphicFramePr>
          <p:cNvPr id="4" name="Object 3">
            <a:extLst>
              <a:ext uri="{FF2B5EF4-FFF2-40B4-BE49-F238E27FC236}">
                <a16:creationId xmlns:a16="http://schemas.microsoft.com/office/drawing/2014/main" id="{9B94879E-270F-4080-B3ED-5D73C593F758}"/>
              </a:ext>
            </a:extLst>
          </p:cNvPr>
          <p:cNvGraphicFramePr>
            <a:graphicFrameLocks noChangeAspect="1"/>
          </p:cNvGraphicFramePr>
          <p:nvPr>
            <p:extLst>
              <p:ext uri="{D42A27DB-BD31-4B8C-83A1-F6EECF244321}">
                <p14:modId xmlns:p14="http://schemas.microsoft.com/office/powerpoint/2010/main" val="3577904261"/>
              </p:ext>
            </p:extLst>
          </p:nvPr>
        </p:nvGraphicFramePr>
        <p:xfrm>
          <a:off x="8882837" y="2299923"/>
          <a:ext cx="3309163" cy="4558077"/>
        </p:xfrm>
        <a:graphic>
          <a:graphicData uri="http://schemas.openxmlformats.org/presentationml/2006/ole">
            <mc:AlternateContent xmlns:mc="http://schemas.openxmlformats.org/markup-compatibility/2006">
              <mc:Choice xmlns:v="urn:schemas-microsoft-com:vml" Requires="v">
                <p:oleObj spid="_x0000_s3294" name="Bitmap Image" r:id="rId3" imgW="2305080" imgH="3174840" progId="Paint.Picture">
                  <p:embed/>
                </p:oleObj>
              </mc:Choice>
              <mc:Fallback>
                <p:oleObj name="Bitmap Image" r:id="rId3" imgW="2305080" imgH="3174840" progId="Paint.Picture">
                  <p:embed/>
                  <p:pic>
                    <p:nvPicPr>
                      <p:cNvPr id="0" name=""/>
                      <p:cNvPicPr/>
                      <p:nvPr/>
                    </p:nvPicPr>
                    <p:blipFill>
                      <a:blip r:embed="rId4"/>
                      <a:stretch>
                        <a:fillRect/>
                      </a:stretch>
                    </p:blipFill>
                    <p:spPr>
                      <a:xfrm>
                        <a:off x="8882837" y="2299923"/>
                        <a:ext cx="3309163" cy="4558077"/>
                      </a:xfrm>
                      <a:prstGeom prst="rect">
                        <a:avLst/>
                      </a:prstGeom>
                    </p:spPr>
                  </p:pic>
                </p:oleObj>
              </mc:Fallback>
            </mc:AlternateContent>
          </a:graphicData>
        </a:graphic>
      </p:graphicFrame>
    </p:spTree>
    <p:extLst>
      <p:ext uri="{BB962C8B-B14F-4D97-AF65-F5344CB8AC3E}">
        <p14:creationId xmlns:p14="http://schemas.microsoft.com/office/powerpoint/2010/main" val="294497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1000"/>
                                        <p:tgtEl>
                                          <p:spTgt spid="5">
                                            <p:txEl>
                                              <p:pRg st="4" end="4"/>
                                            </p:txEl>
                                          </p:spTgt>
                                        </p:tgtEl>
                                      </p:cBhvr>
                                    </p:animEffect>
                                    <p:anim calcmode="lin" valueType="num">
                                      <p:cBhvr>
                                        <p:cTn id="3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1000"/>
                                        <p:tgtEl>
                                          <p:spTgt spid="5">
                                            <p:txEl>
                                              <p:pRg st="5" end="5"/>
                                            </p:txEl>
                                          </p:spTgt>
                                        </p:tgtEl>
                                      </p:cBhvr>
                                    </p:animEffect>
                                    <p:anim calcmode="lin" valueType="num">
                                      <p:cBhvr>
                                        <p:cTn id="4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1000"/>
                                        <p:tgtEl>
                                          <p:spTgt spid="5">
                                            <p:txEl>
                                              <p:pRg st="6" end="6"/>
                                            </p:txEl>
                                          </p:spTgt>
                                        </p:tgtEl>
                                      </p:cBhvr>
                                    </p:animEffect>
                                    <p:anim calcmode="lin" valueType="num">
                                      <p:cBhvr>
                                        <p:cTn id="4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Conditionals : Nested If</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344439"/>
            <a:ext cx="11096554" cy="4193865"/>
          </a:xfrm>
        </p:spPr>
        <p:txBody>
          <a:bodyPr>
            <a:noAutofit/>
          </a:bodyPr>
          <a:lstStyle/>
          <a:p>
            <a:r>
              <a:rPr lang="en-US" dirty="0"/>
              <a:t>Nested if statements mean an if statement inside another if statement.</a:t>
            </a:r>
          </a:p>
          <a:p>
            <a:r>
              <a:rPr lang="en-US" dirty="0"/>
              <a:t>Syntax</a:t>
            </a:r>
          </a:p>
          <a:p>
            <a:pPr marL="457200" lvl="1" indent="0">
              <a:buNone/>
            </a:pPr>
            <a:r>
              <a:rPr lang="en-US" sz="1800" dirty="0"/>
              <a:t>if (condition 1):</a:t>
            </a:r>
          </a:p>
          <a:p>
            <a:pPr marL="457200" lvl="1" indent="0">
              <a:buNone/>
            </a:pPr>
            <a:r>
              <a:rPr lang="en-US" sz="1800" dirty="0"/>
              <a:t>   # Runs when condition 1 is true</a:t>
            </a:r>
          </a:p>
          <a:p>
            <a:pPr marL="457200" lvl="1" indent="0">
              <a:buNone/>
            </a:pPr>
            <a:r>
              <a:rPr lang="en-US" sz="1800" dirty="0"/>
              <a:t>   if (condition 2): </a:t>
            </a:r>
          </a:p>
          <a:p>
            <a:pPr marL="457200" lvl="1" indent="0">
              <a:buNone/>
            </a:pPr>
            <a:r>
              <a:rPr lang="en-US" sz="1800" dirty="0"/>
              <a:t>      # Runs when condition 2 is true</a:t>
            </a:r>
          </a:p>
          <a:p>
            <a:pPr marL="457200" lvl="1" indent="0">
              <a:buNone/>
            </a:pPr>
            <a:r>
              <a:rPr lang="en-US" sz="1800" dirty="0"/>
              <a:t>   # internal if Block is ends here</a:t>
            </a:r>
          </a:p>
          <a:p>
            <a:pPr marL="457200" lvl="1" indent="0">
              <a:buNone/>
            </a:pPr>
            <a:r>
              <a:rPr lang="en-US" sz="1800" dirty="0"/>
              <a:t># external if Block is ends here</a:t>
            </a:r>
          </a:p>
        </p:txBody>
      </p:sp>
      <p:pic>
        <p:nvPicPr>
          <p:cNvPr id="8" name="Picture 7">
            <a:extLst>
              <a:ext uri="{FF2B5EF4-FFF2-40B4-BE49-F238E27FC236}">
                <a16:creationId xmlns:a16="http://schemas.microsoft.com/office/drawing/2014/main" id="{8C3A5998-B570-4FF7-9624-70DFB810941F}"/>
              </a:ext>
            </a:extLst>
          </p:cNvPr>
          <p:cNvPicPr>
            <a:picLocks noChangeAspect="1"/>
          </p:cNvPicPr>
          <p:nvPr/>
        </p:nvPicPr>
        <p:blipFill>
          <a:blip r:embed="rId2"/>
          <a:stretch>
            <a:fillRect/>
          </a:stretch>
        </p:blipFill>
        <p:spPr>
          <a:xfrm>
            <a:off x="9506626" y="2152496"/>
            <a:ext cx="2591802" cy="4705504"/>
          </a:xfrm>
          <a:prstGeom prst="rect">
            <a:avLst/>
          </a:prstGeom>
        </p:spPr>
      </p:pic>
    </p:spTree>
    <p:extLst>
      <p:ext uri="{BB962C8B-B14F-4D97-AF65-F5344CB8AC3E}">
        <p14:creationId xmlns:p14="http://schemas.microsoft.com/office/powerpoint/2010/main" val="382652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1000"/>
                                        <p:tgtEl>
                                          <p:spTgt spid="5">
                                            <p:txEl>
                                              <p:pRg st="3" end="3"/>
                                            </p:txEl>
                                          </p:spTgt>
                                        </p:tgtEl>
                                      </p:cBhvr>
                                    </p:animEffect>
                                    <p:anim calcmode="lin" valueType="num">
                                      <p:cBhvr>
                                        <p:cTn id="3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1000"/>
                                        <p:tgtEl>
                                          <p:spTgt spid="5">
                                            <p:txEl>
                                              <p:pRg st="4" end="4"/>
                                            </p:txEl>
                                          </p:spTgt>
                                        </p:tgtEl>
                                      </p:cBhvr>
                                    </p:animEffect>
                                    <p:anim calcmode="lin" valueType="num">
                                      <p:cBhvr>
                                        <p:cTn id="3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fade">
                                      <p:cBhvr>
                                        <p:cTn id="46" dur="1000"/>
                                        <p:tgtEl>
                                          <p:spTgt spid="5">
                                            <p:txEl>
                                              <p:pRg st="6" end="6"/>
                                            </p:txEl>
                                          </p:spTgt>
                                        </p:tgtEl>
                                      </p:cBhvr>
                                    </p:animEffect>
                                    <p:anim calcmode="lin" valueType="num">
                                      <p:cBhvr>
                                        <p:cTn id="4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Effect transition="in" filter="fade">
                                      <p:cBhvr>
                                        <p:cTn id="51" dur="1000"/>
                                        <p:tgtEl>
                                          <p:spTgt spid="5">
                                            <p:txEl>
                                              <p:pRg st="7" end="7"/>
                                            </p:txEl>
                                          </p:spTgt>
                                        </p:tgtEl>
                                      </p:cBhvr>
                                    </p:animEffect>
                                    <p:anim calcmode="lin" valueType="num">
                                      <p:cBhvr>
                                        <p:cTn id="5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Conditionals : If-</a:t>
            </a:r>
            <a:r>
              <a:rPr lang="en-IN" dirty="0" err="1"/>
              <a:t>Elif</a:t>
            </a:r>
            <a:r>
              <a:rPr lang="en-IN" dirty="0"/>
              <a:t>-Else</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1760049"/>
            <a:ext cx="11096554" cy="4778256"/>
          </a:xfrm>
        </p:spPr>
        <p:txBody>
          <a:bodyPr>
            <a:noAutofit/>
          </a:bodyPr>
          <a:lstStyle/>
          <a:p>
            <a:pPr marL="0" indent="0">
              <a:buNone/>
            </a:pPr>
            <a:endParaRPr lang="en-US" dirty="0"/>
          </a:p>
          <a:p>
            <a:r>
              <a:rPr lang="en-US" sz="1400" dirty="0"/>
              <a:t>The if statements are executed from the top down. </a:t>
            </a:r>
          </a:p>
          <a:p>
            <a:r>
              <a:rPr lang="en-US" sz="1400" dirty="0"/>
              <a:t>As soon as one of the conditions controlling the if is true, </a:t>
            </a:r>
          </a:p>
          <a:p>
            <a:pPr marL="0" indent="0">
              <a:buNone/>
            </a:pPr>
            <a:r>
              <a:rPr lang="en-US" sz="1400" dirty="0"/>
              <a:t>the statement associated with that if is executed, and the </a:t>
            </a:r>
          </a:p>
          <a:p>
            <a:pPr marL="0" indent="0">
              <a:buNone/>
            </a:pPr>
            <a:r>
              <a:rPr lang="en-US" sz="1400" dirty="0"/>
              <a:t>rest of the ladder is bypassed.</a:t>
            </a:r>
          </a:p>
          <a:p>
            <a:pPr marL="0" indent="0">
              <a:buNone/>
            </a:pPr>
            <a:endParaRPr lang="en-US" sz="1400" dirty="0"/>
          </a:p>
          <a:p>
            <a:pPr marL="0" indent="0">
              <a:buNone/>
            </a:pPr>
            <a:r>
              <a:rPr lang="en-US" sz="1400" dirty="0"/>
              <a:t>Syntax</a:t>
            </a:r>
          </a:p>
          <a:p>
            <a:pPr marL="457200" lvl="1" indent="0">
              <a:buNone/>
            </a:pPr>
            <a:r>
              <a:rPr lang="en-US" sz="1400" dirty="0"/>
              <a:t>if (condition):</a:t>
            </a:r>
          </a:p>
          <a:p>
            <a:pPr marL="457200" lvl="1" indent="0">
              <a:buNone/>
            </a:pPr>
            <a:r>
              <a:rPr lang="en-US" sz="1400" dirty="0"/>
              <a:t>    statement</a:t>
            </a:r>
          </a:p>
          <a:p>
            <a:pPr marL="457200" lvl="1" indent="0">
              <a:buNone/>
            </a:pPr>
            <a:r>
              <a:rPr lang="en-US" sz="1400" dirty="0" err="1"/>
              <a:t>elif</a:t>
            </a:r>
            <a:r>
              <a:rPr lang="en-US" sz="1400" dirty="0"/>
              <a:t> (condition):</a:t>
            </a:r>
          </a:p>
          <a:p>
            <a:pPr marL="457200" lvl="1" indent="0">
              <a:buNone/>
            </a:pPr>
            <a:r>
              <a:rPr lang="en-US" sz="1400" dirty="0"/>
              <a:t>    statement</a:t>
            </a:r>
          </a:p>
          <a:p>
            <a:pPr marL="457200" lvl="1" indent="0">
              <a:buNone/>
            </a:pPr>
            <a:r>
              <a:rPr lang="en-US" sz="1400" dirty="0"/>
              <a:t>.</a:t>
            </a:r>
          </a:p>
          <a:p>
            <a:pPr marL="457200" lvl="1" indent="0">
              <a:buNone/>
            </a:pPr>
            <a:r>
              <a:rPr lang="en-US" sz="1400" dirty="0"/>
              <a:t>else:</a:t>
            </a:r>
          </a:p>
          <a:p>
            <a:pPr marL="457200" lvl="1" indent="0">
              <a:buNone/>
            </a:pPr>
            <a:r>
              <a:rPr lang="en-US" sz="1400" dirty="0"/>
              <a:t>    statement</a:t>
            </a:r>
          </a:p>
        </p:txBody>
      </p:sp>
      <p:pic>
        <p:nvPicPr>
          <p:cNvPr id="4" name="Picture 3">
            <a:extLst>
              <a:ext uri="{FF2B5EF4-FFF2-40B4-BE49-F238E27FC236}">
                <a16:creationId xmlns:a16="http://schemas.microsoft.com/office/drawing/2014/main" id="{B721C9AF-9D4B-49AF-8570-08A051913F49}"/>
              </a:ext>
            </a:extLst>
          </p:cNvPr>
          <p:cNvPicPr>
            <a:picLocks noChangeAspect="1"/>
          </p:cNvPicPr>
          <p:nvPr/>
        </p:nvPicPr>
        <p:blipFill>
          <a:blip r:embed="rId2"/>
          <a:stretch>
            <a:fillRect/>
          </a:stretch>
        </p:blipFill>
        <p:spPr>
          <a:xfrm>
            <a:off x="7314531" y="1684420"/>
            <a:ext cx="4893001" cy="5173579"/>
          </a:xfrm>
          <a:prstGeom prst="rect">
            <a:avLst/>
          </a:prstGeom>
        </p:spPr>
      </p:pic>
    </p:spTree>
    <p:extLst>
      <p:ext uri="{BB962C8B-B14F-4D97-AF65-F5344CB8AC3E}">
        <p14:creationId xmlns:p14="http://schemas.microsoft.com/office/powerpoint/2010/main" val="10426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1000"/>
                                        <p:tgtEl>
                                          <p:spTgt spid="5">
                                            <p:txEl>
                                              <p:pRg st="7" end="7"/>
                                            </p:txEl>
                                          </p:spTgt>
                                        </p:tgtEl>
                                      </p:cBhvr>
                                    </p:animEffect>
                                    <p:anim calcmode="lin" valueType="num">
                                      <p:cBhvr>
                                        <p:cTn id="4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1000"/>
                                        <p:tgtEl>
                                          <p:spTgt spid="5">
                                            <p:txEl>
                                              <p:pRg st="8" end="8"/>
                                            </p:txEl>
                                          </p:spTgt>
                                        </p:tgtEl>
                                      </p:cBhvr>
                                    </p:animEffect>
                                    <p:anim calcmode="lin" valueType="num">
                                      <p:cBhvr>
                                        <p:cTn id="4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Effect transition="in" filter="fade">
                                      <p:cBhvr>
                                        <p:cTn id="51" dur="1000"/>
                                        <p:tgtEl>
                                          <p:spTgt spid="5">
                                            <p:txEl>
                                              <p:pRg st="9" end="9"/>
                                            </p:txEl>
                                          </p:spTgt>
                                        </p:tgtEl>
                                      </p:cBhvr>
                                    </p:animEffect>
                                    <p:anim calcmode="lin" valueType="num">
                                      <p:cBhvr>
                                        <p:cTn id="5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fade">
                                      <p:cBhvr>
                                        <p:cTn id="56" dur="1000"/>
                                        <p:tgtEl>
                                          <p:spTgt spid="5">
                                            <p:txEl>
                                              <p:pRg st="10" end="10"/>
                                            </p:txEl>
                                          </p:spTgt>
                                        </p:tgtEl>
                                      </p:cBhvr>
                                    </p:animEffect>
                                    <p:anim calcmode="lin" valueType="num">
                                      <p:cBhvr>
                                        <p:cTn id="5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Effect transition="in" filter="fade">
                                      <p:cBhvr>
                                        <p:cTn id="61" dur="1000"/>
                                        <p:tgtEl>
                                          <p:spTgt spid="5">
                                            <p:txEl>
                                              <p:pRg st="11" end="11"/>
                                            </p:txEl>
                                          </p:spTgt>
                                        </p:tgtEl>
                                      </p:cBhvr>
                                    </p:animEffect>
                                    <p:anim calcmode="lin" valueType="num">
                                      <p:cBhvr>
                                        <p:cTn id="62"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2" end="12"/>
                                            </p:txEl>
                                          </p:spTgt>
                                        </p:tgtEl>
                                        <p:attrNameLst>
                                          <p:attrName>style.visibility</p:attrName>
                                        </p:attrNameLst>
                                      </p:cBhvr>
                                      <p:to>
                                        <p:strVal val="visible"/>
                                      </p:to>
                                    </p:set>
                                    <p:animEffect transition="in" filter="fade">
                                      <p:cBhvr>
                                        <p:cTn id="66" dur="1000"/>
                                        <p:tgtEl>
                                          <p:spTgt spid="5">
                                            <p:txEl>
                                              <p:pRg st="12" end="12"/>
                                            </p:txEl>
                                          </p:spTgt>
                                        </p:tgtEl>
                                      </p:cBhvr>
                                    </p:animEffect>
                                    <p:anim calcmode="lin" valueType="num">
                                      <p:cBhvr>
                                        <p:cTn id="67"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animEffect transition="in" filter="fade">
                                      <p:cBhvr>
                                        <p:cTn id="71" dur="1000"/>
                                        <p:tgtEl>
                                          <p:spTgt spid="5">
                                            <p:txEl>
                                              <p:pRg st="13" end="13"/>
                                            </p:txEl>
                                          </p:spTgt>
                                        </p:tgtEl>
                                      </p:cBhvr>
                                    </p:animEffect>
                                    <p:anim calcmode="lin" valueType="num">
                                      <p:cBhvr>
                                        <p:cTn id="72"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Lists – Today’s agenda</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1048870" y="2034987"/>
            <a:ext cx="10638949" cy="4503317"/>
          </a:xfrm>
        </p:spPr>
        <p:txBody>
          <a:bodyPr>
            <a:noAutofit/>
          </a:bodyPr>
          <a:lstStyle/>
          <a:p>
            <a:pPr marL="0" indent="0">
              <a:buNone/>
            </a:pPr>
            <a:endParaRPr lang="en-US" dirty="0"/>
          </a:p>
          <a:p>
            <a:r>
              <a:rPr lang="en-US" sz="1400" dirty="0"/>
              <a:t>What is Lists?</a:t>
            </a:r>
          </a:p>
          <a:p>
            <a:r>
              <a:rPr lang="en-US" sz="1400" dirty="0"/>
              <a:t>How to access elements in Lists?</a:t>
            </a:r>
          </a:p>
          <a:p>
            <a:r>
              <a:rPr lang="en-US" sz="1400" dirty="0"/>
              <a:t>How to Add and Delete elements in a list?</a:t>
            </a:r>
          </a:p>
          <a:p>
            <a:r>
              <a:rPr lang="en-US" sz="1400" dirty="0"/>
              <a:t>What is Slices?</a:t>
            </a:r>
          </a:p>
          <a:p>
            <a:r>
              <a:rPr lang="en-US" sz="1400" dirty="0"/>
              <a:t>How to do Exception Handling?</a:t>
            </a:r>
          </a:p>
          <a:p>
            <a:r>
              <a:rPr lang="en-US" sz="1400" dirty="0"/>
              <a:t>Ranges</a:t>
            </a:r>
          </a:p>
          <a:p>
            <a:r>
              <a:rPr lang="en-US" sz="1400" dirty="0"/>
              <a:t>Looping ( For, While)</a:t>
            </a:r>
          </a:p>
        </p:txBody>
      </p:sp>
    </p:spTree>
    <p:extLst>
      <p:ext uri="{BB962C8B-B14F-4D97-AF65-F5344CB8AC3E}">
        <p14:creationId xmlns:p14="http://schemas.microsoft.com/office/powerpoint/2010/main" val="158966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anim calcmode="lin" valueType="num">
                                      <p:cBhvr>
                                        <p:cTn id="3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1000"/>
                                        <p:tgtEl>
                                          <p:spTgt spid="5">
                                            <p:txEl>
                                              <p:pRg st="7" end="7"/>
                                            </p:txEl>
                                          </p:spTgt>
                                        </p:tgtEl>
                                      </p:cBhvr>
                                    </p:animEffect>
                                    <p:anim calcmode="lin" valueType="num">
                                      <p:cBhvr>
                                        <p:cTn id="3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Lists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endParaRPr lang="en-US" dirty="0"/>
          </a:p>
          <a:p>
            <a:r>
              <a:rPr lang="en-US" dirty="0"/>
              <a:t>Lists are used to store multiple items in a single variable.</a:t>
            </a:r>
          </a:p>
          <a:p>
            <a:r>
              <a:rPr lang="en-US" dirty="0"/>
              <a:t>Almost like dynamically sized Arrays</a:t>
            </a:r>
          </a:p>
          <a:p>
            <a:r>
              <a:rPr lang="en-US" dirty="0"/>
              <a:t>Not homogeneous in nature (Integers, Strings, as well as Objects)</a:t>
            </a:r>
          </a:p>
          <a:p>
            <a:r>
              <a:rPr lang="en-US" dirty="0"/>
              <a:t>Mutable in nature (Means can be altered after creation)</a:t>
            </a:r>
          </a:p>
          <a:p>
            <a:r>
              <a:rPr lang="en-US" dirty="0"/>
              <a:t>Ordered (Indexed according to a definite sequence, 0 as the first index) with a definite count</a:t>
            </a:r>
          </a:p>
          <a:p>
            <a:r>
              <a:rPr lang="en-US" dirty="0"/>
              <a:t>You can have a List within a List</a:t>
            </a:r>
          </a:p>
          <a:p>
            <a:endParaRPr lang="en-US" dirty="0"/>
          </a:p>
          <a:p>
            <a:r>
              <a:rPr lang="en-US" dirty="0"/>
              <a:t>Syntax</a:t>
            </a:r>
          </a:p>
          <a:p>
            <a:pPr lvl="1"/>
            <a:r>
              <a:rPr lang="en-US" sz="1800" dirty="0" err="1"/>
              <a:t>List_name</a:t>
            </a:r>
            <a:r>
              <a:rPr lang="en-US" sz="1800" dirty="0"/>
              <a:t> = [] or </a:t>
            </a:r>
            <a:r>
              <a:rPr lang="en-US" sz="1800" dirty="0" err="1"/>
              <a:t>listname</a:t>
            </a:r>
            <a:r>
              <a:rPr lang="en-US" sz="1800" dirty="0"/>
              <a:t>[index] or list = [item1, item2,……..and so on]</a:t>
            </a:r>
            <a:endParaRPr lang="en-US" dirty="0"/>
          </a:p>
          <a:p>
            <a:endParaRPr lang="en-US" dirty="0"/>
          </a:p>
          <a:p>
            <a:endParaRPr lang="en-US" dirty="0"/>
          </a:p>
        </p:txBody>
      </p:sp>
    </p:spTree>
    <p:extLst>
      <p:ext uri="{BB962C8B-B14F-4D97-AF65-F5344CB8AC3E}">
        <p14:creationId xmlns:p14="http://schemas.microsoft.com/office/powerpoint/2010/main" val="14900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Lists – Adding elements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endParaRPr lang="en-US" dirty="0"/>
          </a:p>
          <a:p>
            <a:r>
              <a:rPr lang="en-US" b="1" dirty="0"/>
              <a:t>append()</a:t>
            </a:r>
            <a:r>
              <a:rPr lang="en-US" dirty="0"/>
              <a:t> – For adding one element at a time, for adding multiple entries you can use loops.</a:t>
            </a:r>
          </a:p>
          <a:p>
            <a:r>
              <a:rPr lang="en-US" b="1" dirty="0"/>
              <a:t>insert() </a:t>
            </a:r>
            <a:r>
              <a:rPr lang="en-US" dirty="0"/>
              <a:t>- append() method only works for the addition of elements at the end of the List, for the addition of elements at the desired position, insert() method is used. Unlike append() which takes only one argument, the insert() method requires two arguments(position, value). </a:t>
            </a:r>
          </a:p>
          <a:p>
            <a:r>
              <a:rPr lang="en-US" b="1" dirty="0"/>
              <a:t>extend()</a:t>
            </a:r>
            <a:r>
              <a:rPr lang="en-US" dirty="0"/>
              <a:t> – This method is used to add multiple elements at the same time at the end of the list.</a:t>
            </a:r>
          </a:p>
          <a:p>
            <a:pPr marL="0" indent="0">
              <a:buNone/>
            </a:pPr>
            <a:endParaRPr lang="en-US" dirty="0"/>
          </a:p>
          <a:p>
            <a:pPr marL="0" indent="0">
              <a:buNone/>
            </a:pPr>
            <a:r>
              <a:rPr lang="en-US" b="1" dirty="0"/>
              <a:t>Note</a:t>
            </a:r>
            <a:r>
              <a:rPr lang="en-US" dirty="0"/>
              <a:t> – append() and extend() methods can only add elements at the end.</a:t>
            </a:r>
          </a:p>
          <a:p>
            <a:endParaRPr lang="en-US" dirty="0"/>
          </a:p>
          <a:p>
            <a:endParaRPr lang="en-US" dirty="0"/>
          </a:p>
          <a:p>
            <a:endParaRPr lang="en-US" dirty="0"/>
          </a:p>
        </p:txBody>
      </p:sp>
    </p:spTree>
    <p:extLst>
      <p:ext uri="{BB962C8B-B14F-4D97-AF65-F5344CB8AC3E}">
        <p14:creationId xmlns:p14="http://schemas.microsoft.com/office/powerpoint/2010/main" val="206887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Delete Elements – remove() and pop()</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636090" y="2511579"/>
            <a:ext cx="11096554" cy="3585884"/>
          </a:xfrm>
        </p:spPr>
        <p:txBody>
          <a:bodyPr>
            <a:noAutofit/>
          </a:bodyPr>
          <a:lstStyle/>
          <a:p>
            <a:pPr marL="0" indent="0">
              <a:buNone/>
            </a:pPr>
            <a:r>
              <a:rPr lang="en-US" b="1" dirty="0"/>
              <a:t>remove()</a:t>
            </a:r>
            <a:r>
              <a:rPr lang="en-US" dirty="0"/>
              <a:t> - Elements can be removed from the List by using the remove() function. An Error will arise if the element does not exist in the List. Remove() method only removes one element at a time, to remove a range of elements, the iterator (loop) is used.</a:t>
            </a:r>
          </a:p>
          <a:p>
            <a:pPr marL="0" indent="0">
              <a:buNone/>
            </a:pPr>
            <a:endParaRPr lang="en-US" dirty="0"/>
          </a:p>
          <a:p>
            <a:pPr marL="0" indent="0">
              <a:buNone/>
            </a:pPr>
            <a:r>
              <a:rPr lang="en-US" b="1" dirty="0"/>
              <a:t>pop()</a:t>
            </a:r>
            <a:r>
              <a:rPr lang="en-US" dirty="0"/>
              <a:t> – This function can also be used to remove and return an element from the List; by default it removes only the last element of the List. In order to remove an element from any specific location of the List, the index of the element is passed as an argument to the pop() method.</a:t>
            </a:r>
          </a:p>
          <a:p>
            <a:endParaRPr lang="en-US" dirty="0"/>
          </a:p>
          <a:p>
            <a:endParaRPr lang="en-US" dirty="0"/>
          </a:p>
        </p:txBody>
      </p:sp>
    </p:spTree>
    <p:extLst>
      <p:ext uri="{BB962C8B-B14F-4D97-AF65-F5344CB8AC3E}">
        <p14:creationId xmlns:p14="http://schemas.microsoft.com/office/powerpoint/2010/main" val="349816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Slices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636090" y="2511579"/>
            <a:ext cx="11096554" cy="3585884"/>
          </a:xfrm>
        </p:spPr>
        <p:txBody>
          <a:bodyPr>
            <a:noAutofit/>
          </a:bodyPr>
          <a:lstStyle/>
          <a:p>
            <a:pPr marL="0" indent="0">
              <a:buNone/>
            </a:pPr>
            <a:r>
              <a:rPr lang="en-US" dirty="0"/>
              <a:t>To access a portion of a list called a slice specify two indices separated by a colon within brackets, the slice starts at the first index and goes up to but does not include the last index. if the first index is omitted, 0 is assumed. if the second index is omitted, the number of items in the list is assumed</a:t>
            </a:r>
          </a:p>
          <a:p>
            <a:pPr marL="0" indent="0">
              <a:buNone/>
            </a:pPr>
            <a:endParaRPr lang="en-US" dirty="0"/>
          </a:p>
          <a:p>
            <a:r>
              <a:rPr lang="en-US" dirty="0"/>
              <a:t>List [ index1 ] : [index2]</a:t>
            </a:r>
          </a:p>
          <a:p>
            <a:r>
              <a:rPr lang="en-US" dirty="0"/>
              <a:t>List [ :  index2]</a:t>
            </a:r>
          </a:p>
          <a:p>
            <a:r>
              <a:rPr lang="en-US" dirty="0"/>
              <a:t>List [ index1 : ]</a:t>
            </a:r>
          </a:p>
          <a:p>
            <a:endParaRPr lang="en-US" dirty="0"/>
          </a:p>
          <a:p>
            <a:endParaRPr lang="en-US" dirty="0"/>
          </a:p>
          <a:p>
            <a:endParaRPr lang="en-US" dirty="0"/>
          </a:p>
        </p:txBody>
      </p:sp>
      <p:graphicFrame>
        <p:nvGraphicFramePr>
          <p:cNvPr id="3" name="Object 2">
            <a:extLst>
              <a:ext uri="{FF2B5EF4-FFF2-40B4-BE49-F238E27FC236}">
                <a16:creationId xmlns:a16="http://schemas.microsoft.com/office/drawing/2014/main" id="{1BBED8B0-50B5-4FA5-9D59-7DD1CA717BAB}"/>
              </a:ext>
            </a:extLst>
          </p:cNvPr>
          <p:cNvGraphicFramePr>
            <a:graphicFrameLocks noChangeAspect="1"/>
          </p:cNvGraphicFramePr>
          <p:nvPr>
            <p:extLst>
              <p:ext uri="{D42A27DB-BD31-4B8C-83A1-F6EECF244321}">
                <p14:modId xmlns:p14="http://schemas.microsoft.com/office/powerpoint/2010/main" val="2094022962"/>
              </p:ext>
            </p:extLst>
          </p:nvPr>
        </p:nvGraphicFramePr>
        <p:xfrm>
          <a:off x="3607546" y="3496235"/>
          <a:ext cx="8468742" cy="3281083"/>
        </p:xfrm>
        <a:graphic>
          <a:graphicData uri="http://schemas.openxmlformats.org/presentationml/2006/ole">
            <mc:AlternateContent xmlns:mc="http://schemas.openxmlformats.org/markup-compatibility/2006">
              <mc:Choice xmlns:v="urn:schemas-microsoft-com:vml" Requires="v">
                <p:oleObj spid="_x0000_s4255" name="Bitmap Image" r:id="rId3" imgW="4851360" imgH="1879560" progId="Paint.Picture">
                  <p:embed/>
                </p:oleObj>
              </mc:Choice>
              <mc:Fallback>
                <p:oleObj name="Bitmap Image" r:id="rId3" imgW="4851360" imgH="1879560" progId="Paint.Picture">
                  <p:embed/>
                  <p:pic>
                    <p:nvPicPr>
                      <p:cNvPr id="0" name=""/>
                      <p:cNvPicPr/>
                      <p:nvPr/>
                    </p:nvPicPr>
                    <p:blipFill>
                      <a:blip r:embed="rId4"/>
                      <a:stretch>
                        <a:fillRect/>
                      </a:stretch>
                    </p:blipFill>
                    <p:spPr>
                      <a:xfrm>
                        <a:off x="3607546" y="3496235"/>
                        <a:ext cx="8468742" cy="3281083"/>
                      </a:xfrm>
                      <a:prstGeom prst="rect">
                        <a:avLst/>
                      </a:prstGeom>
                    </p:spPr>
                  </p:pic>
                </p:oleObj>
              </mc:Fallback>
            </mc:AlternateContent>
          </a:graphicData>
        </a:graphic>
      </p:graphicFrame>
    </p:spTree>
    <p:extLst>
      <p:ext uri="{BB962C8B-B14F-4D97-AF65-F5344CB8AC3E}">
        <p14:creationId xmlns:p14="http://schemas.microsoft.com/office/powerpoint/2010/main" val="256531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List - Finding/Searching an item</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endParaRPr lang="en-US" dirty="0"/>
          </a:p>
          <a:p>
            <a:r>
              <a:rPr lang="en-US" dirty="0"/>
              <a:t>index() function will give the index of the item searched</a:t>
            </a:r>
          </a:p>
          <a:p>
            <a:r>
              <a:rPr lang="en-US" dirty="0"/>
              <a:t>dogs = [ ‘husky’, ‘rottweiler’, ‘</a:t>
            </a:r>
            <a:r>
              <a:rPr lang="en-US" dirty="0" err="1"/>
              <a:t>shiba</a:t>
            </a:r>
            <a:r>
              <a:rPr lang="en-US" dirty="0"/>
              <a:t>’]</a:t>
            </a:r>
          </a:p>
          <a:p>
            <a:pPr lvl="1"/>
            <a:r>
              <a:rPr lang="en-US" dirty="0" err="1"/>
              <a:t>dog_index</a:t>
            </a:r>
            <a:r>
              <a:rPr lang="en-US" dirty="0"/>
              <a:t> = </a:t>
            </a:r>
            <a:r>
              <a:rPr lang="en-US" dirty="0" err="1"/>
              <a:t>dogs.index</a:t>
            </a:r>
            <a:r>
              <a:rPr lang="en-US" dirty="0"/>
              <a:t>(‘rottweiler’)</a:t>
            </a:r>
          </a:p>
          <a:p>
            <a:pPr lvl="1"/>
            <a:r>
              <a:rPr lang="en-US" dirty="0"/>
              <a:t>print(</a:t>
            </a:r>
            <a:r>
              <a:rPr lang="en-US" dirty="0" err="1"/>
              <a:t>dog_index</a:t>
            </a:r>
            <a:r>
              <a:rPr lang="en-US" dirty="0"/>
              <a:t>)</a:t>
            </a:r>
          </a:p>
          <a:p>
            <a:pPr lvl="1"/>
            <a:endParaRPr lang="en-US" dirty="0"/>
          </a:p>
          <a:p>
            <a:pPr lvl="1"/>
            <a:r>
              <a:rPr lang="en-US" dirty="0"/>
              <a:t>The results will be 1, rottweiler is at index 1, similarly husky is at 0, </a:t>
            </a:r>
            <a:r>
              <a:rPr lang="en-US" dirty="0" err="1"/>
              <a:t>shiba</a:t>
            </a:r>
            <a:r>
              <a:rPr lang="en-US" dirty="0"/>
              <a:t> is at 2</a:t>
            </a:r>
          </a:p>
          <a:p>
            <a:endParaRPr lang="en-US" dirty="0"/>
          </a:p>
          <a:p>
            <a:endParaRPr lang="en-US" dirty="0"/>
          </a:p>
        </p:txBody>
      </p:sp>
    </p:spTree>
    <p:extLst>
      <p:ext uri="{BB962C8B-B14F-4D97-AF65-F5344CB8AC3E}">
        <p14:creationId xmlns:p14="http://schemas.microsoft.com/office/powerpoint/2010/main" val="11587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Advantages</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Flexibility</a:t>
            </a:r>
          </a:p>
          <a:p>
            <a:r>
              <a:rPr lang="en-US" dirty="0"/>
              <a:t>Automatic Memory Management</a:t>
            </a:r>
          </a:p>
          <a:p>
            <a:r>
              <a:rPr lang="en-US" dirty="0"/>
              <a:t>Huge and expansive library</a:t>
            </a:r>
          </a:p>
          <a:p>
            <a:r>
              <a:rPr lang="en-US" dirty="0"/>
              <a:t>Readability</a:t>
            </a:r>
          </a:p>
          <a:p>
            <a:r>
              <a:rPr lang="en-US" dirty="0"/>
              <a:t>Open-source</a:t>
            </a:r>
          </a:p>
          <a:p>
            <a:r>
              <a:rPr lang="en-US" dirty="0"/>
              <a:t>Simplicity and Ease of usage</a:t>
            </a:r>
          </a:p>
          <a:p>
            <a:r>
              <a:rPr lang="en-US" dirty="0"/>
              <a:t>Interpreted Language</a:t>
            </a:r>
          </a:p>
          <a:p>
            <a:r>
              <a:rPr lang="en-US" dirty="0"/>
              <a:t>Portability</a:t>
            </a:r>
          </a:p>
          <a:p>
            <a:endParaRPr lang="en-US" dirty="0"/>
          </a:p>
        </p:txBody>
      </p:sp>
    </p:spTree>
    <p:extLst>
      <p:ext uri="{BB962C8B-B14F-4D97-AF65-F5344CB8AC3E}">
        <p14:creationId xmlns:p14="http://schemas.microsoft.com/office/powerpoint/2010/main" val="53980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Range</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endParaRPr lang="en-US" dirty="0"/>
          </a:p>
          <a:p>
            <a:r>
              <a:rPr lang="en-US" dirty="0"/>
              <a:t>Range() function store start, stop, and step values. There are three ways to represent it</a:t>
            </a:r>
          </a:p>
          <a:p>
            <a:r>
              <a:rPr lang="en-US" dirty="0"/>
              <a:t>A) </a:t>
            </a:r>
            <a:r>
              <a:rPr lang="en-US" b="1" dirty="0"/>
              <a:t>range(</a:t>
            </a:r>
            <a:r>
              <a:rPr lang="en-US" b="1" dirty="0" err="1"/>
              <a:t>stop_value</a:t>
            </a:r>
            <a:r>
              <a:rPr lang="en-US" b="1" dirty="0"/>
              <a:t>)</a:t>
            </a:r>
            <a:r>
              <a:rPr lang="en-US" dirty="0"/>
              <a:t> : This by default considers the starting point as zero.</a:t>
            </a:r>
          </a:p>
          <a:p>
            <a:r>
              <a:rPr lang="en-US" dirty="0"/>
              <a:t>B)</a:t>
            </a:r>
            <a:r>
              <a:rPr lang="en-US" b="1" dirty="0"/>
              <a:t>range(</a:t>
            </a:r>
            <a:r>
              <a:rPr lang="en-US" b="1" dirty="0" err="1"/>
              <a:t>start_value</a:t>
            </a:r>
            <a:r>
              <a:rPr lang="en-US" b="1" dirty="0"/>
              <a:t>, </a:t>
            </a:r>
            <a:r>
              <a:rPr lang="en-US" b="1" dirty="0" err="1"/>
              <a:t>stop_value</a:t>
            </a:r>
            <a:r>
              <a:rPr lang="en-US" b="1" dirty="0"/>
              <a:t>)</a:t>
            </a:r>
            <a:r>
              <a:rPr lang="en-US" dirty="0"/>
              <a:t> : This generates the sequence based on the start and stop value.</a:t>
            </a:r>
          </a:p>
          <a:p>
            <a:r>
              <a:rPr lang="en-US" dirty="0"/>
              <a:t>C) </a:t>
            </a:r>
            <a:r>
              <a:rPr lang="en-US" b="1" dirty="0"/>
              <a:t>range(</a:t>
            </a:r>
            <a:r>
              <a:rPr lang="en-US" b="1" dirty="0" err="1"/>
              <a:t>start_value</a:t>
            </a:r>
            <a:r>
              <a:rPr lang="en-US" b="1" dirty="0"/>
              <a:t>, </a:t>
            </a:r>
            <a:r>
              <a:rPr lang="en-US" b="1" dirty="0" err="1"/>
              <a:t>stop_value</a:t>
            </a:r>
            <a:r>
              <a:rPr lang="en-US" b="1" dirty="0"/>
              <a:t>, </a:t>
            </a:r>
            <a:r>
              <a:rPr lang="en-US" b="1" dirty="0" err="1"/>
              <a:t>step_size</a:t>
            </a:r>
            <a:r>
              <a:rPr lang="en-US" b="1" dirty="0"/>
              <a:t>)</a:t>
            </a:r>
            <a:r>
              <a:rPr lang="en-US" dirty="0"/>
              <a:t>: It generates the sequence by incrementing the start value using the step size until it reaches the stop value.</a:t>
            </a:r>
          </a:p>
          <a:p>
            <a:endParaRPr lang="en-US" dirty="0"/>
          </a:p>
        </p:txBody>
      </p:sp>
    </p:spTree>
    <p:extLst>
      <p:ext uri="{BB962C8B-B14F-4D97-AF65-F5344CB8AC3E}">
        <p14:creationId xmlns:p14="http://schemas.microsoft.com/office/powerpoint/2010/main" val="261766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Exception Handling</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endParaRPr lang="en-US" dirty="0"/>
          </a:p>
          <a:p>
            <a:r>
              <a:rPr lang="en-US" dirty="0"/>
              <a:t>Errors are of two types</a:t>
            </a:r>
          </a:p>
          <a:p>
            <a:r>
              <a:rPr lang="en-US" dirty="0"/>
              <a:t>Syntax Errors – Problems due to which execution of program stops</a:t>
            </a:r>
          </a:p>
          <a:p>
            <a:r>
              <a:rPr lang="en-US" dirty="0"/>
              <a:t>Exceptions – It is raised when due to any event a program behaves abnormally. They are divided into 2 parts</a:t>
            </a:r>
          </a:p>
          <a:p>
            <a:pPr lvl="1"/>
            <a:r>
              <a:rPr lang="en-US" dirty="0"/>
              <a:t>Built-In exceptions – </a:t>
            </a:r>
            <a:r>
              <a:rPr lang="en-US" dirty="0" err="1"/>
              <a:t>BaseException</a:t>
            </a:r>
            <a:r>
              <a:rPr lang="en-US" dirty="0"/>
              <a:t> is the base class for all built-in exceptions.</a:t>
            </a:r>
          </a:p>
          <a:p>
            <a:pPr marL="457200" lvl="1" indent="0">
              <a:buNone/>
            </a:pPr>
            <a:r>
              <a:rPr lang="en-US" dirty="0"/>
              <a:t>Link - </a:t>
            </a:r>
            <a:r>
              <a:rPr lang="en-US" dirty="0">
                <a:hlinkClick r:id="rId2"/>
              </a:rPr>
              <a:t>https://docs.python.org/3/library/exceptions.html</a:t>
            </a:r>
            <a:endParaRPr lang="en-US" dirty="0"/>
          </a:p>
          <a:p>
            <a:pPr lvl="1"/>
            <a:r>
              <a:rPr lang="en-US" dirty="0"/>
              <a:t>User defined/custom exceptions – You can create your own exceptions, if needed</a:t>
            </a:r>
          </a:p>
        </p:txBody>
      </p:sp>
    </p:spTree>
    <p:extLst>
      <p:ext uri="{BB962C8B-B14F-4D97-AF65-F5344CB8AC3E}">
        <p14:creationId xmlns:p14="http://schemas.microsoft.com/office/powerpoint/2010/main" val="66757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Exception Handling – Try and Except</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29389" y="2034988"/>
            <a:ext cx="11158431" cy="3395265"/>
          </a:xfrm>
        </p:spPr>
        <p:txBody>
          <a:bodyPr>
            <a:noAutofit/>
          </a:bodyPr>
          <a:lstStyle/>
          <a:p>
            <a:pPr marL="0" indent="0">
              <a:buNone/>
            </a:pPr>
            <a:endParaRPr lang="en-US" dirty="0"/>
          </a:p>
          <a:p>
            <a:r>
              <a:rPr lang="en-US" dirty="0"/>
              <a:t>Syntax</a:t>
            </a:r>
          </a:p>
          <a:p>
            <a:pPr lvl="1"/>
            <a:r>
              <a:rPr lang="en-US" dirty="0"/>
              <a:t>try:</a:t>
            </a:r>
          </a:p>
          <a:p>
            <a:pPr marL="400050" lvl="1" indent="0">
              <a:buNone/>
            </a:pPr>
            <a:r>
              <a:rPr lang="en-US" dirty="0"/>
              <a:t>   # Any statement(s)</a:t>
            </a:r>
          </a:p>
          <a:p>
            <a:pPr marL="400050" lvl="1" indent="0">
              <a:buNone/>
            </a:pPr>
            <a:r>
              <a:rPr lang="en-US" dirty="0"/>
              <a:t>except </a:t>
            </a:r>
            <a:r>
              <a:rPr lang="en-US" dirty="0" err="1"/>
              <a:t>AnyError</a:t>
            </a:r>
            <a:r>
              <a:rPr lang="en-US" dirty="0"/>
              <a:t>:</a:t>
            </a:r>
          </a:p>
          <a:p>
            <a:pPr marL="400050" lvl="1" indent="0">
              <a:buNone/>
            </a:pPr>
            <a:r>
              <a:rPr lang="en-US" dirty="0"/>
              <a:t>    # Any statement(s)</a:t>
            </a:r>
          </a:p>
          <a:p>
            <a:pPr marL="400050" lvl="1" indent="0">
              <a:buNone/>
            </a:pPr>
            <a:r>
              <a:rPr lang="en-US" dirty="0"/>
              <a:t>except </a:t>
            </a:r>
            <a:r>
              <a:rPr lang="en-US" dirty="0" err="1"/>
              <a:t>AnyError</a:t>
            </a:r>
            <a:r>
              <a:rPr lang="en-US" dirty="0"/>
              <a:t>:</a:t>
            </a:r>
          </a:p>
          <a:p>
            <a:pPr marL="400050" lvl="1" indent="0">
              <a:buNone/>
            </a:pPr>
            <a:r>
              <a:rPr lang="en-US" dirty="0"/>
              <a:t>    # Any statement(s)</a:t>
            </a:r>
          </a:p>
          <a:p>
            <a:pPr marL="400050" lvl="1" indent="0">
              <a:buNone/>
            </a:pPr>
            <a:endParaRPr lang="en-US" dirty="0"/>
          </a:p>
          <a:p>
            <a:pPr marL="400050" lvl="1" indent="0">
              <a:buNone/>
            </a:pPr>
            <a:r>
              <a:rPr lang="en-US" b="1" dirty="0"/>
              <a:t>Note :</a:t>
            </a:r>
            <a:r>
              <a:rPr lang="en-US" dirty="0"/>
              <a:t> 1) Here </a:t>
            </a:r>
            <a:r>
              <a:rPr lang="en-US" dirty="0" err="1"/>
              <a:t>AnyError</a:t>
            </a:r>
            <a:r>
              <a:rPr lang="en-US" dirty="0"/>
              <a:t> is for catching any specific error. You can just use </a:t>
            </a:r>
            <a:r>
              <a:rPr lang="en-US" b="1" dirty="0"/>
              <a:t>except:</a:t>
            </a:r>
            <a:r>
              <a:rPr lang="en-US" dirty="0"/>
              <a:t> ,also</a:t>
            </a:r>
          </a:p>
          <a:p>
            <a:pPr marL="400050" lvl="1" indent="0">
              <a:buNone/>
            </a:pPr>
            <a:r>
              <a:rPr lang="en-US" dirty="0"/>
              <a:t>		   2) A Try statement can have more than one Except clause</a:t>
            </a:r>
          </a:p>
          <a:p>
            <a:pPr marL="400050" lvl="1" indent="0">
              <a:buNone/>
            </a:pPr>
            <a:r>
              <a:rPr lang="en-US" dirty="0"/>
              <a:t>		   3) You can also </a:t>
            </a:r>
            <a:r>
              <a:rPr lang="en-US" b="1" dirty="0"/>
              <a:t>raise</a:t>
            </a:r>
            <a:r>
              <a:rPr lang="en-US" dirty="0"/>
              <a:t> an exception manually</a:t>
            </a:r>
          </a:p>
        </p:txBody>
      </p:sp>
    </p:spTree>
    <p:extLst>
      <p:ext uri="{BB962C8B-B14F-4D97-AF65-F5344CB8AC3E}">
        <p14:creationId xmlns:p14="http://schemas.microsoft.com/office/powerpoint/2010/main" val="22676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anim calcmode="lin" valueType="num">
                                      <p:cBhvr>
                                        <p:cTn id="3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1000"/>
                                        <p:tgtEl>
                                          <p:spTgt spid="5">
                                            <p:txEl>
                                              <p:pRg st="7" end="7"/>
                                            </p:txEl>
                                          </p:spTgt>
                                        </p:tgtEl>
                                      </p:cBhvr>
                                    </p:animEffect>
                                    <p:anim calcmode="lin" valueType="num">
                                      <p:cBhvr>
                                        <p:cTn id="3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1000"/>
                                        <p:tgtEl>
                                          <p:spTgt spid="5">
                                            <p:txEl>
                                              <p:pRg st="9" end="9"/>
                                            </p:txEl>
                                          </p:spTgt>
                                        </p:tgtEl>
                                      </p:cBhvr>
                                    </p:animEffect>
                                    <p:anim calcmode="lin" valueType="num">
                                      <p:cBhvr>
                                        <p:cTn id="4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1000"/>
                                        <p:tgtEl>
                                          <p:spTgt spid="5">
                                            <p:txEl>
                                              <p:pRg st="10" end="10"/>
                                            </p:txEl>
                                          </p:spTgt>
                                        </p:tgtEl>
                                      </p:cBhvr>
                                    </p:animEffect>
                                    <p:anim calcmode="lin" valueType="num">
                                      <p:cBhvr>
                                        <p:cTn id="5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11" end="11"/>
                                            </p:txEl>
                                          </p:spTgt>
                                        </p:tgtEl>
                                        <p:attrNameLst>
                                          <p:attrName>style.visibility</p:attrName>
                                        </p:attrNameLst>
                                      </p:cBhvr>
                                      <p:to>
                                        <p:strVal val="visible"/>
                                      </p:to>
                                    </p:set>
                                    <p:animEffect transition="in" filter="fade">
                                      <p:cBhvr>
                                        <p:cTn id="54" dur="1000"/>
                                        <p:tgtEl>
                                          <p:spTgt spid="5">
                                            <p:txEl>
                                              <p:pRg st="11" end="11"/>
                                            </p:txEl>
                                          </p:spTgt>
                                        </p:tgtEl>
                                      </p:cBhvr>
                                    </p:animEffect>
                                    <p:anim calcmode="lin" valueType="num">
                                      <p:cBhvr>
                                        <p:cTn id="55"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10083107" cy="706964"/>
          </a:xfrm>
        </p:spPr>
        <p:txBody>
          <a:bodyPr/>
          <a:lstStyle/>
          <a:p>
            <a:r>
              <a:rPr lang="en-IN" dirty="0"/>
              <a:t>Exception Handling – Try, Except, Finally</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r>
              <a:rPr lang="en-US" dirty="0"/>
              <a:t>Syntax</a:t>
            </a:r>
          </a:p>
          <a:p>
            <a:pPr lvl="1"/>
            <a:r>
              <a:rPr lang="en-US" dirty="0"/>
              <a:t>try:</a:t>
            </a:r>
          </a:p>
          <a:p>
            <a:pPr marL="400050" lvl="1" indent="0">
              <a:buNone/>
            </a:pPr>
            <a:r>
              <a:rPr lang="en-US" dirty="0"/>
              <a:t> 		  # your code.... </a:t>
            </a:r>
          </a:p>
          <a:p>
            <a:pPr marL="400050" lvl="1" indent="0">
              <a:buNone/>
            </a:pPr>
            <a:r>
              <a:rPr lang="en-US" dirty="0"/>
              <a:t>      except:</a:t>
            </a:r>
          </a:p>
          <a:p>
            <a:pPr marL="400050" lvl="1" indent="0">
              <a:buNone/>
            </a:pPr>
            <a:r>
              <a:rPr lang="en-US" dirty="0"/>
              <a:t>           # Handling of exception (if needed)</a:t>
            </a:r>
          </a:p>
          <a:p>
            <a:pPr marL="400050" lvl="1" indent="0">
              <a:buNone/>
            </a:pPr>
            <a:r>
              <a:rPr lang="en-US" dirty="0"/>
              <a:t>       else:</a:t>
            </a:r>
          </a:p>
          <a:p>
            <a:pPr marL="400050" lvl="1" indent="0">
              <a:buNone/>
            </a:pPr>
            <a:r>
              <a:rPr lang="en-US" dirty="0"/>
              <a:t>	           # execute if no exception</a:t>
            </a:r>
          </a:p>
          <a:p>
            <a:pPr marL="400050" lvl="1" indent="0">
              <a:buNone/>
            </a:pPr>
            <a:r>
              <a:rPr lang="en-US" dirty="0"/>
              <a:t>        finally:</a:t>
            </a:r>
          </a:p>
          <a:p>
            <a:pPr marL="400050" lvl="1" indent="0">
              <a:buNone/>
            </a:pPr>
            <a:r>
              <a:rPr lang="en-US" dirty="0"/>
              <a:t>            # your code .....(this block will always execute)</a:t>
            </a:r>
          </a:p>
          <a:p>
            <a:pPr marL="400050" lvl="1" indent="0">
              <a:buNone/>
            </a:pPr>
            <a:endParaRPr lang="en-US" dirty="0"/>
          </a:p>
          <a:p>
            <a:pPr marL="400050" lvl="1" indent="0">
              <a:buNone/>
            </a:pPr>
            <a:r>
              <a:rPr lang="en-US" b="1" dirty="0"/>
              <a:t>Note :</a:t>
            </a:r>
            <a:r>
              <a:rPr lang="en-US" dirty="0"/>
              <a:t> Finally - This is always executed after the try and except blocks. The final block will always be executed after normal termination of try or after try block terminates due to any exception occurred.</a:t>
            </a:r>
          </a:p>
        </p:txBody>
      </p:sp>
    </p:spTree>
    <p:extLst>
      <p:ext uri="{BB962C8B-B14F-4D97-AF65-F5344CB8AC3E}">
        <p14:creationId xmlns:p14="http://schemas.microsoft.com/office/powerpoint/2010/main" val="2270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fade">
                                      <p:cBhvr>
                                        <p:cTn id="7" dur="1000"/>
                                        <p:tgtEl>
                                          <p:spTgt spid="5">
                                            <p:txEl>
                                              <p:pRg st="10" end="10"/>
                                            </p:txEl>
                                          </p:spTgt>
                                        </p:tgtEl>
                                      </p:cBhvr>
                                    </p:animEffect>
                                    <p:anim calcmode="lin" valueType="num">
                                      <p:cBhvr>
                                        <p:cTn id="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Control Statements - Loops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91266" y="2034988"/>
            <a:ext cx="11096554" cy="3585884"/>
          </a:xfrm>
        </p:spPr>
        <p:txBody>
          <a:bodyPr>
            <a:noAutofit/>
          </a:bodyPr>
          <a:lstStyle/>
          <a:p>
            <a:pPr marL="0" indent="0">
              <a:buNone/>
            </a:pPr>
            <a:endParaRPr lang="en-US" dirty="0"/>
          </a:p>
          <a:p>
            <a:r>
              <a:rPr lang="en-US" dirty="0"/>
              <a:t>A loop is used for iterating over a sequence </a:t>
            </a:r>
          </a:p>
          <a:p>
            <a:pPr marL="0" indent="0">
              <a:buNone/>
            </a:pPr>
            <a:r>
              <a:rPr lang="en-US" dirty="0"/>
              <a:t>     (a list, a tuple, a dictionary, a set, or a string)</a:t>
            </a:r>
          </a:p>
          <a:p>
            <a:pPr marL="0" indent="0">
              <a:buNone/>
            </a:pPr>
            <a:endParaRPr lang="en-US" dirty="0"/>
          </a:p>
          <a:p>
            <a:r>
              <a:rPr lang="en-US" dirty="0"/>
              <a:t>With the loops we can execute a set of statements, </a:t>
            </a:r>
          </a:p>
          <a:p>
            <a:pPr marL="0" indent="0">
              <a:buNone/>
            </a:pPr>
            <a:r>
              <a:rPr lang="en-US" dirty="0"/>
              <a:t>      once for each item in a sequence</a:t>
            </a:r>
          </a:p>
          <a:p>
            <a:endParaRPr lang="en-US" dirty="0"/>
          </a:p>
          <a:p>
            <a:endParaRPr lang="en-US" dirty="0"/>
          </a:p>
          <a:p>
            <a:endParaRPr lang="en-US" dirty="0"/>
          </a:p>
          <a:p>
            <a:endParaRPr lang="en-US" dirty="0"/>
          </a:p>
        </p:txBody>
      </p:sp>
      <p:graphicFrame>
        <p:nvGraphicFramePr>
          <p:cNvPr id="3" name="Object 2">
            <a:extLst>
              <a:ext uri="{FF2B5EF4-FFF2-40B4-BE49-F238E27FC236}">
                <a16:creationId xmlns:a16="http://schemas.microsoft.com/office/drawing/2014/main" id="{B16E50FA-BF60-40EE-A82D-1AC6562FA5BF}"/>
              </a:ext>
            </a:extLst>
          </p:cNvPr>
          <p:cNvGraphicFramePr>
            <a:graphicFrameLocks noChangeAspect="1"/>
          </p:cNvGraphicFramePr>
          <p:nvPr>
            <p:extLst>
              <p:ext uri="{D42A27DB-BD31-4B8C-83A1-F6EECF244321}">
                <p14:modId xmlns:p14="http://schemas.microsoft.com/office/powerpoint/2010/main" val="1266853397"/>
              </p:ext>
            </p:extLst>
          </p:nvPr>
        </p:nvGraphicFramePr>
        <p:xfrm>
          <a:off x="7828548" y="2254432"/>
          <a:ext cx="4145852" cy="4603568"/>
        </p:xfrm>
        <a:graphic>
          <a:graphicData uri="http://schemas.openxmlformats.org/presentationml/2006/ole">
            <mc:AlternateContent xmlns:mc="http://schemas.openxmlformats.org/markup-compatibility/2006">
              <mc:Choice xmlns:v="urn:schemas-microsoft-com:vml" Requires="v">
                <p:oleObj spid="_x0000_s5227" name="Bitmap Image" r:id="rId3" imgW="2990880" imgH="3321000" progId="Paint.Picture">
                  <p:embed/>
                </p:oleObj>
              </mc:Choice>
              <mc:Fallback>
                <p:oleObj name="Bitmap Image" r:id="rId3" imgW="2990880" imgH="3321000" progId="Paint.Picture">
                  <p:embed/>
                  <p:pic>
                    <p:nvPicPr>
                      <p:cNvPr id="0" name=""/>
                      <p:cNvPicPr/>
                      <p:nvPr/>
                    </p:nvPicPr>
                    <p:blipFill>
                      <a:blip r:embed="rId4"/>
                      <a:stretch>
                        <a:fillRect/>
                      </a:stretch>
                    </p:blipFill>
                    <p:spPr>
                      <a:xfrm>
                        <a:off x="7828548" y="2254432"/>
                        <a:ext cx="4145852" cy="4603568"/>
                      </a:xfrm>
                      <a:prstGeom prst="rect">
                        <a:avLst/>
                      </a:prstGeom>
                    </p:spPr>
                  </p:pic>
                </p:oleObj>
              </mc:Fallback>
            </mc:AlternateContent>
          </a:graphicData>
        </a:graphic>
      </p:graphicFrame>
    </p:spTree>
    <p:extLst>
      <p:ext uri="{BB962C8B-B14F-4D97-AF65-F5344CB8AC3E}">
        <p14:creationId xmlns:p14="http://schemas.microsoft.com/office/powerpoint/2010/main" val="364056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anim calcmode="lin" valueType="num">
                                      <p:cBhvr>
                                        <p:cTn id="2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Loops - Types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547723" y="2446421"/>
            <a:ext cx="11096554" cy="4916905"/>
          </a:xfrm>
        </p:spPr>
        <p:txBody>
          <a:bodyPr>
            <a:noAutofit/>
          </a:bodyPr>
          <a:lstStyle/>
          <a:p>
            <a:r>
              <a:rPr lang="en-US" dirty="0"/>
              <a:t>While</a:t>
            </a:r>
          </a:p>
          <a:p>
            <a:pPr marL="0" indent="0">
              <a:buNone/>
            </a:pPr>
            <a:r>
              <a:rPr lang="en-US" dirty="0"/>
              <a:t>     Repeats any statement or a group of statements while a given condition stands TRUE. It tests the condition before executing the loop body in which you write your code</a:t>
            </a:r>
          </a:p>
          <a:p>
            <a:pPr marL="0" indent="0">
              <a:buNone/>
            </a:pPr>
            <a:r>
              <a:rPr lang="en-US" dirty="0"/>
              <a:t>	</a:t>
            </a:r>
            <a:r>
              <a:rPr lang="en-US" b="1" dirty="0"/>
              <a:t>Syntax : while expression:</a:t>
            </a:r>
          </a:p>
          <a:p>
            <a:pPr marL="0" indent="0">
              <a:buNone/>
            </a:pPr>
            <a:r>
              <a:rPr lang="en-US" b="1" dirty="0"/>
              <a:t>   			 statement(s)</a:t>
            </a:r>
          </a:p>
          <a:p>
            <a:r>
              <a:rPr lang="en-US" dirty="0"/>
              <a:t>For</a:t>
            </a:r>
          </a:p>
          <a:p>
            <a:pPr marL="0" indent="0">
              <a:buNone/>
            </a:pPr>
            <a:r>
              <a:rPr lang="en-US" dirty="0"/>
              <a:t>      Executes a sequence of statements multiple times depending on the loop variable</a:t>
            </a:r>
          </a:p>
          <a:p>
            <a:pPr marL="0" indent="0">
              <a:buNone/>
            </a:pPr>
            <a:r>
              <a:rPr lang="en-US" dirty="0"/>
              <a:t>	</a:t>
            </a:r>
            <a:r>
              <a:rPr lang="en-US" b="1" dirty="0"/>
              <a:t>Syntax : for </a:t>
            </a:r>
            <a:r>
              <a:rPr lang="en-US" b="1" dirty="0" err="1"/>
              <a:t>iterating_variable</a:t>
            </a:r>
            <a:r>
              <a:rPr lang="en-US" b="1" dirty="0"/>
              <a:t> in sequence:</a:t>
            </a:r>
          </a:p>
          <a:p>
            <a:pPr marL="0" indent="0">
              <a:buNone/>
            </a:pPr>
            <a:r>
              <a:rPr lang="en-US" b="1" dirty="0"/>
              <a:t>   			 statement(s)</a:t>
            </a:r>
            <a:endParaRPr lang="en-US" dirty="0"/>
          </a:p>
          <a:p>
            <a:pPr marL="0" indent="0">
              <a:buNone/>
            </a:pPr>
            <a:endParaRPr lang="en-US" dirty="0"/>
          </a:p>
        </p:txBody>
      </p:sp>
    </p:spTree>
    <p:extLst>
      <p:ext uri="{BB962C8B-B14F-4D97-AF65-F5344CB8AC3E}">
        <p14:creationId xmlns:p14="http://schemas.microsoft.com/office/powerpoint/2010/main" val="8873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Loops – Types (</a:t>
            </a:r>
            <a:r>
              <a:rPr lang="en-IN" dirty="0" err="1"/>
              <a:t>contd</a:t>
            </a:r>
            <a:r>
              <a:rPr lang="en-IN" dirty="0"/>
              <a:t>)</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615329" y="2347809"/>
            <a:ext cx="11096554" cy="4213412"/>
          </a:xfrm>
        </p:spPr>
        <p:txBody>
          <a:bodyPr>
            <a:noAutofit/>
          </a:bodyPr>
          <a:lstStyle/>
          <a:p>
            <a:r>
              <a:rPr lang="en-US" sz="1600" dirty="0"/>
              <a:t>Nested : You can use one or more loop inside any another while </a:t>
            </a:r>
            <a:r>
              <a:rPr lang="en-US" sz="1600"/>
              <a:t>or for loop</a:t>
            </a:r>
            <a:endParaRPr lang="en-US" sz="1600" dirty="0"/>
          </a:p>
          <a:p>
            <a:endParaRPr lang="en-US" sz="1600" dirty="0"/>
          </a:p>
          <a:p>
            <a:pPr marL="0" indent="0">
              <a:buNone/>
            </a:pPr>
            <a:r>
              <a:rPr lang="en-US" sz="1600" b="1" dirty="0"/>
              <a:t>	</a:t>
            </a:r>
            <a:r>
              <a:rPr lang="en-US" sz="1600" b="1" u="sng" dirty="0"/>
              <a:t>Nested For Syntax </a:t>
            </a:r>
            <a:r>
              <a:rPr lang="en-US" sz="1600" b="1" dirty="0"/>
              <a:t>: for </a:t>
            </a:r>
            <a:r>
              <a:rPr lang="en-US" sz="1600" b="1" dirty="0" err="1"/>
              <a:t>iterating_var</a:t>
            </a:r>
            <a:r>
              <a:rPr lang="en-US" sz="1600" b="1" dirty="0"/>
              <a:t> in sequence:</a:t>
            </a:r>
          </a:p>
          <a:p>
            <a:pPr marL="0" indent="0">
              <a:buNone/>
            </a:pPr>
            <a:r>
              <a:rPr lang="en-US" sz="1600" b="1" dirty="0"/>
              <a:t>   						for </a:t>
            </a:r>
            <a:r>
              <a:rPr lang="en-US" sz="1600" b="1" dirty="0" err="1"/>
              <a:t>iterating_var</a:t>
            </a:r>
            <a:r>
              <a:rPr lang="en-US" sz="1600" b="1" dirty="0"/>
              <a:t> in sequence:</a:t>
            </a:r>
          </a:p>
          <a:p>
            <a:pPr marL="0" indent="0">
              <a:buNone/>
            </a:pPr>
            <a:r>
              <a:rPr lang="en-US" sz="1600" b="1" dirty="0"/>
              <a:t>      							statements(s)</a:t>
            </a:r>
          </a:p>
          <a:p>
            <a:pPr marL="0" indent="0">
              <a:buNone/>
            </a:pPr>
            <a:r>
              <a:rPr lang="en-US" sz="1600" b="1" dirty="0"/>
              <a:t>   						statements(s)</a:t>
            </a:r>
          </a:p>
          <a:p>
            <a:pPr marL="0" indent="0">
              <a:buNone/>
            </a:pPr>
            <a:endParaRPr lang="en-US" dirty="0"/>
          </a:p>
          <a:p>
            <a:pPr marL="0" indent="0">
              <a:buNone/>
            </a:pPr>
            <a:r>
              <a:rPr lang="en-US" dirty="0"/>
              <a:t>	</a:t>
            </a:r>
            <a:r>
              <a:rPr lang="en-US" sz="1600" b="1" u="sng" dirty="0"/>
              <a:t>Nested While Syntax </a:t>
            </a:r>
            <a:r>
              <a:rPr lang="en-US" sz="1600" b="1" dirty="0"/>
              <a:t>: while expression:</a:t>
            </a:r>
          </a:p>
          <a:p>
            <a:pPr marL="0" indent="0">
              <a:buNone/>
            </a:pPr>
            <a:r>
              <a:rPr lang="en-US" sz="1600" b="1" dirty="0"/>
              <a:t>   						   while expression:</a:t>
            </a:r>
          </a:p>
          <a:p>
            <a:pPr marL="0" indent="0">
              <a:buNone/>
            </a:pPr>
            <a:r>
              <a:rPr lang="en-US" sz="1600" b="1" dirty="0"/>
              <a:t>    							statement(s)</a:t>
            </a:r>
          </a:p>
          <a:p>
            <a:pPr marL="0" indent="0">
              <a:buNone/>
            </a:pPr>
            <a:r>
              <a:rPr lang="en-US" sz="1600" b="1" dirty="0"/>
              <a:t>                                                   statement(s)</a:t>
            </a:r>
          </a:p>
          <a:p>
            <a:pPr marL="0" indent="0">
              <a:buNone/>
            </a:pPr>
            <a:endParaRPr lang="en-US" dirty="0"/>
          </a:p>
        </p:txBody>
      </p:sp>
    </p:spTree>
    <p:extLst>
      <p:ext uri="{BB962C8B-B14F-4D97-AF65-F5344CB8AC3E}">
        <p14:creationId xmlns:p14="http://schemas.microsoft.com/office/powerpoint/2010/main" val="197290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1000"/>
                                        <p:tgtEl>
                                          <p:spTgt spid="5">
                                            <p:txEl>
                                              <p:pRg st="7" end="7"/>
                                            </p:txEl>
                                          </p:spTgt>
                                        </p:tgtEl>
                                      </p:cBhvr>
                                    </p:animEffect>
                                    <p:anim calcmode="lin" valueType="num">
                                      <p:cBhvr>
                                        <p:cTn id="3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1000"/>
                                        <p:tgtEl>
                                          <p:spTgt spid="5">
                                            <p:txEl>
                                              <p:pRg st="8" end="8"/>
                                            </p:txEl>
                                          </p:spTgt>
                                        </p:tgtEl>
                                      </p:cBhvr>
                                    </p:animEffect>
                                    <p:anim calcmode="lin" valueType="num">
                                      <p:cBhvr>
                                        <p:cTn id="4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1000"/>
                                        <p:tgtEl>
                                          <p:spTgt spid="5">
                                            <p:txEl>
                                              <p:pRg st="9" end="9"/>
                                            </p:txEl>
                                          </p:spTgt>
                                        </p:tgtEl>
                                      </p:cBhvr>
                                    </p:animEffect>
                                    <p:anim calcmode="lin" valueType="num">
                                      <p:cBhvr>
                                        <p:cTn id="4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fade">
                                      <p:cBhvr>
                                        <p:cTn id="51" dur="1000"/>
                                        <p:tgtEl>
                                          <p:spTgt spid="5">
                                            <p:txEl>
                                              <p:pRg st="10" end="10"/>
                                            </p:txEl>
                                          </p:spTgt>
                                        </p:tgtEl>
                                      </p:cBhvr>
                                    </p:animEffect>
                                    <p:anim calcmode="lin" valueType="num">
                                      <p:cBhvr>
                                        <p:cTn id="5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1155700" y="760537"/>
            <a:ext cx="8761413" cy="706964"/>
          </a:xfrm>
        </p:spPr>
        <p:txBody>
          <a:bodyPr/>
          <a:lstStyle/>
          <a:p>
            <a:r>
              <a:rPr lang="en-IN" dirty="0"/>
              <a:t>Input Output &amp; Loop Control</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idx="1"/>
          </p:nvPr>
        </p:nvSpPr>
        <p:spPr>
          <a:xfrm>
            <a:off x="320842" y="2347809"/>
            <a:ext cx="11606463" cy="4213412"/>
          </a:xfrm>
        </p:spPr>
        <p:txBody>
          <a:bodyPr>
            <a:noAutofit/>
          </a:bodyPr>
          <a:lstStyle/>
          <a:p>
            <a:r>
              <a:rPr lang="en-US" sz="1600" b="1" u="sng" dirty="0"/>
              <a:t>Input/Output</a:t>
            </a:r>
            <a:r>
              <a:rPr lang="en-US" sz="1600" dirty="0"/>
              <a:t> - Python provides numerous built-in functions that are readily available to us at the Python prompt. These are used to take an input from the user and then we manipulate that value somewhere in our program.</a:t>
            </a:r>
          </a:p>
          <a:p>
            <a:r>
              <a:rPr lang="en-US" sz="1600" dirty="0"/>
              <a:t>Some of the functions like </a:t>
            </a:r>
            <a:r>
              <a:rPr lang="en-US" sz="1600" b="1" u="sng" dirty="0"/>
              <a:t>input()</a:t>
            </a:r>
            <a:r>
              <a:rPr lang="en-US" sz="1600" dirty="0"/>
              <a:t> and </a:t>
            </a:r>
            <a:r>
              <a:rPr lang="en-US" sz="1600" b="1" u="sng" dirty="0"/>
              <a:t>print()</a:t>
            </a:r>
            <a:r>
              <a:rPr lang="en-US" sz="1600" dirty="0"/>
              <a:t> are widely used for standard I/O operations respectively. </a:t>
            </a:r>
          </a:p>
          <a:p>
            <a:pPr marL="0" indent="0">
              <a:buNone/>
            </a:pPr>
            <a:endParaRPr lang="en-US" sz="1600" dirty="0"/>
          </a:p>
          <a:p>
            <a:r>
              <a:rPr lang="en-US" sz="1600" b="1" u="sng" dirty="0"/>
              <a:t>Loop control statements</a:t>
            </a:r>
            <a:r>
              <a:rPr lang="en-US" sz="1600" b="1" dirty="0"/>
              <a:t> </a:t>
            </a:r>
            <a:r>
              <a:rPr lang="en-US" sz="1600" dirty="0"/>
              <a:t>– These statements changes the execution of a program from its normal sequence to something else. When the execution leaves a scope inside a program, all automatic objects that were created in that scope are destroyed completely.</a:t>
            </a:r>
          </a:p>
          <a:p>
            <a:r>
              <a:rPr lang="en-US" sz="1600" dirty="0"/>
              <a:t>Python supports these 3  loop controls statements:</a:t>
            </a:r>
          </a:p>
          <a:p>
            <a:pPr lvl="1"/>
            <a:r>
              <a:rPr lang="en-US" sz="1400" dirty="0"/>
              <a:t>a) break – It’ll terminate the loop statement and transfers the execution to the statement immediately following the loop</a:t>
            </a:r>
          </a:p>
          <a:p>
            <a:pPr lvl="1"/>
            <a:r>
              <a:rPr lang="en-US" sz="1400" dirty="0"/>
              <a:t>b) continue – It’ll cause the loop to skip the remainder of its body and immediately retest its condition prior to reiterating</a:t>
            </a:r>
          </a:p>
          <a:p>
            <a:pPr lvl="1"/>
            <a:r>
              <a:rPr lang="en-US" sz="1400" dirty="0"/>
              <a:t>c) pass -  It is used when generally a statement is required but you do not want any command or code to execute for now</a:t>
            </a:r>
          </a:p>
        </p:txBody>
      </p:sp>
    </p:spTree>
    <p:extLst>
      <p:ext uri="{BB962C8B-B14F-4D97-AF65-F5344CB8AC3E}">
        <p14:creationId xmlns:p14="http://schemas.microsoft.com/office/powerpoint/2010/main" val="24689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1000"/>
                                        <p:tgtEl>
                                          <p:spTgt spid="5">
                                            <p:txEl>
                                              <p:pRg st="5" end="5"/>
                                            </p:txEl>
                                          </p:spTgt>
                                        </p:tgtEl>
                                      </p:cBhvr>
                                    </p:animEffect>
                                    <p:anim calcmode="lin" valueType="num">
                                      <p:cBhvr>
                                        <p:cTn id="3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1000"/>
                                        <p:tgtEl>
                                          <p:spTgt spid="5">
                                            <p:txEl>
                                              <p:pRg st="7" end="7"/>
                                            </p:txEl>
                                          </p:spTgt>
                                        </p:tgtEl>
                                      </p:cBhvr>
                                    </p:animEffect>
                                    <p:anim calcmode="lin" valueType="num">
                                      <p:cBhvr>
                                        <p:cTn id="4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Loop Control – Comparison through Diagram</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2157663" cy="825500"/>
          </a:xfrm>
        </p:spPr>
        <p:txBody>
          <a:bodyPr>
            <a:noAutofit/>
          </a:bodyPr>
          <a:lstStyle/>
          <a:p>
            <a:r>
              <a:rPr lang="en-US" dirty="0"/>
              <a:t>Break</a:t>
            </a:r>
          </a:p>
          <a:p>
            <a:pPr marL="0" indent="0">
              <a:buNone/>
            </a:pPr>
            <a:endParaRPr lang="en-US" sz="1400" dirty="0"/>
          </a:p>
        </p:txBody>
      </p:sp>
      <p:sp>
        <p:nvSpPr>
          <p:cNvPr id="8" name="Content Placeholder 7">
            <a:extLst>
              <a:ext uri="{FF2B5EF4-FFF2-40B4-BE49-F238E27FC236}">
                <a16:creationId xmlns:a16="http://schemas.microsoft.com/office/drawing/2014/main" id="{F59D0F69-CEC8-4BFB-B108-A0C205A96270}"/>
              </a:ext>
            </a:extLst>
          </p:cNvPr>
          <p:cNvSpPr>
            <a:spLocks noGrp="1"/>
          </p:cNvSpPr>
          <p:nvPr>
            <p:ph sz="half" idx="2"/>
          </p:nvPr>
        </p:nvSpPr>
        <p:spPr>
          <a:xfrm>
            <a:off x="6208712" y="2374232"/>
            <a:ext cx="4825159" cy="3645568"/>
          </a:xfrm>
        </p:spPr>
        <p:txBody>
          <a:bodyPr/>
          <a:lstStyle/>
          <a:p>
            <a:r>
              <a:rPr lang="en-IN" dirty="0"/>
              <a:t>Continue</a:t>
            </a:r>
          </a:p>
        </p:txBody>
      </p:sp>
      <p:pic>
        <p:nvPicPr>
          <p:cNvPr id="4" name="Picture 3">
            <a:extLst>
              <a:ext uri="{FF2B5EF4-FFF2-40B4-BE49-F238E27FC236}">
                <a16:creationId xmlns:a16="http://schemas.microsoft.com/office/drawing/2014/main" id="{D1624368-6CCF-4C61-A17E-C3427755016E}"/>
              </a:ext>
            </a:extLst>
          </p:cNvPr>
          <p:cNvPicPr>
            <a:picLocks noChangeAspect="1"/>
          </p:cNvPicPr>
          <p:nvPr/>
        </p:nvPicPr>
        <p:blipFill>
          <a:blip r:embed="rId3"/>
          <a:stretch>
            <a:fillRect/>
          </a:stretch>
        </p:blipFill>
        <p:spPr>
          <a:xfrm>
            <a:off x="1593956" y="2901383"/>
            <a:ext cx="3523475" cy="3753893"/>
          </a:xfrm>
          <a:prstGeom prst="rect">
            <a:avLst/>
          </a:prstGeom>
        </p:spPr>
      </p:pic>
      <p:graphicFrame>
        <p:nvGraphicFramePr>
          <p:cNvPr id="9" name="Object 8">
            <a:extLst>
              <a:ext uri="{FF2B5EF4-FFF2-40B4-BE49-F238E27FC236}">
                <a16:creationId xmlns:a16="http://schemas.microsoft.com/office/drawing/2014/main" id="{2C987358-1492-49E9-96DE-9D9FD4CE9CE6}"/>
              </a:ext>
            </a:extLst>
          </p:cNvPr>
          <p:cNvGraphicFramePr>
            <a:graphicFrameLocks noChangeAspect="1"/>
          </p:cNvGraphicFramePr>
          <p:nvPr>
            <p:extLst>
              <p:ext uri="{D42A27DB-BD31-4B8C-83A1-F6EECF244321}">
                <p14:modId xmlns:p14="http://schemas.microsoft.com/office/powerpoint/2010/main" val="1860295824"/>
              </p:ext>
            </p:extLst>
          </p:nvPr>
        </p:nvGraphicFramePr>
        <p:xfrm>
          <a:off x="7934825" y="2801603"/>
          <a:ext cx="3366847" cy="3965903"/>
        </p:xfrm>
        <a:graphic>
          <a:graphicData uri="http://schemas.openxmlformats.org/presentationml/2006/ole">
            <mc:AlternateContent xmlns:mc="http://schemas.openxmlformats.org/markup-compatibility/2006">
              <mc:Choice xmlns:v="urn:schemas-microsoft-com:vml" Requires="v">
                <p:oleObj spid="_x0000_s6206" name="Bitmap Image" r:id="rId4" imgW="2819520" imgH="3321000" progId="Paint.Picture">
                  <p:embed/>
                </p:oleObj>
              </mc:Choice>
              <mc:Fallback>
                <p:oleObj name="Bitmap Image" r:id="rId4" imgW="2819520" imgH="3321000" progId="Paint.Picture">
                  <p:embed/>
                  <p:pic>
                    <p:nvPicPr>
                      <p:cNvPr id="0" name=""/>
                      <p:cNvPicPr/>
                      <p:nvPr/>
                    </p:nvPicPr>
                    <p:blipFill>
                      <a:blip r:embed="rId5"/>
                      <a:stretch>
                        <a:fillRect/>
                      </a:stretch>
                    </p:blipFill>
                    <p:spPr>
                      <a:xfrm>
                        <a:off x="7934825" y="2801603"/>
                        <a:ext cx="3366847" cy="3965903"/>
                      </a:xfrm>
                      <a:prstGeom prst="rect">
                        <a:avLst/>
                      </a:prstGeom>
                    </p:spPr>
                  </p:pic>
                </p:oleObj>
              </mc:Fallback>
            </mc:AlternateContent>
          </a:graphicData>
        </a:graphic>
      </p:graphicFrame>
    </p:spTree>
    <p:extLst>
      <p:ext uri="{BB962C8B-B14F-4D97-AF65-F5344CB8AC3E}">
        <p14:creationId xmlns:p14="http://schemas.microsoft.com/office/powerpoint/2010/main" val="322199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Dictionaries - Agenda</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What is a Dictionary?</a:t>
            </a:r>
          </a:p>
          <a:p>
            <a:r>
              <a:rPr lang="en-US" dirty="0"/>
              <a:t>Creation</a:t>
            </a:r>
          </a:p>
          <a:p>
            <a:r>
              <a:rPr lang="en-US" dirty="0"/>
              <a:t>Adding and Removing items</a:t>
            </a:r>
          </a:p>
          <a:p>
            <a:r>
              <a:rPr lang="en-US" dirty="0"/>
              <a:t>Accessing the items (Both Nested and Non-Nested)</a:t>
            </a:r>
          </a:p>
          <a:p>
            <a:r>
              <a:rPr lang="en-US" dirty="0"/>
              <a:t>Nesting</a:t>
            </a:r>
          </a:p>
          <a:p>
            <a:r>
              <a:rPr lang="en-US" dirty="0"/>
              <a:t>Looping</a:t>
            </a:r>
          </a:p>
          <a:p>
            <a:endParaRPr lang="en-US" sz="1400" dirty="0"/>
          </a:p>
        </p:txBody>
      </p:sp>
    </p:spTree>
    <p:extLst>
      <p:ext uri="{BB962C8B-B14F-4D97-AF65-F5344CB8AC3E}">
        <p14:creationId xmlns:p14="http://schemas.microsoft.com/office/powerpoint/2010/main" val="45513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Python 2 vs Python 3</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Python 3 is a multi-paradigm language, Python 2 lacs a lot</a:t>
            </a:r>
          </a:p>
          <a:p>
            <a:r>
              <a:rPr lang="en-US" dirty="0"/>
              <a:t>Syntax differences</a:t>
            </a:r>
          </a:p>
          <a:p>
            <a:pPr lvl="1"/>
            <a:r>
              <a:rPr lang="en-US" dirty="0" err="1"/>
              <a:t>Eg</a:t>
            </a:r>
            <a:r>
              <a:rPr lang="en-US" dirty="0"/>
              <a:t> - Print “hello” in Python 2 becomes print (“hello”)</a:t>
            </a:r>
          </a:p>
          <a:p>
            <a:r>
              <a:rPr lang="en-US" dirty="0"/>
              <a:t>Python 2 is not forward compatible</a:t>
            </a:r>
          </a:p>
          <a:p>
            <a:r>
              <a:rPr lang="en-US" dirty="0"/>
              <a:t>Dividing numbers</a:t>
            </a:r>
          </a:p>
          <a:p>
            <a:pPr lvl="1"/>
            <a:r>
              <a:rPr lang="en-US" dirty="0"/>
              <a:t>Python 2 would round down to the nearest whole number in integer division (5 divided by 2 returns 2), while Python 3 gives the exact number (5 divided by 2 returns 2.5).</a:t>
            </a:r>
          </a:p>
          <a:p>
            <a:pPr lvl="1"/>
            <a:endParaRPr lang="en-US" dirty="0"/>
          </a:p>
        </p:txBody>
      </p:sp>
    </p:spTree>
    <p:extLst>
      <p:ext uri="{BB962C8B-B14F-4D97-AF65-F5344CB8AC3E}">
        <p14:creationId xmlns:p14="http://schemas.microsoft.com/office/powerpoint/2010/main" val="412361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Dictionaries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Stores data values in a form of </a:t>
            </a:r>
            <a:r>
              <a:rPr lang="en-US" dirty="0" err="1"/>
              <a:t>key:value</a:t>
            </a:r>
            <a:r>
              <a:rPr lang="en-US" dirty="0"/>
              <a:t>, also known as items</a:t>
            </a:r>
          </a:p>
          <a:p>
            <a:r>
              <a:rPr lang="en-US" dirty="0"/>
              <a:t>If you store using a key that is already in use, the old value associated with that key is forgotten</a:t>
            </a:r>
          </a:p>
          <a:p>
            <a:r>
              <a:rPr lang="en-US" dirty="0"/>
              <a:t>Unordered collection of data values</a:t>
            </a:r>
          </a:p>
          <a:p>
            <a:r>
              <a:rPr lang="en-US" dirty="0"/>
              <a:t>Values in a dictionary can be of any data type and can be duplicated, whereas keys can’t be repeated and must be immutable. They are indexed by the keys</a:t>
            </a:r>
          </a:p>
          <a:p>
            <a:r>
              <a:rPr lang="en-US" dirty="0"/>
              <a:t>It does not allow duplicates</a:t>
            </a:r>
          </a:p>
          <a:p>
            <a:pPr marL="0" indent="0">
              <a:buNone/>
            </a:pPr>
            <a:endParaRPr lang="en-US" sz="1400" dirty="0"/>
          </a:p>
        </p:txBody>
      </p:sp>
    </p:spTree>
    <p:extLst>
      <p:ext uri="{BB962C8B-B14F-4D97-AF65-F5344CB8AC3E}">
        <p14:creationId xmlns:p14="http://schemas.microsoft.com/office/powerpoint/2010/main" val="11862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Nested Dictionaries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 A Dictionary within a Dictionary</a:t>
            </a:r>
          </a:p>
          <a:p>
            <a:endParaRPr lang="en-US" sz="1400" dirty="0"/>
          </a:p>
          <a:p>
            <a:endParaRPr lang="en-US" sz="1400" dirty="0"/>
          </a:p>
        </p:txBody>
      </p:sp>
      <p:graphicFrame>
        <p:nvGraphicFramePr>
          <p:cNvPr id="3" name="Object 2">
            <a:extLst>
              <a:ext uri="{FF2B5EF4-FFF2-40B4-BE49-F238E27FC236}">
                <a16:creationId xmlns:a16="http://schemas.microsoft.com/office/drawing/2014/main" id="{70D958F6-8BFE-47B6-89E6-0EB92242B322}"/>
              </a:ext>
            </a:extLst>
          </p:cNvPr>
          <p:cNvGraphicFramePr>
            <a:graphicFrameLocks noChangeAspect="1"/>
          </p:cNvGraphicFramePr>
          <p:nvPr>
            <p:extLst>
              <p:ext uri="{D42A27DB-BD31-4B8C-83A1-F6EECF244321}">
                <p14:modId xmlns:p14="http://schemas.microsoft.com/office/powerpoint/2010/main" val="3403827513"/>
              </p:ext>
            </p:extLst>
          </p:nvPr>
        </p:nvGraphicFramePr>
        <p:xfrm>
          <a:off x="3164497" y="3004935"/>
          <a:ext cx="5891938" cy="3794450"/>
        </p:xfrm>
        <a:graphic>
          <a:graphicData uri="http://schemas.openxmlformats.org/presentationml/2006/ole">
            <mc:AlternateContent xmlns:mc="http://schemas.openxmlformats.org/markup-compatibility/2006">
              <mc:Choice xmlns:v="urn:schemas-microsoft-com:vml" Requires="v">
                <p:oleObj spid="_x0000_s7226" name="Bitmap Image" r:id="rId3" imgW="3549600" imgH="2286000" progId="Paint.Picture">
                  <p:embed/>
                </p:oleObj>
              </mc:Choice>
              <mc:Fallback>
                <p:oleObj name="Bitmap Image" r:id="rId3" imgW="3549600" imgH="2286000" progId="Paint.Picture">
                  <p:embed/>
                  <p:pic>
                    <p:nvPicPr>
                      <p:cNvPr id="0" name=""/>
                      <p:cNvPicPr/>
                      <p:nvPr/>
                    </p:nvPicPr>
                    <p:blipFill>
                      <a:blip r:embed="rId4"/>
                      <a:stretch>
                        <a:fillRect/>
                      </a:stretch>
                    </p:blipFill>
                    <p:spPr>
                      <a:xfrm>
                        <a:off x="3164497" y="3004935"/>
                        <a:ext cx="5891938" cy="3794450"/>
                      </a:xfrm>
                      <a:prstGeom prst="rect">
                        <a:avLst/>
                      </a:prstGeom>
                    </p:spPr>
                  </p:pic>
                </p:oleObj>
              </mc:Fallback>
            </mc:AlternateContent>
          </a:graphicData>
        </a:graphic>
      </p:graphicFrame>
    </p:spTree>
    <p:extLst>
      <p:ext uri="{BB962C8B-B14F-4D97-AF65-F5344CB8AC3E}">
        <p14:creationId xmlns:p14="http://schemas.microsoft.com/office/powerpoint/2010/main" val="4350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Removing items from Dictionaries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del keyword - Using this keyword we can delete specific values from a dictionary.</a:t>
            </a:r>
          </a:p>
          <a:p>
            <a:r>
              <a:rPr lang="en-US" dirty="0"/>
              <a:t>pop() method – Deletes the value of the specified key and returns the value</a:t>
            </a:r>
          </a:p>
          <a:p>
            <a:r>
              <a:rPr lang="en-US" dirty="0" err="1"/>
              <a:t>popitem</a:t>
            </a:r>
            <a:r>
              <a:rPr lang="en-US" dirty="0"/>
              <a:t>() – The </a:t>
            </a:r>
            <a:r>
              <a:rPr lang="en-US" dirty="0" err="1"/>
              <a:t>popitem</a:t>
            </a:r>
            <a:r>
              <a:rPr lang="en-US" dirty="0"/>
              <a:t>() returns and removes an arbitrary element (key, value) pair from the dictionary.</a:t>
            </a:r>
          </a:p>
          <a:p>
            <a:r>
              <a:rPr lang="en-US" dirty="0"/>
              <a:t>clear() - All the items from a dictionary can be deleted at once by using clear() method.</a:t>
            </a:r>
          </a:p>
          <a:p>
            <a:endParaRPr lang="en-US" dirty="0"/>
          </a:p>
          <a:p>
            <a:endParaRPr lang="en-US" sz="1400" dirty="0"/>
          </a:p>
          <a:p>
            <a:endParaRPr lang="en-US" sz="1400" dirty="0"/>
          </a:p>
        </p:txBody>
      </p:sp>
    </p:spTree>
    <p:extLst>
      <p:ext uri="{BB962C8B-B14F-4D97-AF65-F5344CB8AC3E}">
        <p14:creationId xmlns:p14="http://schemas.microsoft.com/office/powerpoint/2010/main" val="153246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Looping/Iterating in Dictionaries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You can loop through a dictionary by using a FOR loop</a:t>
            </a:r>
          </a:p>
          <a:p>
            <a:r>
              <a:rPr lang="en-US" b="1" i="0" dirty="0">
                <a:solidFill>
                  <a:srgbClr val="FF0000"/>
                </a:solidFill>
                <a:effectLst/>
                <a:latin typeface="Verdana" panose="020B0604030504040204" pitchFamily="34" charset="0"/>
              </a:rPr>
              <a:t>Note - When looping through a dictionary, the return value are the </a:t>
            </a:r>
            <a:r>
              <a:rPr lang="en-US" b="1" i="1" dirty="0">
                <a:solidFill>
                  <a:srgbClr val="FF0000"/>
                </a:solidFill>
                <a:effectLst/>
                <a:latin typeface="Verdana" panose="020B0604030504040204" pitchFamily="34" charset="0"/>
              </a:rPr>
              <a:t>keys</a:t>
            </a:r>
            <a:r>
              <a:rPr lang="en-US" b="1" i="0" dirty="0">
                <a:solidFill>
                  <a:srgbClr val="FF0000"/>
                </a:solidFill>
                <a:effectLst/>
                <a:latin typeface="Verdana" panose="020B0604030504040204" pitchFamily="34" charset="0"/>
              </a:rPr>
              <a:t> of the dictionary, but there are methods to return the </a:t>
            </a:r>
            <a:r>
              <a:rPr lang="en-US" b="1" i="1" dirty="0">
                <a:solidFill>
                  <a:srgbClr val="FF0000"/>
                </a:solidFill>
                <a:effectLst/>
                <a:latin typeface="Verdana" panose="020B0604030504040204" pitchFamily="34" charset="0"/>
              </a:rPr>
              <a:t>values</a:t>
            </a:r>
            <a:r>
              <a:rPr lang="en-US" b="1" i="0" dirty="0">
                <a:solidFill>
                  <a:srgbClr val="FF0000"/>
                </a:solidFill>
                <a:effectLst/>
                <a:latin typeface="Verdana" panose="020B0604030504040204" pitchFamily="34" charset="0"/>
              </a:rPr>
              <a:t> as well.</a:t>
            </a:r>
            <a:endParaRPr lang="en-US" b="1" dirty="0">
              <a:solidFill>
                <a:srgbClr val="FF0000"/>
              </a:solidFill>
            </a:endParaRPr>
          </a:p>
          <a:p>
            <a:r>
              <a:rPr lang="en-US" dirty="0"/>
              <a:t>Syntax</a:t>
            </a:r>
          </a:p>
          <a:p>
            <a:pPr marL="857250" lvl="2" indent="0">
              <a:buNone/>
            </a:pPr>
            <a:r>
              <a:rPr lang="en-US" dirty="0"/>
              <a:t>For </a:t>
            </a:r>
            <a:r>
              <a:rPr lang="en-US" dirty="0" err="1"/>
              <a:t>key_variable</a:t>
            </a:r>
            <a:r>
              <a:rPr lang="en-US" dirty="0"/>
              <a:t> in dictionary:</a:t>
            </a:r>
          </a:p>
          <a:p>
            <a:pPr marL="857250" lvl="2" indent="0">
              <a:buNone/>
            </a:pPr>
            <a:r>
              <a:rPr lang="en-US" dirty="0"/>
              <a:t># code block</a:t>
            </a:r>
          </a:p>
          <a:p>
            <a:pPr marL="857250" lvl="2" indent="0">
              <a:buNone/>
            </a:pPr>
            <a:r>
              <a:rPr lang="en-US" dirty="0"/>
              <a:t># </a:t>
            </a:r>
            <a:r>
              <a:rPr lang="en-US" dirty="0" err="1"/>
              <a:t>dictionary_name</a:t>
            </a:r>
            <a:r>
              <a:rPr lang="en-US" dirty="0"/>
              <a:t>[</a:t>
            </a:r>
            <a:r>
              <a:rPr lang="en-US" dirty="0" err="1"/>
              <a:t>key_variable</a:t>
            </a:r>
            <a:r>
              <a:rPr lang="en-US" dirty="0"/>
              <a:t>]</a:t>
            </a:r>
          </a:p>
          <a:p>
            <a:pPr marL="857250" lvl="2" indent="0">
              <a:buNone/>
            </a:pPr>
            <a:endParaRPr lang="en-US" dirty="0"/>
          </a:p>
          <a:p>
            <a:r>
              <a:rPr lang="en-US" sz="1600" dirty="0"/>
              <a:t>Ways to iterate/loop</a:t>
            </a:r>
          </a:p>
          <a:p>
            <a:pPr lvl="1"/>
            <a:r>
              <a:rPr lang="en-US" sz="1400" dirty="0"/>
              <a:t>A) Looping through all Keys</a:t>
            </a:r>
          </a:p>
          <a:p>
            <a:pPr lvl="1"/>
            <a:r>
              <a:rPr lang="en-US" sz="1400" dirty="0"/>
              <a:t>B) Looping through all values</a:t>
            </a:r>
          </a:p>
          <a:p>
            <a:pPr lvl="1"/>
            <a:r>
              <a:rPr lang="en-US" sz="1400" dirty="0"/>
              <a:t>C) Looping through all Key-Value pairs</a:t>
            </a:r>
          </a:p>
          <a:p>
            <a:endParaRPr lang="en-US" sz="1400" dirty="0"/>
          </a:p>
        </p:txBody>
      </p:sp>
    </p:spTree>
    <p:extLst>
      <p:ext uri="{BB962C8B-B14F-4D97-AF65-F5344CB8AC3E}">
        <p14:creationId xmlns:p14="http://schemas.microsoft.com/office/powerpoint/2010/main" val="167060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1000"/>
                                        <p:tgtEl>
                                          <p:spTgt spid="5">
                                            <p:txEl>
                                              <p:pRg st="7" end="7"/>
                                            </p:txEl>
                                          </p:spTgt>
                                        </p:tgtEl>
                                      </p:cBhvr>
                                    </p:animEffect>
                                    <p:anim calcmode="lin" valueType="num">
                                      <p:cBhvr>
                                        <p:cTn id="4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1000"/>
                                        <p:tgtEl>
                                          <p:spTgt spid="5">
                                            <p:txEl>
                                              <p:pRg st="8" end="8"/>
                                            </p:txEl>
                                          </p:spTgt>
                                        </p:tgtEl>
                                      </p:cBhvr>
                                    </p:animEffect>
                                    <p:anim calcmode="lin" valueType="num">
                                      <p:cBhvr>
                                        <p:cTn id="4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1000"/>
                                        <p:tgtEl>
                                          <p:spTgt spid="5">
                                            <p:txEl>
                                              <p:pRg st="9" end="9"/>
                                            </p:txEl>
                                          </p:spTgt>
                                        </p:tgtEl>
                                      </p:cBhvr>
                                    </p:animEffect>
                                    <p:anim calcmode="lin" valueType="num">
                                      <p:cBhvr>
                                        <p:cTn id="5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fade">
                                      <p:cBhvr>
                                        <p:cTn id="58" dur="1000"/>
                                        <p:tgtEl>
                                          <p:spTgt spid="5">
                                            <p:txEl>
                                              <p:pRg st="10" end="10"/>
                                            </p:txEl>
                                          </p:spTgt>
                                        </p:tgtEl>
                                      </p:cBhvr>
                                    </p:animEffect>
                                    <p:anim calcmode="lin" valueType="num">
                                      <p:cBhvr>
                                        <p:cTn id="5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Tuples – What you will learn?</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What is a Tuple?</a:t>
            </a:r>
          </a:p>
          <a:p>
            <a:r>
              <a:rPr lang="en-US" dirty="0"/>
              <a:t>Creation</a:t>
            </a:r>
          </a:p>
          <a:p>
            <a:r>
              <a:rPr lang="en-US" dirty="0"/>
              <a:t>Access</a:t>
            </a:r>
          </a:p>
          <a:p>
            <a:r>
              <a:rPr lang="en-US" dirty="0"/>
              <a:t>Update</a:t>
            </a:r>
          </a:p>
          <a:p>
            <a:r>
              <a:rPr lang="en-US" dirty="0"/>
              <a:t>Deletion</a:t>
            </a:r>
          </a:p>
          <a:p>
            <a:r>
              <a:rPr lang="en-US" dirty="0"/>
              <a:t>Basic Tuple operations</a:t>
            </a:r>
          </a:p>
          <a:p>
            <a:r>
              <a:rPr lang="en-US" dirty="0"/>
              <a:t>Conversion (To List)</a:t>
            </a:r>
          </a:p>
          <a:p>
            <a:r>
              <a:rPr lang="en-US" dirty="0"/>
              <a:t>Variable assignments with Tuple</a:t>
            </a:r>
          </a:p>
          <a:p>
            <a:r>
              <a:rPr lang="en-US" dirty="0"/>
              <a:t>Tuple functions</a:t>
            </a:r>
          </a:p>
          <a:p>
            <a:endParaRPr lang="en-US" sz="1400" dirty="0"/>
          </a:p>
        </p:txBody>
      </p:sp>
    </p:spTree>
    <p:extLst>
      <p:ext uri="{BB962C8B-B14F-4D97-AF65-F5344CB8AC3E}">
        <p14:creationId xmlns:p14="http://schemas.microsoft.com/office/powerpoint/2010/main" val="159841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Tuples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A Tuple is a collection of objects</a:t>
            </a:r>
          </a:p>
          <a:p>
            <a:r>
              <a:rPr lang="en-US" dirty="0"/>
              <a:t>They are ordered</a:t>
            </a:r>
          </a:p>
          <a:p>
            <a:r>
              <a:rPr lang="en-US" dirty="0"/>
              <a:t>They are immutable</a:t>
            </a:r>
          </a:p>
          <a:p>
            <a:r>
              <a:rPr lang="en-US" dirty="0"/>
              <a:t>They’re just like Lists, the differences are :</a:t>
            </a:r>
          </a:p>
          <a:p>
            <a:pPr lvl="1"/>
            <a:r>
              <a:rPr lang="en-US" dirty="0"/>
              <a:t>Tuples cannot be changed.</a:t>
            </a:r>
          </a:p>
          <a:p>
            <a:pPr lvl="1"/>
            <a:r>
              <a:rPr lang="en-US" dirty="0"/>
              <a:t>Tuples uses parenthesis (), Lists use [] (Square brackets)</a:t>
            </a:r>
          </a:p>
          <a:p>
            <a:pPr marL="457200" lvl="1" indent="0">
              <a:buNone/>
            </a:pPr>
            <a:r>
              <a:rPr lang="en-US" dirty="0"/>
              <a:t>Syntax – </a:t>
            </a:r>
          </a:p>
          <a:p>
            <a:pPr marL="457200" lvl="1" indent="0">
              <a:buNone/>
            </a:pPr>
            <a:r>
              <a:rPr lang="en-US" dirty="0"/>
              <a:t>tup1 = (‘husky', ‘</a:t>
            </a:r>
            <a:r>
              <a:rPr lang="en-US" dirty="0" err="1"/>
              <a:t>shiba</a:t>
            </a:r>
            <a:r>
              <a:rPr lang="en-US" dirty="0"/>
              <a:t>', 1989, 1996);</a:t>
            </a:r>
          </a:p>
          <a:p>
            <a:pPr marL="457200" lvl="1" indent="0">
              <a:buNone/>
            </a:pPr>
            <a:r>
              <a:rPr lang="en-US" dirty="0"/>
              <a:t>tup2 = (1, 2, 3, 4, 5 );</a:t>
            </a:r>
          </a:p>
          <a:p>
            <a:pPr marL="457200" lvl="1" indent="0">
              <a:buNone/>
            </a:pPr>
            <a:r>
              <a:rPr lang="en-US" dirty="0"/>
              <a:t>tup3 = "a", "b", "c", "d";</a:t>
            </a:r>
          </a:p>
          <a:p>
            <a:endParaRPr lang="en-US" sz="1400" dirty="0"/>
          </a:p>
        </p:txBody>
      </p:sp>
    </p:spTree>
    <p:extLst>
      <p:ext uri="{BB962C8B-B14F-4D97-AF65-F5344CB8AC3E}">
        <p14:creationId xmlns:p14="http://schemas.microsoft.com/office/powerpoint/2010/main" val="40927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Effect transition="in" filter="fade">
                                      <p:cBhvr>
                                        <p:cTn id="70" dur="1000"/>
                                        <p:tgtEl>
                                          <p:spTgt spid="5">
                                            <p:txEl>
                                              <p:pRg st="9" end="9"/>
                                            </p:txEl>
                                          </p:spTgt>
                                        </p:tgtEl>
                                      </p:cBhvr>
                                    </p:animEffect>
                                    <p:anim calcmode="lin" valueType="num">
                                      <p:cBhvr>
                                        <p:cTn id="7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Sets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What’s a Set?</a:t>
            </a:r>
          </a:p>
          <a:p>
            <a:r>
              <a:rPr lang="en-US" dirty="0"/>
              <a:t>Accessing Set items</a:t>
            </a:r>
          </a:p>
          <a:p>
            <a:r>
              <a:rPr lang="en-US" dirty="0"/>
              <a:t>Adding items</a:t>
            </a:r>
          </a:p>
          <a:p>
            <a:r>
              <a:rPr lang="en-US" dirty="0"/>
              <a:t>Removing set items</a:t>
            </a:r>
          </a:p>
          <a:p>
            <a:r>
              <a:rPr lang="en-US" dirty="0"/>
              <a:t>Looping</a:t>
            </a:r>
          </a:p>
          <a:p>
            <a:r>
              <a:rPr lang="en-US" dirty="0"/>
              <a:t>Joining</a:t>
            </a:r>
          </a:p>
          <a:p>
            <a:r>
              <a:rPr lang="en-US" dirty="0"/>
              <a:t>Methods in a Set</a:t>
            </a:r>
          </a:p>
          <a:p>
            <a:pPr marL="0" indent="0">
              <a:buNone/>
            </a:pPr>
            <a:endParaRPr lang="en-US" sz="1400" dirty="0"/>
          </a:p>
        </p:txBody>
      </p:sp>
    </p:spTree>
    <p:extLst>
      <p:ext uri="{BB962C8B-B14F-4D97-AF65-F5344CB8AC3E}">
        <p14:creationId xmlns:p14="http://schemas.microsoft.com/office/powerpoint/2010/main" val="310761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What are Sets? </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232611" y="2286000"/>
            <a:ext cx="11779635" cy="4403969"/>
          </a:xfrm>
        </p:spPr>
        <p:txBody>
          <a:bodyPr>
            <a:noAutofit/>
          </a:bodyPr>
          <a:lstStyle/>
          <a:p>
            <a:endParaRPr lang="en-US" dirty="0"/>
          </a:p>
          <a:p>
            <a:r>
              <a:rPr lang="en-US" dirty="0"/>
              <a:t>Used to store multiple items in a single variable</a:t>
            </a:r>
          </a:p>
          <a:p>
            <a:pPr marL="0" indent="0">
              <a:buNone/>
            </a:pPr>
            <a:endParaRPr lang="en-US" dirty="0"/>
          </a:p>
          <a:p>
            <a:r>
              <a:rPr lang="en-US" dirty="0"/>
              <a:t>No Duplicate elements in Sets (Unique Elements)</a:t>
            </a:r>
          </a:p>
          <a:p>
            <a:pPr marL="0" indent="0">
              <a:buNone/>
            </a:pPr>
            <a:endParaRPr lang="en-US" dirty="0"/>
          </a:p>
          <a:p>
            <a:r>
              <a:rPr lang="en-US" dirty="0"/>
              <a:t>A collection which is unordered and unindexed</a:t>
            </a:r>
          </a:p>
          <a:p>
            <a:pPr marL="0" indent="0">
              <a:buNone/>
            </a:pPr>
            <a:endParaRPr lang="en-US" dirty="0"/>
          </a:p>
          <a:p>
            <a:r>
              <a:rPr lang="en-US" dirty="0"/>
              <a:t>It represents mathematical notation of a Set</a:t>
            </a:r>
          </a:p>
        </p:txBody>
      </p:sp>
      <p:pic>
        <p:nvPicPr>
          <p:cNvPr id="8194" name="Picture 2" descr="Python Set - Learn By Example">
            <a:extLst>
              <a:ext uri="{FF2B5EF4-FFF2-40B4-BE49-F238E27FC236}">
                <a16:creationId xmlns:a16="http://schemas.microsoft.com/office/drawing/2014/main" id="{27C3F93D-E4F0-4398-923A-0AFC770A8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882" y="2373820"/>
            <a:ext cx="5793391" cy="4403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01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Sets - Methods</a:t>
            </a:r>
          </a:p>
        </p:txBody>
      </p:sp>
      <p:sp>
        <p:nvSpPr>
          <p:cNvPr id="7" name="Content Placeholder 6">
            <a:extLst>
              <a:ext uri="{FF2B5EF4-FFF2-40B4-BE49-F238E27FC236}">
                <a16:creationId xmlns:a16="http://schemas.microsoft.com/office/drawing/2014/main" id="{4AE6D3CF-C364-4F47-A1F7-7258C9680548}"/>
              </a:ext>
            </a:extLst>
          </p:cNvPr>
          <p:cNvSpPr>
            <a:spLocks noGrp="1"/>
          </p:cNvSpPr>
          <p:nvPr>
            <p:ph sz="half" idx="1"/>
          </p:nvPr>
        </p:nvSpPr>
        <p:spPr/>
        <p:txBody>
          <a:bodyPr/>
          <a:lstStyle/>
          <a:p>
            <a:endParaRPr lang="en-IN"/>
          </a:p>
        </p:txBody>
      </p:sp>
      <p:graphicFrame>
        <p:nvGraphicFramePr>
          <p:cNvPr id="8" name="Object 7">
            <a:extLst>
              <a:ext uri="{FF2B5EF4-FFF2-40B4-BE49-F238E27FC236}">
                <a16:creationId xmlns:a16="http://schemas.microsoft.com/office/drawing/2014/main" id="{C097749F-A3FB-4779-B30B-F62A368CF38D}"/>
              </a:ext>
            </a:extLst>
          </p:cNvPr>
          <p:cNvGraphicFramePr>
            <a:graphicFrameLocks noChangeAspect="1"/>
          </p:cNvGraphicFramePr>
          <p:nvPr>
            <p:extLst>
              <p:ext uri="{D42A27DB-BD31-4B8C-83A1-F6EECF244321}">
                <p14:modId xmlns:p14="http://schemas.microsoft.com/office/powerpoint/2010/main" val="3222628118"/>
              </p:ext>
            </p:extLst>
          </p:nvPr>
        </p:nvGraphicFramePr>
        <p:xfrm>
          <a:off x="1045410" y="2277979"/>
          <a:ext cx="10127916" cy="4533059"/>
        </p:xfrm>
        <a:graphic>
          <a:graphicData uri="http://schemas.openxmlformats.org/presentationml/2006/ole">
            <mc:AlternateContent xmlns:mc="http://schemas.openxmlformats.org/markup-compatibility/2006">
              <mc:Choice xmlns:v="urn:schemas-microsoft-com:vml" Requires="v">
                <p:oleObj spid="_x0000_s9231" name="Bitmap Image" r:id="rId3" imgW="6299280" imgH="2819520" progId="Paint.Picture">
                  <p:embed/>
                </p:oleObj>
              </mc:Choice>
              <mc:Fallback>
                <p:oleObj name="Bitmap Image" r:id="rId3" imgW="6299280" imgH="2819520" progId="Paint.Picture">
                  <p:embed/>
                  <p:pic>
                    <p:nvPicPr>
                      <p:cNvPr id="0" name=""/>
                      <p:cNvPicPr/>
                      <p:nvPr/>
                    </p:nvPicPr>
                    <p:blipFill>
                      <a:blip r:embed="rId4"/>
                      <a:stretch>
                        <a:fillRect/>
                      </a:stretch>
                    </p:blipFill>
                    <p:spPr>
                      <a:xfrm>
                        <a:off x="1045410" y="2277979"/>
                        <a:ext cx="10127916" cy="4533059"/>
                      </a:xfrm>
                      <a:prstGeom prst="rect">
                        <a:avLst/>
                      </a:prstGeom>
                    </p:spPr>
                  </p:pic>
                </p:oleObj>
              </mc:Fallback>
            </mc:AlternateContent>
          </a:graphicData>
        </a:graphic>
      </p:graphicFrame>
    </p:spTree>
    <p:extLst>
      <p:ext uri="{BB962C8B-B14F-4D97-AF65-F5344CB8AC3E}">
        <p14:creationId xmlns:p14="http://schemas.microsoft.com/office/powerpoint/2010/main" val="3253017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Sets – Methods (</a:t>
            </a:r>
            <a:r>
              <a:rPr lang="en-IN" dirty="0" err="1"/>
              <a:t>contd</a:t>
            </a:r>
            <a:r>
              <a:rPr lang="en-IN" dirty="0"/>
              <a:t>)</a:t>
            </a:r>
          </a:p>
        </p:txBody>
      </p:sp>
      <p:graphicFrame>
        <p:nvGraphicFramePr>
          <p:cNvPr id="6" name="Object 5">
            <a:extLst>
              <a:ext uri="{FF2B5EF4-FFF2-40B4-BE49-F238E27FC236}">
                <a16:creationId xmlns:a16="http://schemas.microsoft.com/office/drawing/2014/main" id="{C01E011B-C880-4CC0-9002-F60A8E13E8B7}"/>
              </a:ext>
            </a:extLst>
          </p:cNvPr>
          <p:cNvGraphicFramePr>
            <a:graphicFrameLocks noChangeAspect="1"/>
          </p:cNvGraphicFramePr>
          <p:nvPr>
            <p:extLst>
              <p:ext uri="{D42A27DB-BD31-4B8C-83A1-F6EECF244321}">
                <p14:modId xmlns:p14="http://schemas.microsoft.com/office/powerpoint/2010/main" val="1150750752"/>
              </p:ext>
            </p:extLst>
          </p:nvPr>
        </p:nvGraphicFramePr>
        <p:xfrm>
          <a:off x="1020713" y="2217571"/>
          <a:ext cx="9773356" cy="4640429"/>
        </p:xfrm>
        <a:graphic>
          <a:graphicData uri="http://schemas.openxmlformats.org/presentationml/2006/ole">
            <mc:AlternateContent xmlns:mc="http://schemas.openxmlformats.org/markup-compatibility/2006">
              <mc:Choice xmlns:v="urn:schemas-microsoft-com:vml" Requires="v">
                <p:oleObj spid="_x0000_s10255" name="Bitmap Image" r:id="rId3" imgW="5670720" imgH="2692440" progId="Paint.Picture">
                  <p:embed/>
                </p:oleObj>
              </mc:Choice>
              <mc:Fallback>
                <p:oleObj name="Bitmap Image" r:id="rId3" imgW="5670720" imgH="2692440" progId="Paint.Picture">
                  <p:embed/>
                  <p:pic>
                    <p:nvPicPr>
                      <p:cNvPr id="0" name=""/>
                      <p:cNvPicPr/>
                      <p:nvPr/>
                    </p:nvPicPr>
                    <p:blipFill>
                      <a:blip r:embed="rId4"/>
                      <a:stretch>
                        <a:fillRect/>
                      </a:stretch>
                    </p:blipFill>
                    <p:spPr>
                      <a:xfrm>
                        <a:off x="1020713" y="2217571"/>
                        <a:ext cx="9773356" cy="4640429"/>
                      </a:xfrm>
                      <a:prstGeom prst="rect">
                        <a:avLst/>
                      </a:prstGeom>
                    </p:spPr>
                  </p:pic>
                </p:oleObj>
              </mc:Fallback>
            </mc:AlternateContent>
          </a:graphicData>
        </a:graphic>
      </p:graphicFrame>
    </p:spTree>
    <p:extLst>
      <p:ext uri="{BB962C8B-B14F-4D97-AF65-F5344CB8AC3E}">
        <p14:creationId xmlns:p14="http://schemas.microsoft.com/office/powerpoint/2010/main" val="207402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Which one you should learn?</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p:txBody>
          <a:bodyPr/>
          <a:lstStyle/>
          <a:p>
            <a:r>
              <a:rPr lang="en-US" dirty="0"/>
              <a:t>Python 3 is clearly a winner</a:t>
            </a:r>
          </a:p>
          <a:p>
            <a:endParaRPr lang="en-US" dirty="0"/>
          </a:p>
        </p:txBody>
      </p:sp>
      <p:pic>
        <p:nvPicPr>
          <p:cNvPr id="5" name="Picture 4">
            <a:extLst>
              <a:ext uri="{FF2B5EF4-FFF2-40B4-BE49-F238E27FC236}">
                <a16:creationId xmlns:a16="http://schemas.microsoft.com/office/drawing/2014/main" id="{8AAA572E-BDC9-4EF8-B128-E822643D1538}"/>
              </a:ext>
            </a:extLst>
          </p:cNvPr>
          <p:cNvPicPr>
            <a:picLocks noChangeAspect="1"/>
          </p:cNvPicPr>
          <p:nvPr/>
        </p:nvPicPr>
        <p:blipFill>
          <a:blip r:embed="rId2"/>
          <a:stretch>
            <a:fillRect/>
          </a:stretch>
        </p:blipFill>
        <p:spPr>
          <a:xfrm>
            <a:off x="2624983" y="3295439"/>
            <a:ext cx="6562725" cy="2800350"/>
          </a:xfrm>
          <a:prstGeom prst="rect">
            <a:avLst/>
          </a:prstGeom>
        </p:spPr>
      </p:pic>
      <p:pic>
        <p:nvPicPr>
          <p:cNvPr id="9" name="Picture 8">
            <a:extLst>
              <a:ext uri="{FF2B5EF4-FFF2-40B4-BE49-F238E27FC236}">
                <a16:creationId xmlns:a16="http://schemas.microsoft.com/office/drawing/2014/main" id="{D38E52D5-E9C6-44B4-AE75-3C2248226EF7}"/>
              </a:ext>
            </a:extLst>
          </p:cNvPr>
          <p:cNvPicPr>
            <a:picLocks noChangeAspect="1"/>
          </p:cNvPicPr>
          <p:nvPr/>
        </p:nvPicPr>
        <p:blipFill>
          <a:blip r:embed="rId3"/>
          <a:stretch>
            <a:fillRect/>
          </a:stretch>
        </p:blipFill>
        <p:spPr>
          <a:xfrm>
            <a:off x="9567017" y="3916930"/>
            <a:ext cx="1647825" cy="1666875"/>
          </a:xfrm>
          <a:prstGeom prst="rect">
            <a:avLst/>
          </a:prstGeom>
        </p:spPr>
      </p:pic>
    </p:spTree>
    <p:extLst>
      <p:ext uri="{BB962C8B-B14F-4D97-AF65-F5344CB8AC3E}">
        <p14:creationId xmlns:p14="http://schemas.microsoft.com/office/powerpoint/2010/main" val="252048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File Handling</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Reading files</a:t>
            </a:r>
          </a:p>
          <a:p>
            <a:r>
              <a:rPr lang="en-US" dirty="0"/>
              <a:t>Writing files</a:t>
            </a:r>
          </a:p>
          <a:p>
            <a:r>
              <a:rPr lang="en-US" dirty="0"/>
              <a:t>Opening files</a:t>
            </a:r>
          </a:p>
          <a:p>
            <a:r>
              <a:rPr lang="en-US" dirty="0"/>
              <a:t>Closing files</a:t>
            </a:r>
          </a:p>
          <a:p>
            <a:r>
              <a:rPr lang="en-US" dirty="0"/>
              <a:t>File objects</a:t>
            </a:r>
          </a:p>
          <a:p>
            <a:r>
              <a:rPr lang="en-US" dirty="0"/>
              <a:t>Methods to read a file</a:t>
            </a:r>
          </a:p>
          <a:p>
            <a:r>
              <a:rPr lang="en-US" dirty="0"/>
              <a:t>Modes</a:t>
            </a:r>
          </a:p>
          <a:p>
            <a:pPr marL="0" indent="0">
              <a:buNone/>
            </a:pPr>
            <a:endParaRPr lang="en-US" sz="1400" dirty="0"/>
          </a:p>
        </p:txBody>
      </p:sp>
    </p:spTree>
    <p:extLst>
      <p:ext uri="{BB962C8B-B14F-4D97-AF65-F5344CB8AC3E}">
        <p14:creationId xmlns:p14="http://schemas.microsoft.com/office/powerpoint/2010/main" val="209537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Modes/Methods used for file handling</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r : </a:t>
            </a:r>
            <a:r>
              <a:rPr lang="en-US" b="1" dirty="0"/>
              <a:t>Read</a:t>
            </a:r>
            <a:r>
              <a:rPr lang="en-US" dirty="0"/>
              <a:t> - Opens a file for reading (Gives you an Error if the file does not exist)</a:t>
            </a:r>
          </a:p>
          <a:p>
            <a:r>
              <a:rPr lang="en-US" dirty="0"/>
              <a:t>r+ Read and Write</a:t>
            </a:r>
          </a:p>
          <a:p>
            <a:pPr marL="0" indent="0">
              <a:buNone/>
            </a:pPr>
            <a:endParaRPr lang="en-US" dirty="0"/>
          </a:p>
          <a:p>
            <a:r>
              <a:rPr lang="en-US" dirty="0"/>
              <a:t>a : </a:t>
            </a:r>
            <a:r>
              <a:rPr lang="en-US" b="1" dirty="0"/>
              <a:t>Append</a:t>
            </a:r>
            <a:r>
              <a:rPr lang="en-US" dirty="0"/>
              <a:t> - Opens a file for appending (Creates the file if it does not exist)</a:t>
            </a:r>
          </a:p>
          <a:p>
            <a:r>
              <a:rPr lang="en-US" dirty="0"/>
              <a:t>a+ Append and Read</a:t>
            </a:r>
          </a:p>
          <a:p>
            <a:endParaRPr lang="en-US" dirty="0"/>
          </a:p>
          <a:p>
            <a:r>
              <a:rPr lang="en-US" dirty="0"/>
              <a:t>w : </a:t>
            </a:r>
            <a:r>
              <a:rPr lang="en-US" b="1" dirty="0"/>
              <a:t>Write</a:t>
            </a:r>
            <a:r>
              <a:rPr lang="en-US" dirty="0"/>
              <a:t> - Opens a file for writing (It will create the file if it does not exist)</a:t>
            </a:r>
          </a:p>
          <a:p>
            <a:r>
              <a:rPr lang="en-US" dirty="0"/>
              <a:t>w+ Write and Read</a:t>
            </a:r>
          </a:p>
          <a:p>
            <a:endParaRPr lang="en-US" dirty="0"/>
          </a:p>
          <a:p>
            <a:r>
              <a:rPr lang="en-US" dirty="0"/>
              <a:t>x - </a:t>
            </a:r>
            <a:r>
              <a:rPr lang="en-US" b="1" dirty="0"/>
              <a:t>Create</a:t>
            </a:r>
            <a:r>
              <a:rPr lang="en-US" dirty="0"/>
              <a:t> - Creates the specified file (Gives you an error if the file exists)</a:t>
            </a:r>
          </a:p>
          <a:p>
            <a:endParaRPr lang="en-US" dirty="0"/>
          </a:p>
        </p:txBody>
      </p:sp>
    </p:spTree>
    <p:extLst>
      <p:ext uri="{BB962C8B-B14F-4D97-AF65-F5344CB8AC3E}">
        <p14:creationId xmlns:p14="http://schemas.microsoft.com/office/powerpoint/2010/main" val="421434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fade">
                                      <p:cBhvr>
                                        <p:cTn id="49" dur="1000"/>
                                        <p:tgtEl>
                                          <p:spTgt spid="5">
                                            <p:txEl>
                                              <p:pRg st="9" end="9"/>
                                            </p:txEl>
                                          </p:spTgt>
                                        </p:tgtEl>
                                      </p:cBhvr>
                                    </p:animEffect>
                                    <p:anim calcmode="lin" valueType="num">
                                      <p:cBhvr>
                                        <p:cTn id="5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Modules</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What is a Module?</a:t>
            </a:r>
          </a:p>
          <a:p>
            <a:r>
              <a:rPr lang="en-US" dirty="0"/>
              <a:t>Creation</a:t>
            </a:r>
          </a:p>
          <a:p>
            <a:r>
              <a:rPr lang="en-US" dirty="0"/>
              <a:t>Using a module</a:t>
            </a:r>
          </a:p>
          <a:p>
            <a:r>
              <a:rPr lang="en-US" dirty="0"/>
              <a:t>Variables in a Module</a:t>
            </a:r>
          </a:p>
          <a:p>
            <a:r>
              <a:rPr lang="en-US" dirty="0"/>
              <a:t>Naming/Renaming</a:t>
            </a:r>
          </a:p>
          <a:p>
            <a:r>
              <a:rPr lang="en-US" dirty="0"/>
              <a:t>Built-in Modules</a:t>
            </a:r>
          </a:p>
          <a:p>
            <a:endParaRPr lang="en-US" dirty="0"/>
          </a:p>
          <a:p>
            <a:endParaRPr lang="en-US" dirty="0"/>
          </a:p>
          <a:p>
            <a:pPr marL="0" indent="0">
              <a:buNone/>
            </a:pPr>
            <a:endParaRPr lang="en-US" sz="1400" dirty="0"/>
          </a:p>
        </p:txBody>
      </p:sp>
    </p:spTree>
    <p:extLst>
      <p:ext uri="{BB962C8B-B14F-4D97-AF65-F5344CB8AC3E}">
        <p14:creationId xmlns:p14="http://schemas.microsoft.com/office/powerpoint/2010/main" val="1504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822-0199-4245-B091-202424B67FDA}"/>
              </a:ext>
            </a:extLst>
          </p:cNvPr>
          <p:cNvSpPr>
            <a:spLocks noGrp="1"/>
          </p:cNvSpPr>
          <p:nvPr>
            <p:ph type="title"/>
          </p:nvPr>
        </p:nvSpPr>
        <p:spPr>
          <a:xfrm>
            <a:off x="713796" y="919561"/>
            <a:ext cx="10644015" cy="706964"/>
          </a:xfrm>
        </p:spPr>
        <p:txBody>
          <a:bodyPr/>
          <a:lstStyle/>
          <a:p>
            <a:r>
              <a:rPr lang="en-IN" dirty="0"/>
              <a:t>Modules (</a:t>
            </a:r>
            <a:r>
              <a:rPr lang="en-IN" dirty="0" err="1"/>
              <a:t>Contd</a:t>
            </a:r>
            <a:r>
              <a:rPr lang="en-IN" dirty="0"/>
              <a:t>)</a:t>
            </a:r>
          </a:p>
        </p:txBody>
      </p:sp>
      <p:sp>
        <p:nvSpPr>
          <p:cNvPr id="5" name="Content Placeholder 4">
            <a:extLst>
              <a:ext uri="{FF2B5EF4-FFF2-40B4-BE49-F238E27FC236}">
                <a16:creationId xmlns:a16="http://schemas.microsoft.com/office/drawing/2014/main" id="{3FD07847-7E71-4CFD-B200-A5A5A47F0FA6}"/>
              </a:ext>
            </a:extLst>
          </p:cNvPr>
          <p:cNvSpPr>
            <a:spLocks noGrp="1"/>
          </p:cNvSpPr>
          <p:nvPr>
            <p:ph sz="half" idx="1"/>
          </p:nvPr>
        </p:nvSpPr>
        <p:spPr>
          <a:xfrm>
            <a:off x="834189" y="2309287"/>
            <a:ext cx="11178057" cy="4380682"/>
          </a:xfrm>
        </p:spPr>
        <p:txBody>
          <a:bodyPr>
            <a:noAutofit/>
          </a:bodyPr>
          <a:lstStyle/>
          <a:p>
            <a:r>
              <a:rPr lang="en-US" dirty="0"/>
              <a:t>A python module is something same as a code library.</a:t>
            </a:r>
          </a:p>
          <a:p>
            <a:r>
              <a:rPr lang="en-US" dirty="0"/>
              <a:t>It has an extension .</a:t>
            </a:r>
            <a:r>
              <a:rPr lang="en-US" dirty="0" err="1"/>
              <a:t>py</a:t>
            </a:r>
            <a:endParaRPr lang="en-US" dirty="0"/>
          </a:p>
          <a:p>
            <a:r>
              <a:rPr lang="en-US" dirty="0"/>
              <a:t>It is a file containing a set of functions you want to include in your application</a:t>
            </a:r>
          </a:p>
          <a:p>
            <a:r>
              <a:rPr lang="en-US" dirty="0"/>
              <a:t>It contains definitions and statements</a:t>
            </a:r>
          </a:p>
          <a:p>
            <a:r>
              <a:rPr lang="en-US" dirty="0"/>
              <a:t>It can be used to define functions, classes, </a:t>
            </a:r>
            <a:r>
              <a:rPr lang="en-US"/>
              <a:t>and variables</a:t>
            </a:r>
            <a:endParaRPr lang="en-US" dirty="0"/>
          </a:p>
          <a:p>
            <a:endParaRPr lang="en-US" dirty="0"/>
          </a:p>
          <a:p>
            <a:endParaRPr lang="en-US" dirty="0"/>
          </a:p>
          <a:p>
            <a:pPr marL="0" indent="0">
              <a:buNone/>
            </a:pPr>
            <a:endParaRPr lang="en-US" sz="1400" dirty="0"/>
          </a:p>
        </p:txBody>
      </p:sp>
    </p:spTree>
    <p:extLst>
      <p:ext uri="{BB962C8B-B14F-4D97-AF65-F5344CB8AC3E}">
        <p14:creationId xmlns:p14="http://schemas.microsoft.com/office/powerpoint/2010/main" val="154810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E556-E217-4DB7-A66D-8DEE497D2BB2}"/>
              </a:ext>
            </a:extLst>
          </p:cNvPr>
          <p:cNvSpPr>
            <a:spLocks noGrp="1"/>
          </p:cNvSpPr>
          <p:nvPr>
            <p:ph type="ctrTitle"/>
          </p:nvPr>
        </p:nvSpPr>
        <p:spPr>
          <a:xfrm>
            <a:off x="4900863" y="1286687"/>
            <a:ext cx="6799726" cy="4138240"/>
          </a:xfrm>
        </p:spPr>
        <p:txBody>
          <a:bodyPr>
            <a:normAutofit fontScale="90000"/>
          </a:bodyPr>
          <a:lstStyle/>
          <a:p>
            <a:pPr algn="ctr"/>
            <a:br>
              <a:rPr lang="en-US" sz="7000" b="1" dirty="0"/>
            </a:br>
            <a:r>
              <a:rPr lang="en-US" sz="7000" b="1" dirty="0"/>
              <a:t>Python </a:t>
            </a:r>
            <a:br>
              <a:rPr lang="en-US" sz="7000" b="1" dirty="0"/>
            </a:br>
            <a:r>
              <a:rPr lang="en-US" sz="7000" b="1" dirty="0"/>
              <a:t>For </a:t>
            </a:r>
            <a:br>
              <a:rPr lang="en-US" sz="7000" b="1" dirty="0"/>
            </a:br>
            <a:r>
              <a:rPr lang="en-US" sz="7000" b="1" dirty="0"/>
              <a:t>Beginners</a:t>
            </a:r>
            <a:br>
              <a:rPr lang="en-US" sz="7000" b="1" dirty="0"/>
            </a:br>
            <a:br>
              <a:rPr lang="en-US" sz="7000" b="1" dirty="0"/>
            </a:br>
            <a:r>
              <a:rPr lang="en-US" sz="7000" b="1" dirty="0"/>
              <a:t>Thank You</a:t>
            </a:r>
          </a:p>
        </p:txBody>
      </p:sp>
      <p:sp>
        <p:nvSpPr>
          <p:cNvPr id="3" name="Subtitle 2">
            <a:extLst>
              <a:ext uri="{FF2B5EF4-FFF2-40B4-BE49-F238E27FC236}">
                <a16:creationId xmlns:a16="http://schemas.microsoft.com/office/drawing/2014/main" id="{8E60740A-C8C2-4DD1-A5DA-B6F143108B68}"/>
              </a:ext>
            </a:extLst>
          </p:cNvPr>
          <p:cNvSpPr>
            <a:spLocks noGrp="1"/>
          </p:cNvSpPr>
          <p:nvPr>
            <p:ph type="subTitle" idx="1"/>
          </p:nvPr>
        </p:nvSpPr>
        <p:spPr>
          <a:xfrm>
            <a:off x="5983550" y="5528071"/>
            <a:ext cx="5140062" cy="685915"/>
          </a:xfrm>
        </p:spPr>
        <p:txBody>
          <a:bodyPr>
            <a:normAutofit/>
          </a:bodyPr>
          <a:lstStyle/>
          <a:p>
            <a:pPr algn="ctr"/>
            <a:r>
              <a:rPr lang="en-US" sz="2800" dirty="0" err="1"/>
              <a:t>Logicops</a:t>
            </a:r>
            <a:r>
              <a:rPr lang="en-US" sz="2800" dirty="0"/>
              <a:t> Lab</a:t>
            </a:r>
          </a:p>
        </p:txBody>
      </p:sp>
      <p:pic>
        <p:nvPicPr>
          <p:cNvPr id="5" name="Picture 4">
            <a:extLst>
              <a:ext uri="{FF2B5EF4-FFF2-40B4-BE49-F238E27FC236}">
                <a16:creationId xmlns:a16="http://schemas.microsoft.com/office/drawing/2014/main" id="{0AADE13F-3B37-406F-9D82-D5C60E78D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11" y="1329927"/>
            <a:ext cx="4059132" cy="4198145"/>
          </a:xfrm>
          <a:prstGeom prst="rect">
            <a:avLst/>
          </a:prstGeom>
        </p:spPr>
      </p:pic>
    </p:spTree>
    <p:extLst>
      <p:ext uri="{BB962C8B-B14F-4D97-AF65-F5344CB8AC3E}">
        <p14:creationId xmlns:p14="http://schemas.microsoft.com/office/powerpoint/2010/main" val="74898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F866-9DFB-4797-92AD-1E7856630B4C}"/>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3EDC5197-0867-430B-99F4-AA26A0E500D6}"/>
              </a:ext>
            </a:extLst>
          </p:cNvPr>
          <p:cNvSpPr>
            <a:spLocks noGrp="1"/>
          </p:cNvSpPr>
          <p:nvPr>
            <p:ph idx="1"/>
          </p:nvPr>
        </p:nvSpPr>
        <p:spPr/>
        <p:txBody>
          <a:bodyPr/>
          <a:lstStyle/>
          <a:p>
            <a:r>
              <a:rPr lang="en-US" dirty="0"/>
              <a:t>Python installation</a:t>
            </a:r>
          </a:p>
          <a:p>
            <a:r>
              <a:rPr lang="en-US" dirty="0"/>
              <a:t>Writing python programs</a:t>
            </a:r>
          </a:p>
          <a:p>
            <a:r>
              <a:rPr lang="en-US" dirty="0"/>
              <a:t>Running python programs</a:t>
            </a:r>
          </a:p>
        </p:txBody>
      </p:sp>
    </p:spTree>
    <p:extLst>
      <p:ext uri="{BB962C8B-B14F-4D97-AF65-F5344CB8AC3E}">
        <p14:creationId xmlns:p14="http://schemas.microsoft.com/office/powerpoint/2010/main" val="258755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F5C-8FD1-4FE9-A5F4-B2992EB8719F}"/>
              </a:ext>
            </a:extLst>
          </p:cNvPr>
          <p:cNvSpPr>
            <a:spLocks noGrp="1"/>
          </p:cNvSpPr>
          <p:nvPr>
            <p:ph type="title"/>
          </p:nvPr>
        </p:nvSpPr>
        <p:spPr>
          <a:xfrm>
            <a:off x="923279" y="727969"/>
            <a:ext cx="8993088" cy="1154097"/>
          </a:xfrm>
        </p:spPr>
        <p:txBody>
          <a:bodyPr/>
          <a:lstStyle/>
          <a:p>
            <a:r>
              <a:rPr lang="en-US" dirty="0"/>
              <a:t>Variables</a:t>
            </a:r>
          </a:p>
        </p:txBody>
      </p:sp>
      <p:sp>
        <p:nvSpPr>
          <p:cNvPr id="3" name="Content Placeholder 2">
            <a:extLst>
              <a:ext uri="{FF2B5EF4-FFF2-40B4-BE49-F238E27FC236}">
                <a16:creationId xmlns:a16="http://schemas.microsoft.com/office/drawing/2014/main" id="{66C1E5BB-456A-43F2-AAA0-26FE463A90BE}"/>
              </a:ext>
            </a:extLst>
          </p:cNvPr>
          <p:cNvSpPr>
            <a:spLocks noGrp="1"/>
          </p:cNvSpPr>
          <p:nvPr>
            <p:ph idx="1"/>
          </p:nvPr>
        </p:nvSpPr>
        <p:spPr>
          <a:xfrm>
            <a:off x="861134" y="2246051"/>
            <a:ext cx="10963922" cy="4500978"/>
          </a:xfrm>
        </p:spPr>
        <p:txBody>
          <a:bodyPr>
            <a:normAutofit/>
          </a:bodyPr>
          <a:lstStyle/>
          <a:p>
            <a:r>
              <a:rPr lang="en-US" dirty="0"/>
              <a:t>Variable</a:t>
            </a:r>
          </a:p>
          <a:p>
            <a:pPr marL="0" indent="0">
              <a:buNone/>
            </a:pPr>
            <a:r>
              <a:rPr lang="en-US" dirty="0"/>
              <a:t>	a) Storage location with a name</a:t>
            </a:r>
          </a:p>
          <a:p>
            <a:pPr marL="0" indent="0">
              <a:buNone/>
            </a:pPr>
            <a:r>
              <a:rPr lang="en-US" dirty="0"/>
              <a:t>	b) A pair of a name and it’s value </a:t>
            </a:r>
          </a:p>
          <a:p>
            <a:pPr marL="0" indent="0">
              <a:buNone/>
            </a:pPr>
            <a:r>
              <a:rPr lang="en-US" dirty="0"/>
              <a:t>Syntax : dog = ‘husky’, dog = ‘Shiba </a:t>
            </a:r>
            <a:r>
              <a:rPr lang="en-US" dirty="0" err="1"/>
              <a:t>Inu</a:t>
            </a:r>
            <a:r>
              <a:rPr lang="en-US" dirty="0"/>
              <a:t>’</a:t>
            </a:r>
          </a:p>
          <a:p>
            <a:pPr marL="0" indent="0">
              <a:buNone/>
            </a:pPr>
            <a:endParaRPr lang="en-US" dirty="0"/>
          </a:p>
          <a:p>
            <a:r>
              <a:rPr lang="en-US" dirty="0"/>
              <a:t>Things to remember</a:t>
            </a:r>
          </a:p>
          <a:p>
            <a:pPr marL="0" indent="0">
              <a:buNone/>
            </a:pPr>
            <a:r>
              <a:rPr lang="en-US" dirty="0"/>
              <a:t>	a) Case sensitive (Husky, husky, </a:t>
            </a:r>
            <a:r>
              <a:rPr lang="en-US" dirty="0" err="1"/>
              <a:t>HuSkY</a:t>
            </a:r>
            <a:r>
              <a:rPr lang="en-US" dirty="0"/>
              <a:t> are all different variables, but allowed)</a:t>
            </a:r>
          </a:p>
          <a:p>
            <a:pPr marL="0" indent="0">
              <a:buNone/>
            </a:pPr>
            <a:r>
              <a:rPr lang="en-US" dirty="0"/>
              <a:t>	b) MUST start with a letter but can contain numbers (7Seven is wrong, Seven7 is right)</a:t>
            </a:r>
          </a:p>
          <a:p>
            <a:pPr marL="0" indent="0">
              <a:buNone/>
            </a:pPr>
            <a:r>
              <a:rPr lang="en-US" dirty="0"/>
              <a:t>	c) Underscores are allowed other special character, NOPES! (</a:t>
            </a:r>
            <a:r>
              <a:rPr lang="en-US" dirty="0" err="1"/>
              <a:t>my_age</a:t>
            </a:r>
            <a:r>
              <a:rPr lang="en-US" dirty="0"/>
              <a:t> is just fine)</a:t>
            </a:r>
          </a:p>
        </p:txBody>
      </p:sp>
    </p:spTree>
    <p:extLst>
      <p:ext uri="{BB962C8B-B14F-4D97-AF65-F5344CB8AC3E}">
        <p14:creationId xmlns:p14="http://schemas.microsoft.com/office/powerpoint/2010/main" val="181837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13613</TotalTime>
  <Words>5134</Words>
  <Application>Microsoft Office PowerPoint</Application>
  <PresentationFormat>Widescreen</PresentationFormat>
  <Paragraphs>663</Paragraphs>
  <Slides>74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0" baseType="lpstr">
      <vt:lpstr>Arial</vt:lpstr>
      <vt:lpstr>Century Gothic</vt:lpstr>
      <vt:lpstr>Verdana</vt:lpstr>
      <vt:lpstr>Wingdings 3</vt:lpstr>
      <vt:lpstr>Ion Boardroom</vt:lpstr>
      <vt:lpstr>Bitmap Image</vt:lpstr>
      <vt:lpstr>Python  For  Beginners</vt:lpstr>
      <vt:lpstr>Roadmap</vt:lpstr>
      <vt:lpstr>Before you start you must know</vt:lpstr>
      <vt:lpstr>History of Python</vt:lpstr>
      <vt:lpstr>Advantages</vt:lpstr>
      <vt:lpstr>Python 2 vs Python 3</vt:lpstr>
      <vt:lpstr>Which one you should learn?</vt:lpstr>
      <vt:lpstr>Getting started</vt:lpstr>
      <vt:lpstr>Variables</vt:lpstr>
      <vt:lpstr>Strings</vt:lpstr>
      <vt:lpstr>Strings (Contd)</vt:lpstr>
      <vt:lpstr>Functions</vt:lpstr>
      <vt:lpstr>Functions (Syntax)</vt:lpstr>
      <vt:lpstr>Functions – With or Without Parameter</vt:lpstr>
      <vt:lpstr>OOPS – Object Oriented Programming</vt:lpstr>
      <vt:lpstr>OOPS – Concepts</vt:lpstr>
      <vt:lpstr>OOPS – Class</vt:lpstr>
      <vt:lpstr>OOPS – Object</vt:lpstr>
      <vt:lpstr>OOPS – The Self</vt:lpstr>
      <vt:lpstr>OOPS – Polymorphism</vt:lpstr>
      <vt:lpstr>OOPS – The __init__ method and pass</vt:lpstr>
      <vt:lpstr>OOPS – Encapsulation</vt:lpstr>
      <vt:lpstr>OOPS – Inheritance</vt:lpstr>
      <vt:lpstr>OOPS – Abstraction</vt:lpstr>
      <vt:lpstr>String Methods</vt:lpstr>
      <vt:lpstr>Methods</vt:lpstr>
      <vt:lpstr>Methods (Contd)</vt:lpstr>
      <vt:lpstr>Methods (Contd)</vt:lpstr>
      <vt:lpstr>Methods (Contd)</vt:lpstr>
      <vt:lpstr>Operators</vt:lpstr>
      <vt:lpstr>Arithmetic Operators</vt:lpstr>
      <vt:lpstr>Comparison Operators</vt:lpstr>
      <vt:lpstr>Logical Operators</vt:lpstr>
      <vt:lpstr>Bitwise Operators</vt:lpstr>
      <vt:lpstr>Assignment Operators</vt:lpstr>
      <vt:lpstr>Assignment Operators (contd)</vt:lpstr>
      <vt:lpstr>Identity Operators</vt:lpstr>
      <vt:lpstr>Membership Operators</vt:lpstr>
      <vt:lpstr>Boolean</vt:lpstr>
      <vt:lpstr>Conditionals : If Statement</vt:lpstr>
      <vt:lpstr>Conditionals : If Else Statement</vt:lpstr>
      <vt:lpstr>Conditionals : Nested If</vt:lpstr>
      <vt:lpstr>Conditionals : If-Elif-Else</vt:lpstr>
      <vt:lpstr>Lists – Today’s agenda</vt:lpstr>
      <vt:lpstr>Lists</vt:lpstr>
      <vt:lpstr>Lists – Adding elements</vt:lpstr>
      <vt:lpstr>Delete Elements – remove() and pop()</vt:lpstr>
      <vt:lpstr>Slices</vt:lpstr>
      <vt:lpstr>List - Finding/Searching an item</vt:lpstr>
      <vt:lpstr>Range</vt:lpstr>
      <vt:lpstr>Exception Handling</vt:lpstr>
      <vt:lpstr>Exception Handling – Try and Except</vt:lpstr>
      <vt:lpstr>Exception Handling – Try, Except, Finally</vt:lpstr>
      <vt:lpstr>Control Statements - Loops</vt:lpstr>
      <vt:lpstr>Loops - Types</vt:lpstr>
      <vt:lpstr>Loops – Types (contd)</vt:lpstr>
      <vt:lpstr>Input Output &amp; Loop Control</vt:lpstr>
      <vt:lpstr>Loop Control – Comparison through Diagram</vt:lpstr>
      <vt:lpstr>Dictionaries - Agenda</vt:lpstr>
      <vt:lpstr>Dictionaries</vt:lpstr>
      <vt:lpstr>Nested Dictionaries</vt:lpstr>
      <vt:lpstr>Removing items from Dictionaries</vt:lpstr>
      <vt:lpstr>Looping/Iterating in Dictionaries</vt:lpstr>
      <vt:lpstr>Tuples – What you will learn?</vt:lpstr>
      <vt:lpstr>Tuples</vt:lpstr>
      <vt:lpstr>Sets</vt:lpstr>
      <vt:lpstr>What are Sets? </vt:lpstr>
      <vt:lpstr>Sets - Methods</vt:lpstr>
      <vt:lpstr>Sets – Methods (contd)</vt:lpstr>
      <vt:lpstr>File Handling</vt:lpstr>
      <vt:lpstr>Modes/Methods used for file handling</vt:lpstr>
      <vt:lpstr>Modules</vt:lpstr>
      <vt:lpstr>Modules (Contd)</vt:lpstr>
      <vt:lpstr> Python  For  Beginners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Beginners</dc:title>
  <dc:creator>Ravish Rawat</dc:creator>
  <cp:lastModifiedBy>Ravish Rawat</cp:lastModifiedBy>
  <cp:revision>373</cp:revision>
  <dcterms:created xsi:type="dcterms:W3CDTF">2021-10-10T12:41:13Z</dcterms:created>
  <dcterms:modified xsi:type="dcterms:W3CDTF">2021-12-08T10:24:41Z</dcterms:modified>
</cp:coreProperties>
</file>