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85" r:id="rId4"/>
    <p:sldId id="289" r:id="rId5"/>
    <p:sldId id="305" r:id="rId6"/>
    <p:sldId id="291" r:id="rId7"/>
    <p:sldId id="292" r:id="rId8"/>
    <p:sldId id="293" r:id="rId9"/>
    <p:sldId id="294" r:id="rId10"/>
    <p:sldId id="296" r:id="rId11"/>
    <p:sldId id="297" r:id="rId12"/>
    <p:sldId id="301" r:id="rId13"/>
    <p:sldId id="300" r:id="rId14"/>
    <p:sldId id="304" r:id="rId15"/>
    <p:sldId id="302" r:id="rId16"/>
    <p:sldId id="303" r:id="rId17"/>
    <p:sldId id="283" r:id="rId18"/>
    <p:sldId id="287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ource Sans Pro Black" panose="020B0803030403020204" pitchFamily="34" charset="0"/>
      <p:bold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3" autoAdjust="0"/>
    <p:restoredTop sz="84769" autoAdjust="0"/>
  </p:normalViewPr>
  <p:slideViewPr>
    <p:cSldViewPr snapToGrid="0">
      <p:cViewPr varScale="1">
        <p:scale>
          <a:sx n="102" d="100"/>
          <a:sy n="102" d="100"/>
        </p:scale>
        <p:origin x="21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EC49-1C89-4918-B077-5E0F8B0B0406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5B861-AEA9-472C-882F-30A91FEA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9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evening and welcome to the 2016 </a:t>
            </a:r>
            <a:r>
              <a:rPr lang="en-US" dirty="0" err="1" smtClean="0"/>
              <a:t>Cosmosys</a:t>
            </a:r>
            <a:r>
              <a:rPr lang="en-US" dirty="0" smtClean="0"/>
              <a:t> Universal </a:t>
            </a:r>
            <a:r>
              <a:rPr lang="en-US" dirty="0" err="1" smtClean="0"/>
              <a:t>Omnitech</a:t>
            </a:r>
            <a:r>
              <a:rPr lang="en-US" dirty="0" smtClean="0"/>
              <a:t> developer conference.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1800-681E-40DD-AC43-27AC5D56BA11}" type="datetimeFigureOut">
              <a:rPr lang="en-US" smtClean="0"/>
              <a:t>2016-03-17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4" y="1672578"/>
            <a:ext cx="7814136" cy="1441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10" y="4052234"/>
            <a:ext cx="902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  <a:t>ICE CREAM MANAGER</a:t>
            </a:r>
            <a:endParaRPr lang="en-US" sz="4800" b="1" dirty="0">
              <a:solidFill>
                <a:schemeClr val="bg1">
                  <a:lumMod val="65000"/>
                </a:schemeClr>
              </a:solidFill>
              <a:latin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Modify Inventory Use Case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98" y="679067"/>
            <a:ext cx="4168575" cy="5590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3" y="1863114"/>
            <a:ext cx="3968025" cy="37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87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Modify Item Use Case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8" y="909900"/>
            <a:ext cx="3982350" cy="5733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69" y="909900"/>
            <a:ext cx="4168575" cy="55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Dictionary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3" y="1171575"/>
            <a:ext cx="7933107" cy="5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Traceability Matrix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07044"/>
              </p:ext>
            </p:extLst>
          </p:nvPr>
        </p:nvGraphicFramePr>
        <p:xfrm>
          <a:off x="799753" y="1270809"/>
          <a:ext cx="7450090" cy="4955822"/>
        </p:xfrm>
        <a:graphic>
          <a:graphicData uri="http://schemas.openxmlformats.org/drawingml/2006/table">
            <a:tbl>
              <a:tblPr/>
              <a:tblGrid>
                <a:gridCol w="2484906">
                  <a:extLst>
                    <a:ext uri="{9D8B030D-6E8A-4147-A177-3AD203B41FA5}">
                      <a16:colId xmlns:a16="http://schemas.microsoft.com/office/drawing/2014/main" val="4019221824"/>
                    </a:ext>
                  </a:extLst>
                </a:gridCol>
                <a:gridCol w="481247">
                  <a:extLst>
                    <a:ext uri="{9D8B030D-6E8A-4147-A177-3AD203B41FA5}">
                      <a16:colId xmlns:a16="http://schemas.microsoft.com/office/drawing/2014/main" val="3701814119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352456729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505387193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2625274777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1737360046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612915965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1824550192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4294047712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072705744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1505001709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309599170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473544460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13735426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788104688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043183548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420885463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2279584234"/>
                    </a:ext>
                  </a:extLst>
                </a:gridCol>
                <a:gridCol w="263761">
                  <a:extLst>
                    <a:ext uri="{9D8B030D-6E8A-4147-A177-3AD203B41FA5}">
                      <a16:colId xmlns:a16="http://schemas.microsoft.com/office/drawing/2014/main" val="3724864109"/>
                    </a:ext>
                  </a:extLst>
                </a:gridCol>
              </a:tblGrid>
              <a:tr h="4211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Document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</a:endParaRP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SPMP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SRSD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UCSD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DIAG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UC01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UC02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UC03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UC04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UC05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UC06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UC07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UC08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UC09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UC10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UC11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DFDS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DATD</a:t>
                      </a:r>
                    </a:p>
                  </a:txBody>
                  <a:tcPr marL="14040" marR="14040" marT="1404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491702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Software Project Management Plan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SPMP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37924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Software Requirements Specification Document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SRSD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145450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Summary Document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UCSD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885406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Diagrams Visio Document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DIAG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50289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Inventory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UC01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78780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Manage Sales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UC02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236757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Route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UC03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76412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Truck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UC04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79008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Process Batch File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UC05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579579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Item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UC06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935584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Driver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UC07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742701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Settings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UC08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72746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Voting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UC09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706852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Modify Presets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UC10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16745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Use Case - View Fuel Usage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UC11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729513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Data Flow Diagrams Document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DFDS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90228"/>
                  </a:ext>
                </a:extLst>
              </a:tr>
              <a:tr h="26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Data Dictionary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DATD</a:t>
                      </a:r>
                    </a:p>
                  </a:txBody>
                  <a:tcPr marL="14040" marR="14040" marT="14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 </a:t>
                      </a:r>
                    </a:p>
                  </a:txBody>
                  <a:tcPr marL="14040" marR="14040" marT="14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3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Traceability Matrix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73526"/>
              </p:ext>
            </p:extLst>
          </p:nvPr>
        </p:nvGraphicFramePr>
        <p:xfrm>
          <a:off x="707571" y="1110361"/>
          <a:ext cx="7663542" cy="5460140"/>
        </p:xfrm>
        <a:graphic>
          <a:graphicData uri="http://schemas.openxmlformats.org/drawingml/2006/table">
            <a:tbl>
              <a:tblPr/>
              <a:tblGrid>
                <a:gridCol w="602901">
                  <a:extLst>
                    <a:ext uri="{9D8B030D-6E8A-4147-A177-3AD203B41FA5}">
                      <a16:colId xmlns:a16="http://schemas.microsoft.com/office/drawing/2014/main" val="4101155672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35789052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3187028337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1597208300"/>
                    </a:ext>
                  </a:extLst>
                </a:gridCol>
                <a:gridCol w="214365">
                  <a:extLst>
                    <a:ext uri="{9D8B030D-6E8A-4147-A177-3AD203B41FA5}">
                      <a16:colId xmlns:a16="http://schemas.microsoft.com/office/drawing/2014/main" val="2708775112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3741159395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3512376740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394546747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1348116712"/>
                    </a:ext>
                  </a:extLst>
                </a:gridCol>
                <a:gridCol w="214365">
                  <a:extLst>
                    <a:ext uri="{9D8B030D-6E8A-4147-A177-3AD203B41FA5}">
                      <a16:colId xmlns:a16="http://schemas.microsoft.com/office/drawing/2014/main" val="2761506530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593685360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327310838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1148628063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903356607"/>
                    </a:ext>
                  </a:extLst>
                </a:gridCol>
              </a:tblGrid>
              <a:tr h="12531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Document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Section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Document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Section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Document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Section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Document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Section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Document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Section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Document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Section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5078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3.1.4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59458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CM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3.1.3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34370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STDS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211332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441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STDS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66055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1683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88848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56560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1436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87677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0281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02748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3052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63888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03847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92277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27851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604775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528462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834406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368594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30247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73220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339263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420298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SPMP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417324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874786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16401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06763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SPMP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8744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SPMP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729304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SPMP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1.4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07535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3.1.3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CM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59754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3.1.4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268371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358424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UC02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743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UC03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960956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UC04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513610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UC05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DIAG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UC09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74845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UC06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77983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UC07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850319"/>
                  </a:ext>
                </a:extLst>
              </a:tr>
              <a:tr h="1253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UC08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UC10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UCSD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5.0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REF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SRSD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4.1</a:t>
                      </a:r>
                    </a:p>
                  </a:txBody>
                  <a:tcPr marL="5060" marR="5060" marT="5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6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Metrics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605" y="1768030"/>
            <a:ext cx="35328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BFBFBF"/>
              </a:buClr>
              <a:buSzPts val="800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Team-Created</a:t>
            </a:r>
            <a:b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Metrics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Specificity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Completeness</a:t>
            </a:r>
            <a:b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 Metrics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Responsibility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Linking</a:t>
            </a:r>
            <a:b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 Quality Metrics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5285" y="1768029"/>
            <a:ext cx="39595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BFBFBF"/>
              </a:buClr>
              <a:buSzPts val="800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Manager-Created</a:t>
            </a:r>
            <a:b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Function-Based Metrics</a:t>
            </a: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Architectural Design Metrics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Complexity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 Complexity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System Complexity</a:t>
            </a:r>
            <a:b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Volatility Metrics</a:t>
            </a:r>
            <a:endParaRPr lang="en-US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6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Validation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0480" y="141233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Unit </a:t>
            </a: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b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Testing</a:t>
            </a:r>
            <a:endParaRPr lang="en-US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Top-Down Approach</a:t>
            </a:r>
            <a:endParaRPr lang="en-US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US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White-Box</a:t>
            </a:r>
            <a:b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Testing</a:t>
            </a:r>
            <a:endParaRPr lang="en-US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Review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Acceptance </a:t>
            </a: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Black-Box Testing </a:t>
            </a:r>
            <a:b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</a:t>
            </a: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en-US" dirty="0" smtClean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br>
              <a:rPr lang="en-US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b="1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</a:t>
            </a:r>
            <a:r>
              <a:rPr lang="en-US" b="1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en-US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Part 2 Evaluation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6395" y="1529048"/>
            <a:ext cx="42995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are we changing for Part 3?</a:t>
            </a:r>
            <a:endParaRPr lang="en-US" b="1" dirty="0"/>
          </a:p>
          <a:p>
            <a:r>
              <a:rPr lang="en-US" sz="1400" dirty="0" smtClean="0"/>
              <a:t>Nothing. Let the coding commence.</a:t>
            </a:r>
          </a:p>
          <a:p>
            <a:r>
              <a:rPr lang="en-US" sz="1400" dirty="0"/>
              <a:t> </a:t>
            </a:r>
          </a:p>
          <a:p>
            <a:r>
              <a:rPr lang="en-US" b="1" dirty="0"/>
              <a:t>What went </a:t>
            </a:r>
            <a:r>
              <a:rPr lang="en-US" b="1" dirty="0" smtClean="0"/>
              <a:t>well?</a:t>
            </a:r>
            <a:endParaRPr lang="en-US" b="1" dirty="0"/>
          </a:p>
          <a:p>
            <a:r>
              <a:rPr lang="en-US" sz="1400" dirty="0" smtClean="0"/>
              <a:t>Task performance.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/>
              <a:t>What didn't go </a:t>
            </a:r>
            <a:r>
              <a:rPr lang="en-US" b="1" dirty="0" smtClean="0"/>
              <a:t>so well?</a:t>
            </a:r>
            <a:endParaRPr lang="en-US" b="1" dirty="0"/>
          </a:p>
          <a:p>
            <a:r>
              <a:rPr lang="en-US" sz="1400" dirty="0" smtClean="0"/>
              <a:t>Task completion during break.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 smtClean="0"/>
              <a:t>What was the hardest thing?</a:t>
            </a:r>
            <a:endParaRPr lang="en-US" b="1" dirty="0"/>
          </a:p>
          <a:p>
            <a:r>
              <a:rPr lang="en-US" sz="1400" dirty="0" smtClean="0"/>
              <a:t>Data Dictionary and the Traceability Matrix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 smtClean="0"/>
              <a:t>What was the easiest thing?</a:t>
            </a:r>
            <a:endParaRPr lang="en-US" b="1" dirty="0"/>
          </a:p>
          <a:p>
            <a:r>
              <a:rPr lang="en-US" sz="1400" dirty="0" smtClean="0"/>
              <a:t>Things we could copy/paste between documents.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 smtClean="0"/>
              <a:t>What would we change if we restarted?</a:t>
            </a:r>
            <a:endParaRPr lang="en-US" b="1" dirty="0"/>
          </a:p>
          <a:p>
            <a:r>
              <a:rPr lang="en-US" sz="1400" dirty="0" smtClean="0"/>
              <a:t>Actually do the UCSD first and </a:t>
            </a:r>
            <a:r>
              <a:rPr lang="en-US" sz="1400" dirty="0" smtClean="0"/>
              <a:t>together, and ask the</a:t>
            </a:r>
          </a:p>
          <a:p>
            <a:r>
              <a:rPr lang="en-US" sz="1400" dirty="0" smtClean="0"/>
              <a:t>customer more requirements questions earlier.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2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4" y="1672578"/>
            <a:ext cx="7814136" cy="1441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10" y="4052234"/>
            <a:ext cx="902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  <a:t>ICE CREAM MANAGER</a:t>
            </a:r>
            <a:b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</a:b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  <a:t>Q &amp; A</a:t>
            </a:r>
            <a:endParaRPr lang="en-US" sz="4800" b="1" dirty="0">
              <a:solidFill>
                <a:schemeClr val="bg1">
                  <a:lumMod val="65000"/>
                </a:schemeClr>
              </a:solidFill>
              <a:latin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Development Team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8" y="1529750"/>
            <a:ext cx="8101877" cy="4126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08287" y="5656086"/>
            <a:ext cx="6513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(Left to Right) Aly Lakhani, Jacob Vacheresse, Fan Zhang, Camille Williams, Rodney Lewis, and Marc King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5871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Updated Estimates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36590"/>
              </p:ext>
            </p:extLst>
          </p:nvPr>
        </p:nvGraphicFramePr>
        <p:xfrm>
          <a:off x="1388327" y="3937695"/>
          <a:ext cx="6394450" cy="1384300"/>
        </p:xfrm>
        <a:graphic>
          <a:graphicData uri="http://schemas.openxmlformats.org/drawingml/2006/table">
            <a:tbl>
              <a:tblPr firstRow="1" firstCol="1" bandRow="1"/>
              <a:tblGrid>
                <a:gridCol w="1278890">
                  <a:extLst>
                    <a:ext uri="{9D8B030D-6E8A-4147-A177-3AD203B41FA5}">
                      <a16:colId xmlns:a16="http://schemas.microsoft.com/office/drawing/2014/main" val="2514266719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1784000647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3332549157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1582640345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3342788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9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Estimate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489</a:t>
                      </a:r>
                      <a:endParaRPr lang="en-US" sz="180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391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2 Estimate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Time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―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―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8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US" sz="180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+10</a:t>
                      </a:r>
                      <a:endParaRPr lang="en-US" sz="180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―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―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155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15522"/>
              </p:ext>
            </p:extLst>
          </p:nvPr>
        </p:nvGraphicFramePr>
        <p:xfrm>
          <a:off x="1381977" y="2003790"/>
          <a:ext cx="6400800" cy="1384300"/>
        </p:xfrm>
        <a:graphic>
          <a:graphicData uri="http://schemas.openxmlformats.org/drawingml/2006/table">
            <a:tbl>
              <a:tblPr firstRow="1" firstCol="1" bandRow="1"/>
              <a:tblGrid>
                <a:gridCol w="1831340">
                  <a:extLst>
                    <a:ext uri="{9D8B030D-6E8A-4147-A177-3AD203B41FA5}">
                      <a16:colId xmlns:a16="http://schemas.microsoft.com/office/drawing/2014/main" val="1938466033"/>
                    </a:ext>
                  </a:extLst>
                </a:gridCol>
                <a:gridCol w="1551940">
                  <a:extLst>
                    <a:ext uri="{9D8B030D-6E8A-4147-A177-3AD203B41FA5}">
                      <a16:colId xmlns:a16="http://schemas.microsoft.com/office/drawing/2014/main" val="25499116"/>
                    </a:ext>
                  </a:extLst>
                </a:gridCol>
                <a:gridCol w="1551940">
                  <a:extLst>
                    <a:ext uri="{9D8B030D-6E8A-4147-A177-3AD203B41FA5}">
                      <a16:colId xmlns:a16="http://schemas.microsoft.com/office/drawing/2014/main" val="2587679925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3957576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cap="all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Wild Guess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650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350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 smtClean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―</a:t>
                      </a:r>
                      <a:endParaRPr lang="en-US" sz="11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84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Code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410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410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―</a:t>
                      </a:r>
                      <a:endParaRPr lang="en-US" sz="11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82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 Point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378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378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―</a:t>
                      </a:r>
                      <a:endParaRPr lang="en-US" sz="11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225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Driven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355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355 hours</a:t>
                      </a:r>
                      <a:endParaRPr lang="en-US" sz="1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smtClean="0">
                          <a:effectLst/>
                          <a:latin typeface="Robot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―</a:t>
                      </a:r>
                      <a:endParaRPr lang="en-US" sz="11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5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7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Complete ERD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4" y="907659"/>
            <a:ext cx="7753645" cy="56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Build ERD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4" y="907659"/>
            <a:ext cx="7072926" cy="5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Context DFD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75" y="1684479"/>
            <a:ext cx="7142236" cy="40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 DFD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27" y="108856"/>
            <a:ext cx="5616994" cy="66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 Cases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6371" y="1412335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UC01 – Modify Inventory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UC02 – Manage Sales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UC03 – Modify Route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UC04 – Modify Truck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UC05 – Process Batch File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UC06 – Modify Item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UC07 – Modify Driver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UC08 – Modify Settings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UC09 – Modify Voting</a:t>
            </a:r>
          </a:p>
          <a:p>
            <a:pPr marL="342900" lvl="0" indent="-342900">
              <a:lnSpc>
                <a:spcPct val="150000"/>
              </a:lnSpc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UC10 – Modify Preset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Clr>
                <a:srgbClr val="BFBFBF"/>
              </a:buClr>
              <a:buSzPts val="800"/>
              <a:buFont typeface="Wingdings" panose="05000000000000000000" pitchFamily="2" charset="2"/>
              <a:buChar char=""/>
              <a:tabLst>
                <a:tab pos="457200" algn="l"/>
              </a:tabLst>
            </a:pP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UC11 – View Fuel Usage</a:t>
            </a:r>
          </a:p>
        </p:txBody>
      </p:sp>
    </p:spTree>
    <p:extLst>
      <p:ext uri="{BB962C8B-B14F-4D97-AF65-F5344CB8AC3E}">
        <p14:creationId xmlns:p14="http://schemas.microsoft.com/office/powerpoint/2010/main" val="40747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Manage Sales Use Case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84" y="142833"/>
            <a:ext cx="4076373" cy="6566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1" y="1328569"/>
            <a:ext cx="4261688" cy="46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3546</TotalTime>
  <Words>684</Words>
  <Application>Microsoft Office PowerPoint</Application>
  <PresentationFormat>On-screen Show (4:3)</PresentationFormat>
  <Paragraphs>841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Times New Roman</vt:lpstr>
      <vt:lpstr>Source Sans Pro Black</vt:lpstr>
      <vt:lpstr>Roboto</vt:lpstr>
      <vt:lpstr>Wingdings</vt:lpstr>
      <vt:lpstr>Arial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King</dc:creator>
  <cp:lastModifiedBy>Marc King</cp:lastModifiedBy>
  <cp:revision>73</cp:revision>
  <dcterms:created xsi:type="dcterms:W3CDTF">2016-02-07T00:05:21Z</dcterms:created>
  <dcterms:modified xsi:type="dcterms:W3CDTF">2016-03-17T21:47:14Z</dcterms:modified>
</cp:coreProperties>
</file>