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8" r:id="rId4"/>
    <p:sldId id="262" r:id="rId5"/>
    <p:sldId id="288" r:id="rId6"/>
    <p:sldId id="268" r:id="rId7"/>
    <p:sldId id="284" r:id="rId8"/>
    <p:sldId id="285" r:id="rId9"/>
    <p:sldId id="270" r:id="rId10"/>
    <p:sldId id="286" r:id="rId11"/>
    <p:sldId id="283" r:id="rId12"/>
    <p:sldId id="287" r:id="rId13"/>
  </p:sldIdLst>
  <p:sldSz cx="9144000" cy="6858000" type="screen4x3"/>
  <p:notesSz cx="6858000" cy="9144000"/>
  <p:embeddedFontLs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ource Sans Pro Black" panose="020B0803030403020204" pitchFamily="34" charset="0"/>
      <p:bold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3" autoAdjust="0"/>
    <p:restoredTop sz="84769" autoAdjust="0"/>
  </p:normalViewPr>
  <p:slideViewPr>
    <p:cSldViewPr snapToGrid="0">
      <p:cViewPr>
        <p:scale>
          <a:sx n="60" d="100"/>
          <a:sy n="60" d="100"/>
        </p:scale>
        <p:origin x="163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5EC49-1C89-4918-B077-5E0F8B0B0406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5B861-AEA9-472C-882F-30A91FEA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3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evening and welcome to the 2016 </a:t>
            </a:r>
            <a:r>
              <a:rPr lang="en-US" dirty="0" err="1" smtClean="0"/>
              <a:t>Cosmosys</a:t>
            </a:r>
            <a:r>
              <a:rPr lang="en-US" dirty="0" smtClean="0"/>
              <a:t> Universal </a:t>
            </a:r>
            <a:r>
              <a:rPr lang="en-US" dirty="0" err="1" smtClean="0"/>
              <a:t>Omnitech</a:t>
            </a:r>
            <a:r>
              <a:rPr lang="en-US" dirty="0" smtClean="0"/>
              <a:t> developer conference.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2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3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5B861-AEA9-472C-882F-30A91FEA26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1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8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0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2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0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1800-681E-40DD-AC43-27AC5D56BA11}" type="datetimeFigureOut">
              <a:rPr lang="en-US" smtClean="0"/>
              <a:t>2016-02-09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85F2-27BF-436E-A8EF-DF0606288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4" y="1672578"/>
            <a:ext cx="7814136" cy="1441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10" y="4052234"/>
            <a:ext cx="9020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  <a:latin typeface="Source Sans Pro Black" panose="020B0803030403020204" pitchFamily="34" charset="0"/>
              </a:rPr>
              <a:t>ICE CREAM MANAGER</a:t>
            </a:r>
            <a:endParaRPr lang="en-US" sz="4800" b="1" dirty="0">
              <a:solidFill>
                <a:schemeClr val="bg1">
                  <a:lumMod val="65000"/>
                </a:schemeClr>
              </a:solidFill>
              <a:latin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2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Largest Risks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898" y="1319998"/>
            <a:ext cx="426591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 dirty="0" smtClean="0"/>
              <a:t>Additional Requirements</a:t>
            </a:r>
          </a:p>
          <a:p>
            <a:pPr fontAlgn="base"/>
            <a:r>
              <a:rPr lang="en-US" sz="1400" dirty="0" smtClean="0"/>
              <a:t>Unplanned functionality added to project.</a:t>
            </a:r>
          </a:p>
          <a:p>
            <a:pPr fontAlgn="base"/>
            <a:r>
              <a:rPr lang="en-US" sz="1400" i="1" dirty="0" smtClean="0"/>
              <a:t>Mitigation: </a:t>
            </a:r>
            <a:r>
              <a:rPr lang="en-US" sz="1400" dirty="0" smtClean="0"/>
              <a:t>Use Model-View-Controller paradigm.</a:t>
            </a:r>
          </a:p>
          <a:p>
            <a:pPr fontAlgn="base"/>
            <a:r>
              <a:rPr lang="en-US" sz="1400" i="1" dirty="0" smtClean="0"/>
              <a:t>Contingency: </a:t>
            </a:r>
            <a:r>
              <a:rPr lang="en-US" sz="1400" dirty="0" smtClean="0"/>
              <a:t>Revise plan and distribute tasks.</a:t>
            </a:r>
          </a:p>
          <a:p>
            <a:pPr fontAlgn="base"/>
            <a:endParaRPr lang="en-US" sz="1400" dirty="0"/>
          </a:p>
          <a:p>
            <a:pPr fontAlgn="base"/>
            <a:r>
              <a:rPr lang="en-US" b="1" dirty="0"/>
              <a:t>Incomplete </a:t>
            </a:r>
            <a:r>
              <a:rPr lang="en-US" b="1" dirty="0" smtClean="0"/>
              <a:t>Planning</a:t>
            </a:r>
          </a:p>
          <a:p>
            <a:pPr fontAlgn="base"/>
            <a:r>
              <a:rPr lang="en-US" sz="1400" dirty="0" smtClean="0"/>
              <a:t>Plan </a:t>
            </a:r>
            <a:r>
              <a:rPr lang="en-US" sz="1400" dirty="0"/>
              <a:t>planning is insufficient to finish </a:t>
            </a:r>
            <a:r>
              <a:rPr lang="en-US" sz="1400" dirty="0" smtClean="0"/>
              <a:t>coding.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 smtClean="0"/>
              <a:t>Mitigation: </a:t>
            </a:r>
            <a:r>
              <a:rPr lang="en-US" sz="1400" dirty="0"/>
              <a:t>Plan </a:t>
            </a:r>
            <a:r>
              <a:rPr lang="en-US" sz="1400" dirty="0" smtClean="0"/>
              <a:t>extensively.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/>
              <a:t>Contingency: </a:t>
            </a:r>
            <a:r>
              <a:rPr lang="en-US" sz="1400" dirty="0"/>
              <a:t>Go back and fix plans before </a:t>
            </a:r>
            <a:r>
              <a:rPr lang="en-US" sz="1400" dirty="0" smtClean="0"/>
              <a:t>coding. </a:t>
            </a:r>
            <a:r>
              <a:rPr lang="en-US" dirty="0"/>
              <a:t/>
            </a:r>
            <a:br>
              <a:rPr lang="en-US" dirty="0"/>
            </a:br>
            <a:endParaRPr lang="en-US" sz="1400" dirty="0"/>
          </a:p>
          <a:p>
            <a:pPr fontAlgn="base"/>
            <a:r>
              <a:rPr lang="en-US" b="1" dirty="0" smtClean="0"/>
              <a:t>Bad Estimates</a:t>
            </a:r>
          </a:p>
          <a:p>
            <a:pPr fontAlgn="base"/>
            <a:r>
              <a:rPr lang="en-US" sz="1400" dirty="0"/>
              <a:t>O</a:t>
            </a:r>
            <a:r>
              <a:rPr lang="en-US" sz="1400" dirty="0" smtClean="0"/>
              <a:t>ur </a:t>
            </a:r>
            <a:r>
              <a:rPr lang="en-US" sz="1400" dirty="0"/>
              <a:t>estimates may be too optimistic</a:t>
            </a:r>
          </a:p>
          <a:p>
            <a:r>
              <a:rPr lang="en-US" sz="1400" dirty="0" smtClean="0"/>
              <a:t>Planning </a:t>
            </a:r>
            <a:r>
              <a:rPr lang="en-US" sz="1400" dirty="0"/>
              <a:t>→ Coding → Testing</a:t>
            </a:r>
          </a:p>
          <a:p>
            <a:r>
              <a:rPr lang="en-US" sz="1400" i="1" dirty="0" smtClean="0"/>
              <a:t>Mitigation: </a:t>
            </a:r>
            <a:r>
              <a:rPr lang="en-US" sz="1400" dirty="0"/>
              <a:t>Set early deadlines, estimate high.</a:t>
            </a:r>
            <a:br>
              <a:rPr lang="en-US" sz="1400" dirty="0"/>
            </a:br>
            <a:r>
              <a:rPr lang="en-US" sz="1400" i="1" dirty="0"/>
              <a:t>Contingency: </a:t>
            </a:r>
            <a:r>
              <a:rPr lang="en-US" sz="1400" dirty="0"/>
              <a:t>Meet to finish tasks before deadlines.</a:t>
            </a:r>
            <a:br>
              <a:rPr lang="en-US" sz="1400" dirty="0"/>
            </a:br>
            <a:endParaRPr lang="en-US" sz="1400" dirty="0"/>
          </a:p>
          <a:p>
            <a:pPr fontAlgn="base"/>
            <a:r>
              <a:rPr lang="en-US" b="1" dirty="0"/>
              <a:t>Software </a:t>
            </a:r>
            <a:r>
              <a:rPr lang="en-US" b="1" dirty="0" smtClean="0"/>
              <a:t>Training</a:t>
            </a:r>
          </a:p>
          <a:p>
            <a:pPr fontAlgn="base"/>
            <a:r>
              <a:rPr lang="en-US" sz="1400" dirty="0" smtClean="0"/>
              <a:t>Required to </a:t>
            </a:r>
            <a:r>
              <a:rPr lang="en-US" sz="1400" dirty="0"/>
              <a:t>learn new tools.</a:t>
            </a:r>
            <a:br>
              <a:rPr lang="en-US" sz="1400" dirty="0"/>
            </a:br>
            <a:r>
              <a:rPr lang="en-US" sz="1400" i="1" dirty="0"/>
              <a:t>Mitigation: </a:t>
            </a:r>
            <a:r>
              <a:rPr lang="en-US" sz="1400" dirty="0"/>
              <a:t>Assign tasks by skills.</a:t>
            </a:r>
            <a:br>
              <a:rPr lang="en-US" sz="1400" dirty="0"/>
            </a:br>
            <a:r>
              <a:rPr lang="en-US" sz="1400" i="1" dirty="0"/>
              <a:t>Contingency: </a:t>
            </a:r>
            <a:r>
              <a:rPr lang="en-US" sz="1400" dirty="0"/>
              <a:t>Redistribute tasks or learn new tools.</a:t>
            </a:r>
          </a:p>
        </p:txBody>
      </p:sp>
    </p:spTree>
    <p:extLst>
      <p:ext uri="{BB962C8B-B14F-4D97-AF65-F5344CB8AC3E}">
        <p14:creationId xmlns:p14="http://schemas.microsoft.com/office/powerpoint/2010/main" val="254590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Part 1 Evaluation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6395" y="1529048"/>
            <a:ext cx="424346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are we changing for Part 2?</a:t>
            </a:r>
            <a:endParaRPr lang="en-US" b="1" dirty="0"/>
          </a:p>
          <a:p>
            <a:r>
              <a:rPr lang="en-US" sz="1400" dirty="0" smtClean="0"/>
              <a:t>Weekly In-person Meeting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b="1" dirty="0"/>
              <a:t>What went </a:t>
            </a:r>
            <a:r>
              <a:rPr lang="en-US" b="1" dirty="0" smtClean="0"/>
              <a:t>well?</a:t>
            </a:r>
            <a:endParaRPr lang="en-US" b="1" dirty="0"/>
          </a:p>
          <a:p>
            <a:r>
              <a:rPr lang="en-US" sz="1400" dirty="0"/>
              <a:t>Communication</a:t>
            </a:r>
          </a:p>
          <a:p>
            <a:r>
              <a:rPr lang="en-US" sz="1400" dirty="0"/>
              <a:t>Early </a:t>
            </a:r>
            <a:r>
              <a:rPr lang="en-US" sz="1400" dirty="0" smtClean="0"/>
              <a:t>Productive Collaboration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b="1" dirty="0"/>
              <a:t>What didn't go </a:t>
            </a:r>
            <a:r>
              <a:rPr lang="en-US" b="1" dirty="0" smtClean="0"/>
              <a:t>so well?</a:t>
            </a:r>
            <a:endParaRPr lang="en-US" b="1" dirty="0"/>
          </a:p>
          <a:p>
            <a:r>
              <a:rPr lang="en-US" sz="1400" dirty="0" smtClean="0"/>
              <a:t>Team/Manager Disconnect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b="1" dirty="0" smtClean="0"/>
              <a:t>What was the hardest thing?</a:t>
            </a:r>
            <a:endParaRPr lang="en-US" b="1" dirty="0"/>
          </a:p>
          <a:p>
            <a:r>
              <a:rPr lang="en-US" sz="1400" dirty="0"/>
              <a:t>Functional </a:t>
            </a:r>
            <a:r>
              <a:rPr lang="en-US" sz="1400" dirty="0"/>
              <a:t>D</a:t>
            </a:r>
            <a:r>
              <a:rPr lang="en-US" sz="1400" dirty="0" smtClean="0"/>
              <a:t>ecomposition</a:t>
            </a:r>
            <a:endParaRPr lang="en-US" sz="1400" dirty="0"/>
          </a:p>
          <a:p>
            <a:r>
              <a:rPr lang="en-US" sz="1400" dirty="0"/>
              <a:t> </a:t>
            </a:r>
          </a:p>
          <a:p>
            <a:r>
              <a:rPr lang="en-US" b="1" dirty="0" smtClean="0"/>
              <a:t>What was the easiest thing?</a:t>
            </a:r>
            <a:endParaRPr lang="en-US" b="1" dirty="0"/>
          </a:p>
          <a:p>
            <a:r>
              <a:rPr lang="en-US" sz="1400" dirty="0"/>
              <a:t>Communicating Effectively</a:t>
            </a:r>
          </a:p>
          <a:p>
            <a:r>
              <a:rPr lang="en-US" sz="1400" dirty="0"/>
              <a:t> </a:t>
            </a:r>
          </a:p>
          <a:p>
            <a:r>
              <a:rPr lang="en-US" b="1" dirty="0" smtClean="0"/>
              <a:t>What would we change if we restarted?</a:t>
            </a:r>
            <a:endParaRPr lang="en-US" b="1" dirty="0"/>
          </a:p>
          <a:p>
            <a:r>
              <a:rPr lang="en-US" sz="1400" dirty="0" smtClean="0"/>
              <a:t>Create Function Decomposition First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25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4" y="1672578"/>
            <a:ext cx="7814136" cy="1441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10" y="4052234"/>
            <a:ext cx="9020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  <a:latin typeface="Source Sans Pro Black" panose="020B0803030403020204" pitchFamily="34" charset="0"/>
              </a:rPr>
              <a:t>ICE CREAM MANAGER</a:t>
            </a:r>
            <a:br>
              <a:rPr lang="en-US" sz="4800" b="1" dirty="0" smtClean="0">
                <a:solidFill>
                  <a:schemeClr val="bg1">
                    <a:lumMod val="65000"/>
                  </a:schemeClr>
                </a:solidFill>
                <a:latin typeface="Source Sans Pro Black" panose="020B0803030403020204" pitchFamily="34" charset="0"/>
              </a:rPr>
            </a:br>
            <a:r>
              <a:rPr lang="en-US" sz="4800" b="1" dirty="0" smtClean="0">
                <a:solidFill>
                  <a:schemeClr val="bg1">
                    <a:lumMod val="65000"/>
                  </a:schemeClr>
                </a:solidFill>
                <a:latin typeface="Source Sans Pro Black" panose="020B0803030403020204" pitchFamily="34" charset="0"/>
              </a:rPr>
              <a:t>Q &amp; A</a:t>
            </a:r>
            <a:endParaRPr lang="en-US" sz="4800" b="1" dirty="0">
              <a:solidFill>
                <a:schemeClr val="bg1">
                  <a:lumMod val="65000"/>
                </a:schemeClr>
              </a:solidFill>
              <a:latin typeface="Source Sans Pro Black" panose="020B08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Development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Team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8" y="1529750"/>
            <a:ext cx="8101877" cy="4126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08287" y="5656086"/>
            <a:ext cx="6513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(Left to Right) Aly Lakhani, Jacob Vacheresse, Fan Zhang, Camille Williams, Rodney Lewis, and Marc King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58711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stCxn id="25" idx="3"/>
            <a:endCxn id="23" idx="1"/>
          </p:cNvCxnSpPr>
          <p:nvPr/>
        </p:nvCxnSpPr>
        <p:spPr>
          <a:xfrm>
            <a:off x="1843264" y="4702720"/>
            <a:ext cx="5330208" cy="0"/>
          </a:xfrm>
          <a:prstGeom prst="line">
            <a:avLst/>
          </a:prstGeom>
          <a:ln w="1174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8235" y="448235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Team Structure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3854" y="5238582"/>
            <a:ext cx="1130438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Marc King</a:t>
            </a:r>
          </a:p>
          <a:p>
            <a:pPr algn="ctr"/>
            <a:r>
              <a:rPr lang="en-US" sz="1050" i="1" dirty="0" smtClean="0"/>
              <a:t>User Experience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1308" y="5238582"/>
            <a:ext cx="101181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Aly Lakhani</a:t>
            </a:r>
          </a:p>
          <a:p>
            <a:pPr algn="ctr"/>
            <a:r>
              <a:rPr lang="en-US" sz="1050" i="1" dirty="0" smtClean="0"/>
              <a:t>User Interface</a:t>
            </a:r>
            <a:endParaRPr lang="en-US" sz="105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38954" y="5238582"/>
            <a:ext cx="1338829" cy="43858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Rodney Lewis</a:t>
            </a:r>
          </a:p>
          <a:p>
            <a:pPr algn="ctr"/>
            <a:r>
              <a:rPr lang="en-US" sz="1050" i="1" dirty="0" smtClean="0"/>
              <a:t>Architecture Design</a:t>
            </a:r>
            <a:endParaRPr lang="en-US" sz="105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10150" y="5238582"/>
            <a:ext cx="171874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Jacob </a:t>
            </a:r>
            <a:r>
              <a:rPr lang="en-US" sz="1200" dirty="0" err="1" smtClean="0"/>
              <a:t>Vacheresse</a:t>
            </a:r>
            <a:endParaRPr lang="en-US" sz="1200" dirty="0" smtClean="0"/>
          </a:p>
          <a:p>
            <a:pPr algn="ctr"/>
            <a:r>
              <a:rPr lang="en-US" sz="1050" i="1" dirty="0" smtClean="0"/>
              <a:t>Algorithm Implementation</a:t>
            </a:r>
            <a:endParaRPr lang="en-US" sz="105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08552" y="5208559"/>
            <a:ext cx="103746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Fan Zhang</a:t>
            </a:r>
          </a:p>
          <a:p>
            <a:pPr algn="ctr"/>
            <a:r>
              <a:rPr lang="en-US" sz="1050" i="1" dirty="0" smtClean="0"/>
              <a:t>Data Modeling</a:t>
            </a:r>
            <a:endParaRPr lang="en-US" sz="105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50976" y="1418186"/>
            <a:ext cx="1314784" cy="43858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Camille Williams</a:t>
            </a:r>
          </a:p>
          <a:p>
            <a:pPr algn="ctr"/>
            <a:r>
              <a:rPr lang="en-US" sz="1050" i="1" dirty="0" smtClean="0"/>
              <a:t>Project Manager</a:t>
            </a:r>
            <a:endParaRPr lang="en-US" sz="1050" i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1386064" y="2667786"/>
            <a:ext cx="6244608" cy="1577735"/>
            <a:chOff x="1386064" y="2863885"/>
            <a:chExt cx="6244608" cy="1230802"/>
          </a:xfrm>
        </p:grpSpPr>
        <p:cxnSp>
          <p:nvCxnSpPr>
            <p:cNvPr id="35" name="Straight Connector 34"/>
            <p:cNvCxnSpPr>
              <a:stCxn id="21" idx="2"/>
              <a:endCxn id="25" idx="0"/>
            </p:cNvCxnSpPr>
            <p:nvPr/>
          </p:nvCxnSpPr>
          <p:spPr>
            <a:xfrm flipH="1">
              <a:off x="1386064" y="2863885"/>
              <a:ext cx="3123938" cy="1230801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1" idx="2"/>
              <a:endCxn id="22" idx="0"/>
            </p:cNvCxnSpPr>
            <p:nvPr/>
          </p:nvCxnSpPr>
          <p:spPr>
            <a:xfrm flipH="1">
              <a:off x="2947216" y="2863886"/>
              <a:ext cx="1562786" cy="1230801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1" idx="2"/>
              <a:endCxn id="26" idx="0"/>
            </p:cNvCxnSpPr>
            <p:nvPr/>
          </p:nvCxnSpPr>
          <p:spPr>
            <a:xfrm flipH="1">
              <a:off x="4508368" y="2863885"/>
              <a:ext cx="1634" cy="1230801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1" idx="2"/>
              <a:endCxn id="24" idx="0"/>
            </p:cNvCxnSpPr>
            <p:nvPr/>
          </p:nvCxnSpPr>
          <p:spPr>
            <a:xfrm>
              <a:off x="4510002" y="2863885"/>
              <a:ext cx="1559518" cy="1230801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1" idx="2"/>
              <a:endCxn id="23" idx="0"/>
            </p:cNvCxnSpPr>
            <p:nvPr/>
          </p:nvCxnSpPr>
          <p:spPr>
            <a:xfrm>
              <a:off x="4510002" y="2863885"/>
              <a:ext cx="3120670" cy="1230801"/>
            </a:xfrm>
            <a:prstGeom prst="line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36" y="1944896"/>
            <a:ext cx="911132" cy="911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16" y="424552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72" y="424552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320" y="424552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4" y="424552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68" y="4245520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25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311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Additional Functionality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4784" y="1078773"/>
            <a:ext cx="349967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Customer Voting (Fan)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Poll </a:t>
            </a:r>
            <a:r>
              <a:rPr lang="en-US" sz="1400" dirty="0" smtClean="0">
                <a:solidFill>
                  <a:prstClr val="black"/>
                </a:solidFill>
              </a:rPr>
              <a:t>Customers for New Ice Cream</a:t>
            </a:r>
            <a:endParaRPr lang="en-US" sz="14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Poll Customers for Existing Ice Cream</a:t>
            </a:r>
            <a:endParaRPr lang="en-US" sz="14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Poll Customer Service Opinions </a:t>
            </a:r>
            <a:endParaRPr lang="en-US" sz="1400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prstClr val="black"/>
                </a:solidFill>
              </a:rPr>
              <a:t>Change Inventory from Polling Report 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2491" y="1078772"/>
            <a:ext cx="2666114" cy="162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Inventory Presets (Aly)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Truck Presets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Route Level Presets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Seasonal Company Presets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Monthly Company Presets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784" y="2909639"/>
            <a:ext cx="2943434" cy="162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Fuel Tracking (Jacob)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Usage per Truck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Fuel Expenses vs Sales History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Fuel Expenses per Route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Optimize Fuel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2491" y="2909638"/>
            <a:ext cx="2882520" cy="162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Driver Reporting (Rodney)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Name and ID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Sales History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Truck and Route History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Labor Costs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784" y="4740505"/>
            <a:ext cx="3605474" cy="162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Expiration Tracking (Marc)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Removal of Expired Stock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Move Stock to Higher Sales Routes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Waste vs Sales Reports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Historical Waste Inventory Suggestions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2491" y="4740504"/>
            <a:ext cx="3020379" cy="162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Internationalization (Team)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Unicode™ Character Support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Five Included Languages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User Editable Language Files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Right-to-Left Language Support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0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Overall Design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3267" y="2193198"/>
            <a:ext cx="6445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Graphical User Interface for Microsoft Windows 7 or later</a:t>
            </a:r>
            <a:br>
              <a:rPr lang="en-US" b="1" dirty="0" smtClean="0"/>
            </a:b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Developed in Visual Studio using C#, .NET, and </a:t>
            </a:r>
            <a:r>
              <a:rPr lang="en-US" b="1" dirty="0" err="1" smtClean="0"/>
              <a:t>WinForms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SQLite Database Backend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3789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Estimates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10039"/>
              </p:ext>
            </p:extLst>
          </p:nvPr>
        </p:nvGraphicFramePr>
        <p:xfrm>
          <a:off x="735964" y="1716691"/>
          <a:ext cx="2654935" cy="300571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644263">
                  <a:extLst>
                    <a:ext uri="{9D8B030D-6E8A-4147-A177-3AD203B41FA5}">
                      <a16:colId xmlns:a16="http://schemas.microsoft.com/office/drawing/2014/main" val="384113160"/>
                    </a:ext>
                  </a:extLst>
                </a:gridCol>
                <a:gridCol w="1010672">
                  <a:extLst>
                    <a:ext uri="{9D8B030D-6E8A-4147-A177-3AD203B41FA5}">
                      <a16:colId xmlns:a16="http://schemas.microsoft.com/office/drawing/2014/main" val="2726990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Function</a:t>
                      </a:r>
                      <a:endParaRPr lang="en-US" sz="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Estimated LOC</a:t>
                      </a:r>
                      <a:endParaRPr lang="en-US" sz="800" dirty="0"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66860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Graphical User Interface (GUI)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09958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Sales History Calculations (SHC)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850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61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Inventory Management (IVM)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89807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Route Management (ROM)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60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Database Integration (DBI)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46801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Batch File Processing (BFP)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600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612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Freshness and Waste (FAW)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350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68483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Internationalization (I18N)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500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253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Fuel Tracking and History (FTH)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350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198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Customer Product Voting (CPV)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350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548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Seasonal Profiles (SSP)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350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5095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Labor Cost Tracking (LCT)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350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709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 estimated lines of code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8200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29904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6439" y="4796493"/>
            <a:ext cx="27501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LOC Estimate = (8200 LOC) / (20 LOC/HR)</a:t>
            </a:r>
          </a:p>
          <a:p>
            <a:r>
              <a:rPr lang="en-US" sz="1050" b="1" dirty="0"/>
              <a:t>LOC Estimate = 410 hours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14061"/>
              </p:ext>
            </p:extLst>
          </p:nvPr>
        </p:nvGraphicFramePr>
        <p:xfrm>
          <a:off x="3993855" y="1716691"/>
          <a:ext cx="4473869" cy="348242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542707">
                  <a:extLst>
                    <a:ext uri="{9D8B030D-6E8A-4147-A177-3AD203B41FA5}">
                      <a16:colId xmlns:a16="http://schemas.microsoft.com/office/drawing/2014/main" val="384051180"/>
                    </a:ext>
                  </a:extLst>
                </a:gridCol>
                <a:gridCol w="292613">
                  <a:extLst>
                    <a:ext uri="{9D8B030D-6E8A-4147-A177-3AD203B41FA5}">
                      <a16:colId xmlns:a16="http://schemas.microsoft.com/office/drawing/2014/main" val="285948459"/>
                    </a:ext>
                  </a:extLst>
                </a:gridCol>
                <a:gridCol w="506840">
                  <a:extLst>
                    <a:ext uri="{9D8B030D-6E8A-4147-A177-3AD203B41FA5}">
                      <a16:colId xmlns:a16="http://schemas.microsoft.com/office/drawing/2014/main" val="2704531853"/>
                    </a:ext>
                  </a:extLst>
                </a:gridCol>
                <a:gridCol w="447387">
                  <a:extLst>
                    <a:ext uri="{9D8B030D-6E8A-4147-A177-3AD203B41FA5}">
                      <a16:colId xmlns:a16="http://schemas.microsoft.com/office/drawing/2014/main" val="359135559"/>
                    </a:ext>
                  </a:extLst>
                </a:gridCol>
                <a:gridCol w="447387">
                  <a:extLst>
                    <a:ext uri="{9D8B030D-6E8A-4147-A177-3AD203B41FA5}">
                      <a16:colId xmlns:a16="http://schemas.microsoft.com/office/drawing/2014/main" val="593047176"/>
                    </a:ext>
                  </a:extLst>
                </a:gridCol>
                <a:gridCol w="447387">
                  <a:extLst>
                    <a:ext uri="{9D8B030D-6E8A-4147-A177-3AD203B41FA5}">
                      <a16:colId xmlns:a16="http://schemas.microsoft.com/office/drawing/2014/main" val="1085981106"/>
                    </a:ext>
                  </a:extLst>
                </a:gridCol>
                <a:gridCol w="447387">
                  <a:extLst>
                    <a:ext uri="{9D8B030D-6E8A-4147-A177-3AD203B41FA5}">
                      <a16:colId xmlns:a16="http://schemas.microsoft.com/office/drawing/2014/main" val="1911793301"/>
                    </a:ext>
                  </a:extLst>
                </a:gridCol>
                <a:gridCol w="447387">
                  <a:extLst>
                    <a:ext uri="{9D8B030D-6E8A-4147-A177-3AD203B41FA5}">
                      <a16:colId xmlns:a16="http://schemas.microsoft.com/office/drawing/2014/main" val="1895018512"/>
                    </a:ext>
                  </a:extLst>
                </a:gridCol>
                <a:gridCol w="266125">
                  <a:extLst>
                    <a:ext uri="{9D8B030D-6E8A-4147-A177-3AD203B41FA5}">
                      <a16:colId xmlns:a16="http://schemas.microsoft.com/office/drawing/2014/main" val="2215187324"/>
                    </a:ext>
                  </a:extLst>
                </a:gridCol>
                <a:gridCol w="628649">
                  <a:extLst>
                    <a:ext uri="{9D8B030D-6E8A-4147-A177-3AD203B41FA5}">
                      <a16:colId xmlns:a16="http://schemas.microsoft.com/office/drawing/2014/main" val="2952318107"/>
                    </a:ext>
                  </a:extLst>
                </a:gridCol>
              </a:tblGrid>
              <a:tr h="196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</a:rPr>
                        <a:t>Activity</a:t>
                      </a:r>
                      <a:br>
                        <a:rPr lang="en-US" sz="800" dirty="0" smtClean="0">
                          <a:effectLst/>
                        </a:rPr>
                      </a:br>
                      <a:r>
                        <a:rPr lang="en-US" sz="800" dirty="0" smtClean="0">
                          <a:effectLst/>
                        </a:rPr>
                        <a:t>──⟶</a:t>
                      </a:r>
                      <a:endParaRPr lang="en-US" sz="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CC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Planning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Risks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Engineering (hrs)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 err="1">
                          <a:effectLst/>
                        </a:rPr>
                        <a:t>Contruction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en-US" sz="800" dirty="0" smtClean="0">
                          <a:effectLst/>
                        </a:rPr>
                        <a:t>(</a:t>
                      </a:r>
                      <a:r>
                        <a:rPr lang="en-US" sz="800" dirty="0" err="1" smtClean="0">
                          <a:effectLst/>
                        </a:rPr>
                        <a:t>hrs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CE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9865767"/>
                  </a:ext>
                </a:extLst>
              </a:tr>
              <a:tr h="1462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Task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→</a:t>
                      </a:r>
                      <a:endParaRPr 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Analysis</a:t>
                      </a:r>
                      <a:endParaRPr 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Design</a:t>
                      </a:r>
                      <a:endParaRPr 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Code</a:t>
                      </a:r>
                      <a:endParaRPr 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Test</a:t>
                      </a:r>
                      <a:endParaRPr 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22613"/>
                  </a:ext>
                </a:extLst>
              </a:tr>
              <a:tr h="2272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br>
                        <a:rPr lang="en-US" sz="800" dirty="0" smtClean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800" dirty="0" smtClean="0">
                          <a:solidFill>
                            <a:schemeClr val="bg1"/>
                          </a:solidFill>
                          <a:effectLst/>
                        </a:rPr>
                        <a:t>↓</a:t>
                      </a:r>
                      <a:endParaRPr lang="en-US" sz="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Totals</a:t>
                      </a:r>
                      <a:endParaRPr lang="en-US" sz="800" b="1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97289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GUI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35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6559320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SHC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276159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IVM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64771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ROM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076625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DBI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35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4093346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BFP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610861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FAW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63325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I18N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485793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FTH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073565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CPV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003224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SSP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327367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LCT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360680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Totals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70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75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68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355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94000"/>
                  </a:ext>
                </a:extLst>
              </a:tr>
              <a:tr h="114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% effort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14%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14%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3%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20%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21%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21%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19%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06071"/>
                  </a:ext>
                </a:extLst>
              </a:tr>
              <a:tr h="124832">
                <a:tc gridSpan="10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Key: CC - customer communication, CE - customer </a:t>
                      </a:r>
                      <a:r>
                        <a:rPr lang="en-US" sz="800" dirty="0" smtClean="0">
                          <a:effectLst/>
                        </a:rPr>
                        <a:t>evaluation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781" marR="21781" marT="21781" marB="217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18715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6439" y="1412335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Lines of Code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3855" y="1412334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Task Driven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5028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Estimates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6439" y="3822303"/>
            <a:ext cx="385508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/>
              <a:t>Weighted Function Points = 335</a:t>
            </a:r>
          </a:p>
          <a:p>
            <a:r>
              <a:rPr lang="en-US" sz="1050" b="1" dirty="0" smtClean="0"/>
              <a:t>Value </a:t>
            </a:r>
            <a:r>
              <a:rPr lang="en-US" sz="1050" b="1" dirty="0"/>
              <a:t>Adjustment Factors = 25</a:t>
            </a:r>
          </a:p>
          <a:p>
            <a:endParaRPr lang="en-US" sz="1050" b="1" dirty="0"/>
          </a:p>
          <a:p>
            <a:r>
              <a:rPr lang="en-US" sz="1050" dirty="0"/>
              <a:t>Total Function Points = </a:t>
            </a:r>
            <a:r>
              <a:rPr lang="en-US" sz="1050" dirty="0" smtClean="0"/>
              <a:t>WFP </a:t>
            </a:r>
            <a:r>
              <a:rPr lang="en-US" sz="1050" dirty="0"/>
              <a:t>× (0.65 + 0.01 × </a:t>
            </a:r>
            <a:r>
              <a:rPr lang="en-US" sz="1050" dirty="0" smtClean="0"/>
              <a:t>VAF)</a:t>
            </a:r>
            <a:endParaRPr lang="en-US" sz="1050" dirty="0"/>
          </a:p>
          <a:p>
            <a:r>
              <a:rPr lang="en-US" sz="1050" dirty="0"/>
              <a:t>Total Function Points = 335 × (0.65 + 0.01 × 25)</a:t>
            </a:r>
          </a:p>
          <a:p>
            <a:r>
              <a:rPr lang="en-US" sz="1050" b="1" dirty="0"/>
              <a:t>Total Function Points = 302 FP</a:t>
            </a:r>
          </a:p>
          <a:p>
            <a:endParaRPr lang="en-US" sz="1050" b="1" dirty="0"/>
          </a:p>
          <a:p>
            <a:r>
              <a:rPr lang="en-US" sz="1050" dirty="0" smtClean="0"/>
              <a:t>Function </a:t>
            </a:r>
            <a:r>
              <a:rPr lang="en-US" sz="1050" dirty="0"/>
              <a:t>Point Estimate = </a:t>
            </a:r>
            <a:r>
              <a:rPr lang="en-US" sz="1050" dirty="0" smtClean="0"/>
              <a:t>TFP </a:t>
            </a:r>
            <a:r>
              <a:rPr lang="en-US" sz="1050" dirty="0"/>
              <a:t>/ Function Point Rate</a:t>
            </a:r>
          </a:p>
          <a:p>
            <a:r>
              <a:rPr lang="en-US" sz="1050" dirty="0"/>
              <a:t>Function Point Estimate = (302 FP) / (0.8 FP/HR)</a:t>
            </a:r>
          </a:p>
          <a:p>
            <a:r>
              <a:rPr lang="en-US" sz="1050" b="1" dirty="0"/>
              <a:t>Function Point Estimate = 378 hours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439" y="1412335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Function Point</a:t>
            </a:r>
            <a:endParaRPr lang="en-US" sz="1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10730"/>
              </p:ext>
            </p:extLst>
          </p:nvPr>
        </p:nvGraphicFramePr>
        <p:xfrm>
          <a:off x="4838702" y="1720112"/>
          <a:ext cx="3627085" cy="403293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38123">
                  <a:extLst>
                    <a:ext uri="{9D8B030D-6E8A-4147-A177-3AD203B41FA5}">
                      <a16:colId xmlns:a16="http://schemas.microsoft.com/office/drawing/2014/main" val="831426107"/>
                    </a:ext>
                  </a:extLst>
                </a:gridCol>
                <a:gridCol w="2389062">
                  <a:extLst>
                    <a:ext uri="{9D8B030D-6E8A-4147-A177-3AD203B41FA5}">
                      <a16:colId xmlns:a16="http://schemas.microsoft.com/office/drawing/2014/main" val="4223114188"/>
                    </a:ext>
                  </a:extLst>
                </a:gridCol>
                <a:gridCol w="166650">
                  <a:extLst>
                    <a:ext uri="{9D8B030D-6E8A-4147-A177-3AD203B41FA5}">
                      <a16:colId xmlns:a16="http://schemas.microsoft.com/office/drawing/2014/main" val="3318026547"/>
                    </a:ext>
                  </a:extLst>
                </a:gridCol>
                <a:gridCol w="166650">
                  <a:extLst>
                    <a:ext uri="{9D8B030D-6E8A-4147-A177-3AD203B41FA5}">
                      <a16:colId xmlns:a16="http://schemas.microsoft.com/office/drawing/2014/main" val="1980154740"/>
                    </a:ext>
                  </a:extLst>
                </a:gridCol>
                <a:gridCol w="166650">
                  <a:extLst>
                    <a:ext uri="{9D8B030D-6E8A-4147-A177-3AD203B41FA5}">
                      <a16:colId xmlns:a16="http://schemas.microsoft.com/office/drawing/2014/main" val="3378084222"/>
                    </a:ext>
                  </a:extLst>
                </a:gridCol>
                <a:gridCol w="166650">
                  <a:extLst>
                    <a:ext uri="{9D8B030D-6E8A-4147-A177-3AD203B41FA5}">
                      <a16:colId xmlns:a16="http://schemas.microsoft.com/office/drawing/2014/main" val="713681200"/>
                    </a:ext>
                  </a:extLst>
                </a:gridCol>
                <a:gridCol w="166650">
                  <a:extLst>
                    <a:ext uri="{9D8B030D-6E8A-4147-A177-3AD203B41FA5}">
                      <a16:colId xmlns:a16="http://schemas.microsoft.com/office/drawing/2014/main" val="3372273075"/>
                    </a:ext>
                  </a:extLst>
                </a:gridCol>
                <a:gridCol w="166650">
                  <a:extLst>
                    <a:ext uri="{9D8B030D-6E8A-4147-A177-3AD203B41FA5}">
                      <a16:colId xmlns:a16="http://schemas.microsoft.com/office/drawing/2014/main" val="2149226938"/>
                    </a:ext>
                  </a:extLst>
                </a:gridCol>
              </a:tblGrid>
              <a:tr h="135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278" marR="19278" marT="19278" marB="1927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9278" marR="19278" marT="19278" marB="19278"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Importance Scale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49611"/>
                  </a:ext>
                </a:extLst>
              </a:tr>
              <a:tr h="135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36054"/>
                  </a:ext>
                </a:extLst>
              </a:tr>
              <a:tr h="24008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Does the system require reliable backup and recovery?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✓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747996"/>
                  </a:ext>
                </a:extLst>
              </a:tr>
              <a:tr h="24008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Are specialized data communications required to transfer information to or from the application?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✓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0233239"/>
                  </a:ext>
                </a:extLst>
              </a:tr>
              <a:tr h="1779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Are there distributed processing functions?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✓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496502"/>
                  </a:ext>
                </a:extLst>
              </a:tr>
              <a:tr h="1779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Is performance critical?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✓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3334228"/>
                  </a:ext>
                </a:extLst>
              </a:tr>
              <a:tr h="24008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Will the system run in an existing, heavily utilized operational environment?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✓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24044"/>
                  </a:ext>
                </a:extLst>
              </a:tr>
              <a:tr h="1779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Does the system require online data entry?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✓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6321404"/>
                  </a:ext>
                </a:extLst>
              </a:tr>
              <a:tr h="34467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Does the online data entry require the input transaction to be built over multiple screens or operations?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✓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09337"/>
                  </a:ext>
                </a:extLst>
              </a:tr>
              <a:tr h="1779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Are the ILFs updated online?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✓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61770363"/>
                  </a:ext>
                </a:extLst>
              </a:tr>
              <a:tr h="1779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Are the inputs, outputs, files, or inquiries complex?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✓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554460"/>
                  </a:ext>
                </a:extLst>
              </a:tr>
              <a:tr h="1779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Is the internal processing complex?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✓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004505"/>
                  </a:ext>
                </a:extLst>
              </a:tr>
              <a:tr h="17790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Is the code designed to be reusable?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✓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821248"/>
                  </a:ext>
                </a:extLst>
              </a:tr>
              <a:tr h="24008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Are conversion and installation included in the design?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✓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1872363"/>
                  </a:ext>
                </a:extLst>
              </a:tr>
              <a:tr h="24008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Is the system designed for multiple installations in different organizations?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✓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830916"/>
                  </a:ext>
                </a:extLst>
              </a:tr>
              <a:tr h="24008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14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Is the application designed to facilitate change and ease of use by the user?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✓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78" marR="19278" marT="19278" marB="1927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14241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59416"/>
              </p:ext>
            </p:extLst>
          </p:nvPr>
        </p:nvGraphicFramePr>
        <p:xfrm>
          <a:off x="726439" y="1720112"/>
          <a:ext cx="4026196" cy="172472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25224">
                  <a:extLst>
                    <a:ext uri="{9D8B030D-6E8A-4147-A177-3AD203B41FA5}">
                      <a16:colId xmlns:a16="http://schemas.microsoft.com/office/drawing/2014/main" val="511200152"/>
                    </a:ext>
                  </a:extLst>
                </a:gridCol>
                <a:gridCol w="616899">
                  <a:extLst>
                    <a:ext uri="{9D8B030D-6E8A-4147-A177-3AD203B41FA5}">
                      <a16:colId xmlns:a16="http://schemas.microsoft.com/office/drawing/2014/main" val="2979255951"/>
                    </a:ext>
                  </a:extLst>
                </a:gridCol>
                <a:gridCol w="616899">
                  <a:extLst>
                    <a:ext uri="{9D8B030D-6E8A-4147-A177-3AD203B41FA5}">
                      <a16:colId xmlns:a16="http://schemas.microsoft.com/office/drawing/2014/main" val="783203930"/>
                    </a:ext>
                  </a:extLst>
                </a:gridCol>
                <a:gridCol w="616899">
                  <a:extLst>
                    <a:ext uri="{9D8B030D-6E8A-4147-A177-3AD203B41FA5}">
                      <a16:colId xmlns:a16="http://schemas.microsoft.com/office/drawing/2014/main" val="762456319"/>
                    </a:ext>
                  </a:extLst>
                </a:gridCol>
                <a:gridCol w="616899">
                  <a:extLst>
                    <a:ext uri="{9D8B030D-6E8A-4147-A177-3AD203B41FA5}">
                      <a16:colId xmlns:a16="http://schemas.microsoft.com/office/drawing/2014/main" val="2521353755"/>
                    </a:ext>
                  </a:extLst>
                </a:gridCol>
                <a:gridCol w="333376">
                  <a:extLst>
                    <a:ext uri="{9D8B030D-6E8A-4147-A177-3AD203B41FA5}">
                      <a16:colId xmlns:a16="http://schemas.microsoft.com/office/drawing/2014/main" val="2846651114"/>
                    </a:ext>
                  </a:extLst>
                </a:gridCol>
              </a:tblGrid>
              <a:tr h="1508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Weighting Factor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573035"/>
                  </a:ext>
                </a:extLst>
              </a:tr>
              <a:tr h="150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Information Domains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Simple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Complex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FP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46956"/>
                  </a:ext>
                </a:extLst>
              </a:tr>
              <a:tr h="150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External Inputs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12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3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4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5 ✓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60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000659"/>
                  </a:ext>
                </a:extLst>
              </a:tr>
              <a:tr h="150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External Outputs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12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4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5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7 ✓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84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48331"/>
                  </a:ext>
                </a:extLst>
              </a:tr>
              <a:tr h="150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External Inquiries</a:t>
                      </a:r>
                      <a:endParaRPr lang="en-US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19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3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4 ✓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6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76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4793325"/>
                  </a:ext>
                </a:extLst>
              </a:tr>
              <a:tr h="150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Internal Logical Files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11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7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10 ✓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15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110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579276"/>
                  </a:ext>
                </a:extLst>
              </a:tr>
              <a:tr h="150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  <a:latin typeface="+mn-lt"/>
                        </a:rPr>
                        <a:t>External Interface Files</a:t>
                      </a:r>
                      <a:endParaRPr lang="en-US" sz="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1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5 ✓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7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10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</a:rPr>
                        <a:t>5</a:t>
                      </a: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1595731"/>
                  </a:ext>
                </a:extLst>
              </a:tr>
              <a:tr h="150845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effectLst/>
                          <a:latin typeface="+mn-lt"/>
                        </a:rPr>
                        <a:t>Total FP Count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b="1" dirty="0">
                          <a:effectLst/>
                          <a:latin typeface="+mn-lt"/>
                        </a:rPr>
                        <a:t>335</a:t>
                      </a:r>
                      <a:endParaRPr lang="en-US" sz="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59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Estimates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10324" y="1412335"/>
            <a:ext cx="106855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591" y="1941720"/>
            <a:ext cx="243528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Wild Guess</a:t>
            </a:r>
          </a:p>
          <a:p>
            <a:endParaRPr lang="en-US" b="1" dirty="0"/>
          </a:p>
          <a:p>
            <a:r>
              <a:rPr lang="en-US" sz="1200" b="1" dirty="0" smtClean="0"/>
              <a:t>Team 500 hours</a:t>
            </a:r>
          </a:p>
          <a:p>
            <a:r>
              <a:rPr lang="en-US" sz="1200" dirty="0" smtClean="0"/>
              <a:t>	Part 1 – 50 hours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Part 2 – 300 hours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Part 3 – 150 hours</a:t>
            </a:r>
          </a:p>
          <a:p>
            <a:endParaRPr lang="en-US" sz="1200" b="1" dirty="0"/>
          </a:p>
          <a:p>
            <a:r>
              <a:rPr lang="en-US" sz="1200" b="1" dirty="0" smtClean="0"/>
              <a:t>Manager 150 hours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Part 1, 2, &amp; 3 – 100 hours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Status Reports – 25 hours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Plan Meetings – 25 hours</a:t>
            </a:r>
          </a:p>
          <a:p>
            <a:endParaRPr lang="en-US" sz="1200" b="1" dirty="0"/>
          </a:p>
          <a:p>
            <a:r>
              <a:rPr lang="en-US" sz="1200" b="1" dirty="0" smtClean="0"/>
              <a:t>Total Wild Guess = 650 hours</a:t>
            </a:r>
          </a:p>
          <a:p>
            <a:endParaRPr lang="en-US" sz="1200" b="1" dirty="0"/>
          </a:p>
          <a:p>
            <a:r>
              <a:rPr lang="en-US" sz="1200" b="1" dirty="0" smtClean="0"/>
              <a:t>Actual Part 1 Time = 60 hours</a:t>
            </a:r>
            <a:endParaRPr lang="en-US" sz="1200" b="1" dirty="0"/>
          </a:p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1609" y="1941720"/>
            <a:ext cx="423545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Reconciliation</a:t>
            </a:r>
          </a:p>
          <a:p>
            <a:endParaRPr lang="en-US" b="1" dirty="0"/>
          </a:p>
          <a:p>
            <a:r>
              <a:rPr lang="en-US" sz="1200" b="1" dirty="0" smtClean="0"/>
              <a:t>Wild Guess = 650 hours</a:t>
            </a:r>
          </a:p>
          <a:p>
            <a:r>
              <a:rPr lang="en-US" sz="1200" b="1" dirty="0" smtClean="0"/>
              <a:t>Lines of Code = 410 hours</a:t>
            </a:r>
          </a:p>
          <a:p>
            <a:r>
              <a:rPr lang="en-US" sz="1200" b="1" dirty="0" smtClean="0"/>
              <a:t>Function Point = 378 hours</a:t>
            </a:r>
          </a:p>
          <a:p>
            <a:r>
              <a:rPr lang="en-US" sz="1200" b="1" dirty="0" smtClean="0"/>
              <a:t>Task Driven = 355 hours</a:t>
            </a:r>
          </a:p>
          <a:p>
            <a:endParaRPr lang="en-US" sz="1200" dirty="0"/>
          </a:p>
          <a:p>
            <a:r>
              <a:rPr lang="en-US" sz="1200" dirty="0" smtClean="0"/>
              <a:t>Weighted </a:t>
            </a:r>
            <a:r>
              <a:rPr lang="en-US" sz="1200" dirty="0"/>
              <a:t>Average = 0.4*Wild Guess + 0.2*Lines of Code +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	   0.2*Function </a:t>
            </a:r>
            <a:r>
              <a:rPr lang="en-US" sz="1200" dirty="0"/>
              <a:t>Point + 0.2*Task Driven</a:t>
            </a:r>
            <a:endParaRPr lang="en-US" sz="1200" dirty="0"/>
          </a:p>
          <a:p>
            <a:r>
              <a:rPr lang="en-US" sz="1200" dirty="0"/>
              <a:t>Weighted Average = 0.4*650 + 0.2*410 + 0.2*378 + 0.2*355</a:t>
            </a:r>
            <a:endParaRPr lang="en-US" sz="1200" dirty="0"/>
          </a:p>
          <a:p>
            <a:r>
              <a:rPr lang="en-US" sz="1200" b="1" dirty="0"/>
              <a:t>Weighted Average = 489 hours</a:t>
            </a:r>
            <a:endParaRPr lang="en-US" sz="1200" b="1" dirty="0" smtClean="0"/>
          </a:p>
          <a:p>
            <a:r>
              <a:rPr lang="en-US" sz="1200" dirty="0" smtClean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78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235" y="44823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Risks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36257"/>
              </p:ext>
            </p:extLst>
          </p:nvPr>
        </p:nvGraphicFramePr>
        <p:xfrm>
          <a:off x="1070812" y="1284853"/>
          <a:ext cx="7002381" cy="514028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155030">
                  <a:extLst>
                    <a:ext uri="{9D8B030D-6E8A-4147-A177-3AD203B41FA5}">
                      <a16:colId xmlns:a16="http://schemas.microsoft.com/office/drawing/2014/main" val="3596905913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673604496"/>
                    </a:ext>
                  </a:extLst>
                </a:gridCol>
                <a:gridCol w="565484">
                  <a:extLst>
                    <a:ext uri="{9D8B030D-6E8A-4147-A177-3AD203B41FA5}">
                      <a16:colId xmlns:a16="http://schemas.microsoft.com/office/drawing/2014/main" val="656694163"/>
                    </a:ext>
                  </a:extLst>
                </a:gridCol>
                <a:gridCol w="2255923">
                  <a:extLst>
                    <a:ext uri="{9D8B030D-6E8A-4147-A177-3AD203B41FA5}">
                      <a16:colId xmlns:a16="http://schemas.microsoft.com/office/drawing/2014/main" val="3159826298"/>
                    </a:ext>
                  </a:extLst>
                </a:gridCol>
                <a:gridCol w="2255923">
                  <a:extLst>
                    <a:ext uri="{9D8B030D-6E8A-4147-A177-3AD203B41FA5}">
                      <a16:colId xmlns:a16="http://schemas.microsoft.com/office/drawing/2014/main" val="2823159979"/>
                    </a:ext>
                  </a:extLst>
                </a:gridCol>
              </a:tblGrid>
              <a:tr h="107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Risk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Prob.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Impact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Mitigation Plan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Contingency Plan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extLst>
                  <a:ext uri="{0D108BD9-81ED-4DB2-BD59-A6C34878D82A}">
                    <a16:rowId xmlns:a16="http://schemas.microsoft.com/office/drawing/2014/main" val="2172512178"/>
                  </a:ext>
                </a:extLst>
              </a:tr>
              <a:tr h="29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Requirement Addition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Ask customer about changes every class. Estimate extra time for additions.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Use extra time to implement additions. Divide tasks among team members.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extLst>
                  <a:ext uri="{0D108BD9-81ED-4DB2-BD59-A6C34878D82A}">
                    <a16:rowId xmlns:a16="http://schemas.microsoft.com/office/drawing/2014/main" val="654274968"/>
                  </a:ext>
                </a:extLst>
              </a:tr>
              <a:tr h="3546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Customer Ambiguity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Medium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Critical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Communicate with customer and ask about specifications. Show customer project before deadline.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Meet to plan how to fix project before deadline. Clarify what customer wants.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951446"/>
                  </a:ext>
                </a:extLst>
              </a:tr>
              <a:tr h="3546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Team Ambiguity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Share documents in progress on Google Docs and code on GitHub. Review others work.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Team member assigned to component revises it. Possibly distribute revision among other team members.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extLst>
                  <a:ext uri="{0D108BD9-81ED-4DB2-BD59-A6C34878D82A}">
                    <a16:rowId xmlns:a16="http://schemas.microsoft.com/office/drawing/2014/main" val="243675042"/>
                  </a:ext>
                </a:extLst>
              </a:tr>
              <a:tr h="29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Incomplete Planning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Low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High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Plan extensively. Add extra time to coding estimation.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Assign plan modifications to team member. Redistribute previous tasks.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895781"/>
                  </a:ext>
                </a:extLst>
              </a:tr>
              <a:tr h="169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Planning Estimate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Estimate high. Set early team deadlines.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Redistribute unfinished tasks and alter schedule as needed. Team meets to finish near-deadline tasks.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extLst>
                  <a:ext uri="{0D108BD9-81ED-4DB2-BD59-A6C34878D82A}">
                    <a16:rowId xmlns:a16="http://schemas.microsoft.com/office/drawing/2014/main" val="1119528722"/>
                  </a:ext>
                </a:extLst>
              </a:tr>
              <a:tr h="2311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Coding Estimate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High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Estimate high. Set early team deadlines. Plan effectively.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20551"/>
                  </a:ext>
                </a:extLst>
              </a:tr>
              <a:tr h="2311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Testing Estimate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Critical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Estimate high. Set early team deadlines. Unit test during coding.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34762"/>
                  </a:ext>
                </a:extLst>
              </a:tr>
              <a:tr h="389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Software Training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Medium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Distribute tasks by skills. Use technology that team members are confident with.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Team members will help others and answer questions.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Redistribute tasks if needed.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225036"/>
                  </a:ext>
                </a:extLst>
              </a:tr>
              <a:tr h="29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Poor Comm.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Team uses Slack app, phone and email. Meetings expected every Tuesday/Thursday.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Set mandatory team meetings after class Tuesday/Thursday.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extLst>
                  <a:ext uri="{0D108BD9-81ED-4DB2-BD59-A6C34878D82A}">
                    <a16:rowId xmlns:a16="http://schemas.microsoft.com/office/drawing/2014/main" val="2184504092"/>
                  </a:ext>
                </a:extLst>
              </a:tr>
              <a:tr h="29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Scheduling Problems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Medium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Low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Posted availability. Team will communicate changes to availability in Slack. Early deadlines.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Reschedule or reassign tasks.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118384"/>
                  </a:ext>
                </a:extLst>
              </a:tr>
              <a:tr h="29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Low Productivity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Maintain proactive, positive team attitudes. Keep early team deadlines.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Redistribute tasks among team members. Meet to finish tasks close to deadline.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extLst>
                  <a:ext uri="{0D108BD9-81ED-4DB2-BD59-A6C34878D82A}">
                    <a16:rowId xmlns:a16="http://schemas.microsoft.com/office/drawing/2014/main" val="3819321200"/>
                  </a:ext>
                </a:extLst>
              </a:tr>
              <a:tr h="2311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Absent Team Member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Low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Medium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Communicate need for absence with team on Slack. Early deadlines.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Reassign tasks. Change availability and schedule based on need.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95901"/>
                  </a:ext>
                </a:extLst>
              </a:tr>
              <a:tr h="169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Team Conflict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Team is friendly and professional.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Resolve conflicts in person.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extLst>
                  <a:ext uri="{0D108BD9-81ED-4DB2-BD59-A6C34878D82A}">
                    <a16:rowId xmlns:a16="http://schemas.microsoft.com/office/drawing/2014/main" val="1419277575"/>
                  </a:ext>
                </a:extLst>
              </a:tr>
              <a:tr h="3546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Data Loss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Low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Critical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Documents kept on Google Docs or uploaded. Code automatically saved and uploaded on GitHub.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Rewrite code or documents.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286683"/>
                  </a:ext>
                </a:extLst>
              </a:tr>
              <a:tr h="292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Unpredicted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Update table with new predicted risks.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Communicate new problems. Find solution based on problem. Update table.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954" marR="22954" marT="22954" marB="22954"/>
                </a:tc>
                <a:extLst>
                  <a:ext uri="{0D108BD9-81ED-4DB2-BD59-A6C34878D82A}">
                    <a16:rowId xmlns:a16="http://schemas.microsoft.com/office/drawing/2014/main" val="69919192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99" y="4514850"/>
            <a:ext cx="9420224" cy="291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8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3232</TotalTime>
  <Words>1240</Words>
  <Application>Microsoft Office PowerPoint</Application>
  <PresentationFormat>On-screen Show (4:3)</PresentationFormat>
  <Paragraphs>447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Condensed</vt:lpstr>
      <vt:lpstr>Calibri</vt:lpstr>
      <vt:lpstr>Source Sans Pro Black</vt:lpstr>
      <vt:lpstr>Times New Roman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King</dc:creator>
  <cp:lastModifiedBy>Marc King</cp:lastModifiedBy>
  <cp:revision>47</cp:revision>
  <dcterms:created xsi:type="dcterms:W3CDTF">2016-02-07T00:05:21Z</dcterms:created>
  <dcterms:modified xsi:type="dcterms:W3CDTF">2016-02-11T22:48:06Z</dcterms:modified>
</cp:coreProperties>
</file>