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2"/>
  </p:notesMasterIdLst>
  <p:handoutMasterIdLst>
    <p:handoutMasterId r:id="rId13"/>
  </p:handoutMasterIdLst>
  <p:sldIdLst>
    <p:sldId id="295" r:id="rId5"/>
    <p:sldId id="13587" r:id="rId6"/>
    <p:sldId id="13589" r:id="rId7"/>
    <p:sldId id="13590" r:id="rId8"/>
    <p:sldId id="13595" r:id="rId9"/>
    <p:sldId id="13607" r:id="rId10"/>
    <p:sldId id="257" r:id="rId11"/>
  </p:sldIdLst>
  <p:sldSz cx="9144000" cy="6858000" type="screen4x3"/>
  <p:notesSz cx="6797675" cy="9926638"/>
  <p:defaultTextStyle>
    <a:defPPr>
      <a:defRPr lang="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796"/>
    <a:srgbClr val="F5750B"/>
    <a:srgbClr val="FFEE46"/>
    <a:srgbClr val="D0C70A"/>
    <a:srgbClr val="062970"/>
    <a:srgbClr val="2D5499"/>
    <a:srgbClr val="6ABAD0"/>
    <a:srgbClr val="BDC7D5"/>
    <a:srgbClr val="A2B0C3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0" autoAdjust="0"/>
    <p:restoredTop sz="84602" autoAdjust="0"/>
  </p:normalViewPr>
  <p:slideViewPr>
    <p:cSldViewPr>
      <p:cViewPr varScale="1">
        <p:scale>
          <a:sx n="123" d="100"/>
          <a:sy n="123" d="100"/>
        </p:scale>
        <p:origin x="162" y="330"/>
      </p:cViewPr>
      <p:guideLst>
        <p:guide orient="horz" pos="799"/>
        <p:guide pos="249"/>
        <p:guide pos="551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15BD3-2AFC-4766-BF37-A830576036B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96B8C-0CE3-441E-A766-CF90757ABA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6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6B8C-0CE3-441E-A766-CF90757ABA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6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464EA-1E18-231E-BFEA-273008B5F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EC90F3-677D-B331-15E3-2CA226473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F4AC9E-11F5-F5A5-20C7-DEDD8F1F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3A6426-1E88-4848-BDF1-9E70FC55999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FDD4C-3928-162A-83F9-EABCF7A8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E2FC0-2CE6-E3C0-17A7-00EC6281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FD6C5F-89EF-40FF-89D2-5376A0B43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94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D32D-9D09-1624-A8AE-59A1B42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DABC96-CDD2-07BC-D59F-FACE0504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3A6426-1E88-4848-BDF1-9E70FC55999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84DB2-9EAC-9977-A3E5-54C1771B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658815-97C4-3E77-F08B-47A2D48C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FD6C5F-89EF-40FF-89D2-5376A0B43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00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5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111725" y="559223"/>
            <a:ext cx="4081484" cy="2477486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31640" y="1290700"/>
            <a:ext cx="4365370" cy="1765621"/>
            <a:chOff x="560503" y="1087315"/>
            <a:chExt cx="4365370" cy="1765621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91961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800" dirty="0">
                  <a:ea typeface="+mj-ea"/>
                </a:rPr>
                <a:t>AWS SDK Data Wrangler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Sesión </a:t>
              </a:r>
              <a:r>
                <a:rPr lang="es" dirty="0"/>
                <a:t>2</a:t>
              </a:r>
              <a:endPara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400533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endParaRP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61057-FC00-EE5F-2DCD-A6BEA3172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536" y="692696"/>
            <a:ext cx="7886700" cy="544513"/>
          </a:xfrm>
        </p:spPr>
        <p:txBody>
          <a:bodyPr>
            <a:normAutofit fontScale="90000"/>
          </a:bodyPr>
          <a:lstStyle/>
          <a:p>
            <a:r>
              <a:rPr lang="es-ES" sz="6000" dirty="0"/>
              <a:t>Objetivos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7673E-4B85-9DE7-B668-8D046BF493D8}"/>
              </a:ext>
            </a:extLst>
          </p:cNvPr>
          <p:cNvSpPr txBox="1"/>
          <p:nvPr/>
        </p:nvSpPr>
        <p:spPr>
          <a:xfrm>
            <a:off x="395536" y="1504434"/>
            <a:ext cx="80545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3600" dirty="0"/>
              <a:t>Comprender la función y estructura de Amazon </a:t>
            </a:r>
            <a:r>
              <a:rPr lang="es-ES" sz="3600" dirty="0" err="1"/>
              <a:t>Redshift</a:t>
            </a:r>
            <a:endParaRPr lang="es-ES" sz="3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3600" dirty="0"/>
              <a:t>Aprender cómo AWS Lambda facilita el procesamiento </a:t>
            </a:r>
            <a:r>
              <a:rPr lang="es-ES" sz="3600" dirty="0" err="1"/>
              <a:t>serverless</a:t>
            </a:r>
            <a:endParaRPr lang="es-ES" sz="3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3600" dirty="0"/>
              <a:t>Resolver un caso práctico de integración y análisis de datos</a:t>
            </a:r>
          </a:p>
        </p:txBody>
      </p:sp>
    </p:spTree>
    <p:extLst>
      <p:ext uri="{BB962C8B-B14F-4D97-AF65-F5344CB8AC3E}">
        <p14:creationId xmlns:p14="http://schemas.microsoft.com/office/powerpoint/2010/main" val="305103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FB1B-2749-2B79-A409-99CE54B7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6000" dirty="0"/>
              <a:t>¿Qué es Amazon </a:t>
            </a:r>
            <a:r>
              <a:rPr lang="es-ES" sz="6000" dirty="0" err="1"/>
              <a:t>Redshift</a:t>
            </a:r>
            <a:r>
              <a:rPr lang="es-ES" sz="6000" dirty="0"/>
              <a:t>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990E-C14F-0D65-3F2A-E3B83933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2016224"/>
          </a:xfrm>
        </p:spPr>
        <p:txBody>
          <a:bodyPr>
            <a:normAutofit/>
          </a:bodyPr>
          <a:lstStyle/>
          <a:p>
            <a:r>
              <a:rPr lang="es-ES" sz="2400" dirty="0"/>
              <a:t>Data </a:t>
            </a:r>
            <a:r>
              <a:rPr lang="es-ES" sz="2400" dirty="0" err="1"/>
              <a:t>warehouse</a:t>
            </a:r>
            <a:r>
              <a:rPr lang="es-ES" sz="2400" dirty="0"/>
              <a:t> escalable y basado en la nube</a:t>
            </a:r>
          </a:p>
          <a:p>
            <a:r>
              <a:rPr lang="es-ES" sz="2400" dirty="0"/>
              <a:t>Arquitectura columnar optimizada para consultas analíticas</a:t>
            </a:r>
          </a:p>
          <a:p>
            <a:r>
              <a:rPr lang="es-ES" sz="2400" dirty="0"/>
              <a:t>Integración con servicios de AWS como S3 y </a:t>
            </a:r>
            <a:r>
              <a:rPr lang="es-ES" sz="2400" dirty="0" err="1"/>
              <a:t>Glue</a:t>
            </a:r>
            <a:endParaRPr lang="es-E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477F96-AE52-30BA-5CBB-B31792636278}"/>
              </a:ext>
            </a:extLst>
          </p:cNvPr>
          <p:cNvSpPr txBox="1">
            <a:spLocks/>
          </p:cNvSpPr>
          <p:nvPr/>
        </p:nvSpPr>
        <p:spPr>
          <a:xfrm>
            <a:off x="628650" y="2708920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9600" dirty="0"/>
              <a:t>Características Clave de </a:t>
            </a:r>
            <a:r>
              <a:rPr lang="es-ES" sz="9600" dirty="0" err="1"/>
              <a:t>Redshift</a:t>
            </a:r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74F73C-7D2C-9274-951F-BAF9160992D7}"/>
              </a:ext>
            </a:extLst>
          </p:cNvPr>
          <p:cNvSpPr txBox="1">
            <a:spLocks/>
          </p:cNvSpPr>
          <p:nvPr/>
        </p:nvSpPr>
        <p:spPr>
          <a:xfrm>
            <a:off x="628650" y="3453856"/>
            <a:ext cx="78867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/>
              <a:t>Alta escalabilidad</a:t>
            </a:r>
          </a:p>
          <a:p>
            <a:r>
              <a:rPr lang="es-ES" sz="3600" dirty="0"/>
              <a:t>Consultas paralelas masivas (MPP)</a:t>
            </a:r>
          </a:p>
          <a:p>
            <a:r>
              <a:rPr lang="es-ES" sz="3600" dirty="0"/>
              <a:t>Compatibilidad con SQL</a:t>
            </a:r>
          </a:p>
          <a:p>
            <a:r>
              <a:rPr lang="es-ES" sz="3600" dirty="0"/>
              <a:t>Seguridad: cifrado y cumplimiento de normativas</a:t>
            </a:r>
          </a:p>
        </p:txBody>
      </p:sp>
    </p:spTree>
    <p:extLst>
      <p:ext uri="{BB962C8B-B14F-4D97-AF65-F5344CB8AC3E}">
        <p14:creationId xmlns:p14="http://schemas.microsoft.com/office/powerpoint/2010/main" val="426329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FB1B-2749-2B79-A409-99CE54B7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¿Qué es AWS Lambda?</a:t>
            </a:r>
            <a:endParaRPr lang="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990E-C14F-0D65-3F2A-E3B83933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1872208"/>
          </a:xfrm>
        </p:spPr>
        <p:txBody>
          <a:bodyPr>
            <a:normAutofit fontScale="77500" lnSpcReduction="20000"/>
          </a:bodyPr>
          <a:lstStyle/>
          <a:p>
            <a:r>
              <a:rPr lang="es-ES" sz="4400" dirty="0"/>
              <a:t>Servicio de cómputo </a:t>
            </a:r>
            <a:r>
              <a:rPr lang="es-ES" sz="4400" dirty="0" err="1"/>
              <a:t>serverless</a:t>
            </a:r>
            <a:endParaRPr lang="es-ES" sz="4400" dirty="0"/>
          </a:p>
          <a:p>
            <a:r>
              <a:rPr lang="es-ES" sz="4400" dirty="0"/>
              <a:t>Ejecuta código en respuesta a eventos</a:t>
            </a:r>
          </a:p>
          <a:p>
            <a:r>
              <a:rPr lang="es-ES" sz="4400" dirty="0"/>
              <a:t>Escalabilidad automática y modelo de pago por uso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24A549-7149-C50E-FF5B-18A4BE0B9D66}"/>
              </a:ext>
            </a:extLst>
          </p:cNvPr>
          <p:cNvSpPr txBox="1">
            <a:spLocks/>
          </p:cNvSpPr>
          <p:nvPr/>
        </p:nvSpPr>
        <p:spPr>
          <a:xfrm>
            <a:off x="628650" y="3212976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4000" dirty="0"/>
              <a:t>Ventajas de AWS Lambda</a:t>
            </a:r>
            <a:endParaRPr lang="es"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82375E-47D7-39A9-2CA0-76E8BED05F7E}"/>
              </a:ext>
            </a:extLst>
          </p:cNvPr>
          <p:cNvSpPr txBox="1"/>
          <p:nvPr/>
        </p:nvSpPr>
        <p:spPr>
          <a:xfrm>
            <a:off x="683568" y="3861048"/>
            <a:ext cx="81369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Eliminación de la administración de servidores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Alta disponibilidad integrada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Integración nativa con otros servicios AWS (S3, </a:t>
            </a:r>
            <a:r>
              <a:rPr lang="es-ES" sz="3200" dirty="0" err="1"/>
              <a:t>Redshift</a:t>
            </a:r>
            <a:r>
              <a:rPr lang="es-ES" sz="3200" dirty="0"/>
              <a:t>, </a:t>
            </a:r>
            <a:r>
              <a:rPr lang="es-ES" sz="3200" dirty="0" err="1"/>
              <a:t>DynamoDB</a:t>
            </a:r>
            <a:r>
              <a:rPr lang="es-E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08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FB1B-2749-2B79-A409-99CE54B7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6000" dirty="0"/>
              <a:t>Objetivo de la </a:t>
            </a:r>
            <a:r>
              <a:rPr lang="es-ES" sz="6000" dirty="0" err="1"/>
              <a:t>sesion</a:t>
            </a:r>
            <a:endParaRPr lang="e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6EE47C-DDB9-58E5-24D5-DBF541689B05}"/>
              </a:ext>
            </a:extLst>
          </p:cNvPr>
          <p:cNvSpPr txBox="1">
            <a:spLocks/>
          </p:cNvSpPr>
          <p:nvPr/>
        </p:nvSpPr>
        <p:spPr>
          <a:xfrm>
            <a:off x="457200" y="1222764"/>
            <a:ext cx="8229600" cy="196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1. Datos en S3 (archivos CSV)</a:t>
            </a:r>
          </a:p>
          <a:p>
            <a:r>
              <a:rPr lang="es-ES"/>
              <a:t>2. AWS Lambda procesa y combina los datos</a:t>
            </a:r>
          </a:p>
          <a:p>
            <a:r>
              <a:rPr lang="es-ES"/>
              <a:t>3. Resultados almacenados en Redshift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898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71BFC-70A2-73AB-8C89-D681AA9B6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28E1-6BD8-CB7C-2A05-9DDE9C63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7200" dirty="0"/>
              <a:t>Conclusiones</a:t>
            </a:r>
            <a:endParaRPr lang="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67A6-67DE-BFBA-2CD9-24F57971D2E6}"/>
              </a:ext>
            </a:extLst>
          </p:cNvPr>
          <p:cNvSpPr txBox="1">
            <a:spLocks/>
          </p:cNvSpPr>
          <p:nvPr/>
        </p:nvSpPr>
        <p:spPr>
          <a:xfrm>
            <a:off x="395536" y="1340769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Redshift</a:t>
            </a:r>
            <a:r>
              <a:rPr lang="es-ES" dirty="0"/>
              <a:t> y Lambda permiten automatizar y escalar procesos</a:t>
            </a:r>
          </a:p>
          <a:p>
            <a:r>
              <a:rPr lang="es-ES" dirty="0"/>
              <a:t>Integración </a:t>
            </a:r>
            <a:r>
              <a:rPr lang="es-ES" dirty="0" err="1"/>
              <a:t>serverless</a:t>
            </a:r>
            <a:r>
              <a:rPr lang="es-ES" dirty="0"/>
              <a:t> reduce costos y tiempo de desarrollo</a:t>
            </a:r>
          </a:p>
          <a:p>
            <a:r>
              <a:rPr lang="es-ES" dirty="0"/>
              <a:t>Aplicaciones prácticas en optimización de recursos</a:t>
            </a:r>
          </a:p>
        </p:txBody>
      </p:sp>
    </p:spTree>
    <p:extLst>
      <p:ext uri="{BB962C8B-B14F-4D97-AF65-F5344CB8AC3E}">
        <p14:creationId xmlns:p14="http://schemas.microsoft.com/office/powerpoint/2010/main" val="16623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9858A-5E67-489D-9BB4-CD604D981F2A}">
  <ds:schemaRefs>
    <ds:schemaRef ds:uri="http://schemas.microsoft.com/office/infopath/2007/PartnerControls"/>
    <ds:schemaRef ds:uri="http://purl.org/dc/dcmitype/"/>
    <ds:schemaRef ds:uri="http://purl.org/dc/elements/1.1/"/>
    <ds:schemaRef ds:uri="e24c3f89-b1e2-4b5c-81e1-9b07710f5189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ce845bb0-6f82-4cf9-8b02-3916bb6268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Presentación en pantalla (4:3)</PresentationFormat>
  <Paragraphs>33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Diseño personalizado</vt:lpstr>
      <vt:lpstr>Presentación de PowerPoint</vt:lpstr>
      <vt:lpstr>Objetivos</vt:lpstr>
      <vt:lpstr>¿Qué es Amazon Redshift?</vt:lpstr>
      <vt:lpstr>¿Qué es AWS Lambda?</vt:lpstr>
      <vt:lpstr>Objetivo de la sesion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Franco Rivero</cp:lastModifiedBy>
  <cp:revision>554</cp:revision>
  <cp:lastPrinted>2018-06-15T07:54:48Z</cp:lastPrinted>
  <dcterms:created xsi:type="dcterms:W3CDTF">2014-05-13T08:36:54Z</dcterms:created>
  <dcterms:modified xsi:type="dcterms:W3CDTF">2024-12-11T21:45:04Z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