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258DEF-34AC-4456-92C2-47AD41548BA7}">
          <p14:sldIdLst>
            <p14:sldId id="256"/>
          </p14:sldIdLst>
        </p14:section>
        <p14:section name="Untitled Section" id="{8E1381E8-A863-49B0-B583-A6FF9AA5207B}">
          <p14:sldIdLst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>
      <p:cViewPr varScale="1">
        <p:scale>
          <a:sx n="114" d="100"/>
          <a:sy n="114" d="100"/>
        </p:scale>
        <p:origin x="1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09DC4D6-251A-4E32-9F58-5EF63A864BC7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8457CA08-D0DF-4B92-803D-2F678DDCE2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58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FE1E7E57-1F10-4268-99D2-CEDBAC6DAB5A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2386A3-2E31-4C9B-B0BE-45709ADB98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7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0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6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multiple</a:t>
            </a:r>
            <a:r>
              <a:rPr lang="en-US" baseline="0" dirty="0" smtClean="0"/>
              <a:t> points, if necessary.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69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brief bullets and discuss</a:t>
            </a:r>
            <a:r>
              <a:rPr lang="en-US" baseline="0" dirty="0" smtClean="0"/>
              <a:t> details verbally.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7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ADA7-12A5-4168-87FD-0A7BA931419B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FC5A2C-8CF9-418C-929E-59F23F70E5F3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569BAF-DF50-49A9-A24B-E772F34D4EE8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29F9C-0FE7-4725-BBF1-3A439DEFF6B8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192ABE-290F-4556-9BE6-EA283C4356C3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37221-B4EC-499E-8F13-52A4FCD99E36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6F042D-FBEA-40C8-ACF1-388DE857BC66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1A33440A-D04E-4FB0-ACBB-D1FD42651063}" type="datetime1">
              <a:rPr lang="en-US" smtClean="0"/>
              <a:pPr algn="r"/>
              <a:t>10/21/2016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Pearson </a:t>
            </a:r>
            <a:r>
              <a:rPr lang="pl-PL" dirty="0" err="1" smtClean="0"/>
              <a:t>students</a:t>
            </a:r>
            <a:r>
              <a:rPr lang="pl-PL" dirty="0" smtClean="0"/>
              <a:t> data: 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 smtClean="0"/>
              <a:t>Insights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349520" y="5661248"/>
            <a:ext cx="377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Poznań, 20th of </a:t>
            </a:r>
            <a:r>
              <a:rPr lang="pl-PL" dirty="0" err="1" smtClean="0"/>
              <a:t>October</a:t>
            </a:r>
            <a:r>
              <a:rPr lang="pl-PL" dirty="0" smtClean="0"/>
              <a:t>, 2016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302209"/>
            <a:ext cx="4401264" cy="2931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619672" y="-169669"/>
            <a:ext cx="7128792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Some</a:t>
            </a:r>
            <a:r>
              <a:rPr lang="pl-PL" sz="3600" dirty="0" smtClean="0"/>
              <a:t> </a:t>
            </a:r>
            <a:r>
              <a:rPr lang="pl-PL" sz="3600" dirty="0" err="1"/>
              <a:t>u</a:t>
            </a:r>
            <a:r>
              <a:rPr lang="pl-PL" sz="3600" dirty="0" err="1" smtClean="0"/>
              <a:t>nits</a:t>
            </a:r>
            <a:r>
              <a:rPr lang="pl-PL" sz="6000" dirty="0" smtClean="0"/>
              <a:t> </a:t>
            </a:r>
            <a:r>
              <a:rPr lang="pl-PL" sz="3600" dirty="0" err="1" smtClean="0"/>
              <a:t>require</a:t>
            </a:r>
            <a:r>
              <a:rPr lang="pl-PL" sz="6000" dirty="0"/>
              <a:t> </a:t>
            </a:r>
            <a:r>
              <a:rPr lang="pl-PL" sz="3600" dirty="0" err="1" smtClean="0"/>
              <a:t>improvements</a:t>
            </a:r>
            <a:endParaRPr lang="en-US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2195736" y="5630854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UNITS 2, 3, 4 </a:t>
            </a:r>
            <a:r>
              <a:rPr lang="pl-PL" dirty="0" smtClean="0"/>
              <a:t>and </a:t>
            </a:r>
            <a:r>
              <a:rPr lang="pl-PL" dirty="0" smtClean="0">
                <a:solidFill>
                  <a:srgbClr val="FF0000"/>
                </a:solidFill>
              </a:rPr>
              <a:t>REVIEW 4 </a:t>
            </a:r>
            <a:r>
              <a:rPr lang="pl-PL" dirty="0" err="1" smtClean="0"/>
              <a:t>require</a:t>
            </a:r>
            <a:r>
              <a:rPr lang="pl-PL" dirty="0" smtClean="0"/>
              <a:t> </a:t>
            </a:r>
            <a:r>
              <a:rPr lang="pl-PL" dirty="0" err="1" smtClean="0"/>
              <a:t>special</a:t>
            </a:r>
            <a:r>
              <a:rPr lang="pl-PL" dirty="0" smtClean="0"/>
              <a:t> </a:t>
            </a:r>
            <a:r>
              <a:rPr lang="en-US" dirty="0" smtClean="0"/>
              <a:t>attention</a:t>
            </a:r>
            <a:r>
              <a:rPr lang="pl-PL" dirty="0" smtClean="0"/>
              <a:t>. Much less </a:t>
            </a:r>
            <a:r>
              <a:rPr lang="pl-PL" dirty="0" err="1" smtClean="0"/>
              <a:t>students</a:t>
            </a:r>
            <a:r>
              <a:rPr lang="pl-PL" dirty="0" smtClean="0"/>
              <a:t> start and </a:t>
            </a:r>
            <a:r>
              <a:rPr lang="pl-PL" dirty="0" err="1" smtClean="0"/>
              <a:t>complete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in </a:t>
            </a:r>
            <a:r>
              <a:rPr lang="en-GB" dirty="0" smtClean="0"/>
              <a:t>comparison</a:t>
            </a:r>
            <a:r>
              <a:rPr lang="pl-PL" dirty="0" smtClean="0"/>
              <a:t> to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units</a:t>
            </a:r>
            <a:r>
              <a:rPr lang="pl-PL" dirty="0" smtClean="0"/>
              <a:t>.</a:t>
            </a:r>
            <a:endParaRPr lang="pl-PL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73331"/>
            <a:ext cx="6400813" cy="456896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Teachers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improve</a:t>
            </a:r>
            <a:r>
              <a:rPr lang="pl-PL" dirty="0" smtClean="0"/>
              <a:t> </a:t>
            </a:r>
            <a:r>
              <a:rPr lang="pl-PL" dirty="0" err="1" smtClean="0"/>
              <a:t>student’s</a:t>
            </a:r>
            <a:r>
              <a:rPr lang="pl-PL" dirty="0" smtClean="0"/>
              <a:t> </a:t>
            </a:r>
            <a:r>
              <a:rPr lang="pl-PL" dirty="0" err="1" smtClean="0"/>
              <a:t>scores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664" y="2129024"/>
            <a:ext cx="6236221" cy="3438151"/>
          </a:xfrm>
        </p:spPr>
      </p:pic>
      <p:sp>
        <p:nvSpPr>
          <p:cNvPr id="5" name="TextBox 4"/>
          <p:cNvSpPr txBox="1"/>
          <p:nvPr/>
        </p:nvSpPr>
        <p:spPr>
          <a:xfrm>
            <a:off x="2123728" y="5733256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Average</a:t>
            </a:r>
            <a:r>
              <a:rPr lang="pl-PL" dirty="0" smtClean="0"/>
              <a:t> </a:t>
            </a:r>
            <a:r>
              <a:rPr lang="pl-PL" dirty="0" err="1" smtClean="0"/>
              <a:t>tutored</a:t>
            </a:r>
            <a:r>
              <a:rPr lang="pl-PL" dirty="0" smtClean="0"/>
              <a:t> student </a:t>
            </a:r>
            <a:r>
              <a:rPr lang="pl-PL" dirty="0" err="1" smtClean="0"/>
              <a:t>have</a:t>
            </a:r>
            <a:r>
              <a:rPr lang="pl-PL" dirty="0" smtClean="0"/>
              <a:t> </a:t>
            </a:r>
            <a:r>
              <a:rPr lang="pl-PL" dirty="0" err="1" smtClean="0"/>
              <a:t>mean</a:t>
            </a:r>
            <a:r>
              <a:rPr lang="pl-PL" dirty="0" smtClean="0"/>
              <a:t> </a:t>
            </a:r>
            <a:r>
              <a:rPr lang="pl-PL" dirty="0" err="1" smtClean="0"/>
              <a:t>score</a:t>
            </a:r>
            <a:r>
              <a:rPr lang="pl-PL" dirty="0" smtClean="0"/>
              <a:t> 0.04 </a:t>
            </a:r>
            <a:r>
              <a:rPr lang="pl-PL" dirty="0" err="1" smtClean="0"/>
              <a:t>higher</a:t>
            </a:r>
            <a:r>
              <a:rPr lang="pl-PL" dirty="0" smtClean="0"/>
              <a:t> </a:t>
            </a:r>
            <a:r>
              <a:rPr lang="pl-PL" dirty="0" err="1" smtClean="0"/>
              <a:t>than</a:t>
            </a:r>
            <a:r>
              <a:rPr lang="pl-PL" dirty="0" smtClean="0"/>
              <a:t> </a:t>
            </a:r>
            <a:r>
              <a:rPr lang="pl-PL" dirty="0" err="1" smtClean="0"/>
              <a:t>untotored</a:t>
            </a:r>
            <a:r>
              <a:rPr lang="pl-PL" dirty="0" smtClean="0"/>
              <a:t> student.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The </a:t>
            </a:r>
            <a:r>
              <a:rPr lang="pl-PL" dirty="0" err="1" smtClean="0"/>
              <a:t>higher</a:t>
            </a:r>
            <a:r>
              <a:rPr lang="pl-PL" dirty="0" smtClean="0"/>
              <a:t> </a:t>
            </a:r>
            <a:r>
              <a:rPr lang="pl-PL" dirty="0" err="1" smtClean="0"/>
              <a:t>inversion</a:t>
            </a:r>
            <a:r>
              <a:rPr lang="pl-PL" dirty="0" smtClean="0"/>
              <a:t> </a:t>
            </a:r>
            <a:r>
              <a:rPr lang="pl-PL" dirty="0" err="1" smtClean="0"/>
              <a:t>rate</a:t>
            </a:r>
            <a:r>
              <a:rPr lang="pl-PL" dirty="0" smtClean="0"/>
              <a:t>, the </a:t>
            </a:r>
            <a:r>
              <a:rPr lang="pl-PL" dirty="0" err="1" smtClean="0"/>
              <a:t>lower</a:t>
            </a:r>
            <a:r>
              <a:rPr lang="pl-PL" dirty="0" smtClean="0"/>
              <a:t> the </a:t>
            </a:r>
            <a:r>
              <a:rPr lang="pl-PL" dirty="0" err="1" smtClean="0"/>
              <a:t>scores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394" y="1628800"/>
            <a:ext cx="6754625" cy="3722778"/>
          </a:xfrm>
        </p:spPr>
      </p:pic>
      <p:sp>
        <p:nvSpPr>
          <p:cNvPr id="5" name="TextBox 4"/>
          <p:cNvSpPr txBox="1"/>
          <p:nvPr/>
        </p:nvSpPr>
        <p:spPr>
          <a:xfrm>
            <a:off x="1836275" y="5733256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Reversing</a:t>
            </a:r>
            <a:r>
              <a:rPr lang="pl-PL" dirty="0" smtClean="0"/>
              <a:t> order of learning </a:t>
            </a:r>
            <a:r>
              <a:rPr lang="pl-PL" dirty="0" err="1" smtClean="0"/>
              <a:t>has</a:t>
            </a:r>
            <a:r>
              <a:rPr lang="pl-PL" dirty="0" smtClean="0"/>
              <a:t> </a:t>
            </a:r>
            <a:r>
              <a:rPr lang="pl-PL" dirty="0" err="1" smtClean="0"/>
              <a:t>negative</a:t>
            </a:r>
            <a:r>
              <a:rPr lang="pl-PL" dirty="0" smtClean="0"/>
              <a:t> </a:t>
            </a:r>
            <a:r>
              <a:rPr lang="pl-PL" dirty="0" err="1" smtClean="0"/>
              <a:t>impact</a:t>
            </a:r>
            <a:r>
              <a:rPr lang="pl-PL" dirty="0" smtClean="0"/>
              <a:t> on </a:t>
            </a:r>
            <a:r>
              <a:rPr lang="pl-PL" dirty="0" err="1" smtClean="0"/>
              <a:t>students</a:t>
            </a:r>
            <a:r>
              <a:rPr lang="pl-PL" dirty="0" smtClean="0"/>
              <a:t>’ </a:t>
            </a:r>
            <a:r>
              <a:rPr lang="pl-PL" dirty="0" err="1" smtClean="0"/>
              <a:t>score</a:t>
            </a:r>
            <a:r>
              <a:rPr lang="pl-PL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734" y="-18255"/>
            <a:ext cx="7498080" cy="1143000"/>
          </a:xfrm>
        </p:spPr>
        <p:txBody>
          <a:bodyPr>
            <a:noAutofit/>
          </a:bodyPr>
          <a:lstStyle/>
          <a:p>
            <a:r>
              <a:rPr lang="pl-PL" sz="3200" dirty="0" err="1" smtClean="0"/>
              <a:t>Some</a:t>
            </a:r>
            <a:r>
              <a:rPr lang="pl-PL" sz="3200" dirty="0" smtClean="0"/>
              <a:t> </a:t>
            </a:r>
            <a:r>
              <a:rPr lang="pl-PL" sz="3200" dirty="0" err="1" smtClean="0"/>
              <a:t>countries</a:t>
            </a:r>
            <a:r>
              <a:rPr lang="pl-PL" sz="3200" dirty="0" smtClean="0"/>
              <a:t> </a:t>
            </a:r>
            <a:r>
              <a:rPr lang="pl-PL" sz="3200" dirty="0" err="1" smtClean="0"/>
              <a:t>are</a:t>
            </a:r>
            <a:r>
              <a:rPr lang="pl-PL" sz="3200" dirty="0" smtClean="0"/>
              <a:t> </a:t>
            </a:r>
            <a:r>
              <a:rPr lang="pl-PL" sz="3200" dirty="0" err="1" smtClean="0"/>
              <a:t>better</a:t>
            </a:r>
            <a:r>
              <a:rPr lang="pl-PL" sz="3200" dirty="0" smtClean="0"/>
              <a:t> </a:t>
            </a:r>
            <a:r>
              <a:rPr lang="pl-PL" sz="3200" dirty="0" err="1" smtClean="0"/>
              <a:t>than</a:t>
            </a:r>
            <a:r>
              <a:rPr lang="pl-PL" sz="3200" dirty="0" smtClean="0"/>
              <a:t> the </a:t>
            </a:r>
            <a:r>
              <a:rPr lang="pl-PL" sz="3200" dirty="0" err="1" smtClean="0"/>
              <a:t>other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68" y="1124745"/>
            <a:ext cx="6400813" cy="3816424"/>
          </a:xfrm>
        </p:spPr>
      </p:pic>
      <p:sp>
        <p:nvSpPr>
          <p:cNvPr id="6" name="TextBox 5"/>
          <p:cNvSpPr txBox="1"/>
          <p:nvPr/>
        </p:nvSpPr>
        <p:spPr>
          <a:xfrm>
            <a:off x="2123728" y="5301208"/>
            <a:ext cx="6621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Perhaps </a:t>
            </a:r>
            <a:r>
              <a:rPr lang="en-US" dirty="0"/>
              <a:t>cultural differences should be considered when designing learning materials.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7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DE0C9A-E7EA-4130-A638-8C6570FF0C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for strategy recommendation</Template>
  <TotalTime>0</TotalTime>
  <Words>117</Words>
  <Application>Microsoft Office PowerPoint</Application>
  <PresentationFormat>On-screen Show (4:3)</PresentationFormat>
  <Paragraphs>17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Gill Sans MT</vt:lpstr>
      <vt:lpstr>Verdana</vt:lpstr>
      <vt:lpstr>Wingdings 2</vt:lpstr>
      <vt:lpstr>Solstice</vt:lpstr>
      <vt:lpstr>Pearson students data: </vt:lpstr>
      <vt:lpstr>Some units require improvements</vt:lpstr>
      <vt:lpstr>Teachers can improve student’s scores</vt:lpstr>
      <vt:lpstr>The higher inversion rate, the lower the scores</vt:lpstr>
      <vt:lpstr>Some countries are better than the other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2016-10-21T12:04:35Z</dcterms:created>
  <dcterms:modified xsi:type="dcterms:W3CDTF">2016-10-21T13:25:02Z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TC101671299990</vt:lpwstr>
  </property>
</Properties>
</file>