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51206400" cy="32918400"/>
  <p:notesSz cx="7004050" cy="9296400"/>
  <p:defaultTextStyle>
    <a:defPPr>
      <a:defRPr lang="en-US"/>
    </a:defPPr>
    <a:lvl1pPr algn="ctr" rtl="0" fontAlgn="base">
      <a:spcBef>
        <a:spcPct val="50000"/>
      </a:spcBef>
      <a:spcAft>
        <a:spcPct val="0"/>
      </a:spcAft>
      <a:defRPr sz="3200" kern="1200">
        <a:solidFill>
          <a:schemeClr val="tx1"/>
        </a:solidFill>
        <a:latin typeface="Arial" pitchFamily="34" charset="0"/>
        <a:ea typeface="+mn-ea"/>
        <a:cs typeface="+mn-cs"/>
      </a:defRPr>
    </a:lvl1pPr>
    <a:lvl2pPr marL="457200" algn="ctr" rtl="0" fontAlgn="base">
      <a:spcBef>
        <a:spcPct val="50000"/>
      </a:spcBef>
      <a:spcAft>
        <a:spcPct val="0"/>
      </a:spcAft>
      <a:defRPr sz="3200" kern="1200">
        <a:solidFill>
          <a:schemeClr val="tx1"/>
        </a:solidFill>
        <a:latin typeface="Arial" pitchFamily="34" charset="0"/>
        <a:ea typeface="+mn-ea"/>
        <a:cs typeface="+mn-cs"/>
      </a:defRPr>
    </a:lvl2pPr>
    <a:lvl3pPr marL="914400" algn="ctr" rtl="0" fontAlgn="base">
      <a:spcBef>
        <a:spcPct val="50000"/>
      </a:spcBef>
      <a:spcAft>
        <a:spcPct val="0"/>
      </a:spcAft>
      <a:defRPr sz="3200" kern="1200">
        <a:solidFill>
          <a:schemeClr val="tx1"/>
        </a:solidFill>
        <a:latin typeface="Arial" pitchFamily="34" charset="0"/>
        <a:ea typeface="+mn-ea"/>
        <a:cs typeface="+mn-cs"/>
      </a:defRPr>
    </a:lvl3pPr>
    <a:lvl4pPr marL="1371600" algn="ctr" rtl="0" fontAlgn="base">
      <a:spcBef>
        <a:spcPct val="50000"/>
      </a:spcBef>
      <a:spcAft>
        <a:spcPct val="0"/>
      </a:spcAft>
      <a:defRPr sz="3200" kern="1200">
        <a:solidFill>
          <a:schemeClr val="tx1"/>
        </a:solidFill>
        <a:latin typeface="Arial" pitchFamily="34" charset="0"/>
        <a:ea typeface="+mn-ea"/>
        <a:cs typeface="+mn-cs"/>
      </a:defRPr>
    </a:lvl4pPr>
    <a:lvl5pPr marL="1828800" algn="ctr" rtl="0" fontAlgn="base">
      <a:spcBef>
        <a:spcPct val="50000"/>
      </a:spcBef>
      <a:spcAft>
        <a:spcPct val="0"/>
      </a:spcAft>
      <a:defRPr sz="3200" kern="1200">
        <a:solidFill>
          <a:schemeClr val="tx1"/>
        </a:solidFill>
        <a:latin typeface="Arial" pitchFamily="34" charset="0"/>
        <a:ea typeface="+mn-ea"/>
        <a:cs typeface="+mn-cs"/>
      </a:defRPr>
    </a:lvl5pPr>
    <a:lvl6pPr marL="2286000" algn="l" defTabSz="914400" rtl="0" eaLnBrk="1" latinLnBrk="0" hangingPunct="1">
      <a:defRPr sz="3200" kern="1200">
        <a:solidFill>
          <a:schemeClr val="tx1"/>
        </a:solidFill>
        <a:latin typeface="Arial" pitchFamily="34" charset="0"/>
        <a:ea typeface="+mn-ea"/>
        <a:cs typeface="+mn-cs"/>
      </a:defRPr>
    </a:lvl6pPr>
    <a:lvl7pPr marL="2743200" algn="l" defTabSz="914400" rtl="0" eaLnBrk="1" latinLnBrk="0" hangingPunct="1">
      <a:defRPr sz="3200" kern="1200">
        <a:solidFill>
          <a:schemeClr val="tx1"/>
        </a:solidFill>
        <a:latin typeface="Arial" pitchFamily="34" charset="0"/>
        <a:ea typeface="+mn-ea"/>
        <a:cs typeface="+mn-cs"/>
      </a:defRPr>
    </a:lvl7pPr>
    <a:lvl8pPr marL="3200400" algn="l" defTabSz="914400" rtl="0" eaLnBrk="1" latinLnBrk="0" hangingPunct="1">
      <a:defRPr sz="3200" kern="1200">
        <a:solidFill>
          <a:schemeClr val="tx1"/>
        </a:solidFill>
        <a:latin typeface="Arial" pitchFamily="34" charset="0"/>
        <a:ea typeface="+mn-ea"/>
        <a:cs typeface="+mn-cs"/>
      </a:defRPr>
    </a:lvl8pPr>
    <a:lvl9pPr marL="3657600" algn="l" defTabSz="914400" rtl="0" eaLnBrk="1" latinLnBrk="0" hangingPunct="1">
      <a:defRPr sz="32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99FFCC"/>
    <a:srgbClr val="FF3F3F"/>
    <a:srgbClr val="FF9999"/>
    <a:srgbClr val="CC66FF"/>
    <a:srgbClr val="3366FF"/>
    <a:srgbClr val="9BB3FF"/>
    <a:srgbClr val="6699FF"/>
    <a:srgbClr val="AE0DFF"/>
    <a:srgbClr val="6400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2431" autoAdjust="0"/>
    <p:restoredTop sz="90929"/>
  </p:normalViewPr>
  <p:slideViewPr>
    <p:cSldViewPr>
      <p:cViewPr varScale="1">
        <p:scale>
          <a:sx n="28" d="100"/>
          <a:sy n="28" d="100"/>
        </p:scale>
        <p:origin x="-264" y="-114"/>
      </p:cViewPr>
      <p:guideLst>
        <p:guide orient="horz" pos="10368"/>
        <p:guide orient="horz" pos="2352"/>
        <p:guide pos="16128"/>
        <p:guide pos="31680"/>
        <p:guide pos="57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7237033473133645E-2"/>
          <c:y val="3.1940390784485274E-2"/>
          <c:w val="0.90972846617940151"/>
          <c:h val="0.83934324173630825"/>
        </c:manualLayout>
      </c:layout>
      <c:lineChart>
        <c:grouping val="standard"/>
        <c:varyColors val="0"/>
        <c:ser>
          <c:idx val="1"/>
          <c:order val="0"/>
          <c:tx>
            <c:strRef>
              <c:f>Sheet1!$B$1</c:f>
              <c:strCache>
                <c:ptCount val="1"/>
                <c:pt idx="0">
                  <c:v>User 1 Accuracy</c:v>
                </c:pt>
              </c:strCache>
            </c:strRef>
          </c:tx>
          <c:spPr>
            <a:ln w="12700"/>
          </c:spPr>
          <c:marker>
            <c:symbol val="circle"/>
            <c:size val="5"/>
          </c:marker>
          <c:cat>
            <c:numRef>
              <c:f>Sheet1!$A$2:$A$26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Sheet1!$B$2:$B$25</c:f>
              <c:numCache>
                <c:formatCode>General</c:formatCode>
                <c:ptCount val="24"/>
                <c:pt idx="0">
                  <c:v>0.58064516129032295</c:v>
                </c:pt>
                <c:pt idx="1">
                  <c:v>0.58064516129032295</c:v>
                </c:pt>
                <c:pt idx="2">
                  <c:v>0.6</c:v>
                </c:pt>
                <c:pt idx="3">
                  <c:v>0.63333333333333297</c:v>
                </c:pt>
                <c:pt idx="4">
                  <c:v>0.63333333333333297</c:v>
                </c:pt>
                <c:pt idx="5">
                  <c:v>0.65517241379310298</c:v>
                </c:pt>
                <c:pt idx="6">
                  <c:v>0.75</c:v>
                </c:pt>
                <c:pt idx="7">
                  <c:v>0.71428571428571397</c:v>
                </c:pt>
                <c:pt idx="8">
                  <c:v>0.71428571428571397</c:v>
                </c:pt>
                <c:pt idx="9">
                  <c:v>0.74074074074074103</c:v>
                </c:pt>
                <c:pt idx="10">
                  <c:v>0.85185185185185197</c:v>
                </c:pt>
                <c:pt idx="11">
                  <c:v>0.84615384615384603</c:v>
                </c:pt>
                <c:pt idx="12">
                  <c:v>0.88</c:v>
                </c:pt>
                <c:pt idx="13">
                  <c:v>0.92</c:v>
                </c:pt>
                <c:pt idx="14">
                  <c:v>0.91666666666666696</c:v>
                </c:pt>
                <c:pt idx="15">
                  <c:v>0.91666666666666696</c:v>
                </c:pt>
                <c:pt idx="16">
                  <c:v>0.95652173913043503</c:v>
                </c:pt>
              </c:numCache>
            </c:numRef>
          </c:val>
          <c:smooth val="0"/>
        </c:ser>
        <c:ser>
          <c:idx val="0"/>
          <c:order val="1"/>
          <c:tx>
            <c:strRef>
              <c:f>Sheet1!$D$1</c:f>
              <c:strCache>
                <c:ptCount val="1"/>
                <c:pt idx="0">
                  <c:v>User 2 Accuracy</c:v>
                </c:pt>
              </c:strCache>
            </c:strRef>
          </c:tx>
          <c:spPr>
            <a:ln w="12700"/>
          </c:spPr>
          <c:marker>
            <c:symbol val="circle"/>
            <c:size val="5"/>
          </c:marker>
          <c:cat>
            <c:numRef>
              <c:f>Sheet1!$A$2:$A$26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Sheet1!$D$2:$D$18</c:f>
              <c:numCache>
                <c:formatCode>General</c:formatCode>
                <c:ptCount val="17"/>
                <c:pt idx="0">
                  <c:v>0.707317073170732</c:v>
                </c:pt>
                <c:pt idx="1">
                  <c:v>0.72499999999999998</c:v>
                </c:pt>
                <c:pt idx="2">
                  <c:v>0.84615384615384603</c:v>
                </c:pt>
                <c:pt idx="3">
                  <c:v>0.92307692307692302</c:v>
                </c:pt>
                <c:pt idx="4">
                  <c:v>0.92307692307692302</c:v>
                </c:pt>
                <c:pt idx="5">
                  <c:v>0.92105263157894701</c:v>
                </c:pt>
                <c:pt idx="6">
                  <c:v>0.92105263157894701</c:v>
                </c:pt>
                <c:pt idx="7">
                  <c:v>0.94594594594594605</c:v>
                </c:pt>
                <c:pt idx="8">
                  <c:v>0.94594594594594605</c:v>
                </c:pt>
                <c:pt idx="9">
                  <c:v>0.97222222222222199</c:v>
                </c:pt>
              </c:numCache>
            </c:numRef>
          </c:val>
          <c:smooth val="0"/>
        </c:ser>
        <c:ser>
          <c:idx val="2"/>
          <c:order val="2"/>
          <c:tx>
            <c:strRef>
              <c:f>Sheet1!$F$1</c:f>
              <c:strCache>
                <c:ptCount val="1"/>
                <c:pt idx="0">
                  <c:v>User 3 Accuracy</c:v>
                </c:pt>
              </c:strCache>
            </c:strRef>
          </c:tx>
          <c:spPr>
            <a:ln w="12700"/>
          </c:spPr>
          <c:marker>
            <c:symbol val="circle"/>
            <c:size val="5"/>
          </c:marker>
          <c:cat>
            <c:numRef>
              <c:f>Sheet1!$A$2:$A$26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Sheet1!$F$2:$F$12</c:f>
              <c:numCache>
                <c:formatCode>General</c:formatCode>
                <c:ptCount val="11"/>
                <c:pt idx="0">
                  <c:v>0.59375</c:v>
                </c:pt>
                <c:pt idx="1">
                  <c:v>0.65625</c:v>
                </c:pt>
                <c:pt idx="2">
                  <c:v>0.75</c:v>
                </c:pt>
                <c:pt idx="3">
                  <c:v>0.83870967741935498</c:v>
                </c:pt>
                <c:pt idx="4">
                  <c:v>0.9</c:v>
                </c:pt>
                <c:pt idx="5">
                  <c:v>0.93333333333333302</c:v>
                </c:pt>
                <c:pt idx="6">
                  <c:v>0.89655172413793105</c:v>
                </c:pt>
                <c:pt idx="7">
                  <c:v>0.931034482758621</c:v>
                </c:pt>
                <c:pt idx="8">
                  <c:v>0.931034482758621</c:v>
                </c:pt>
                <c:pt idx="9">
                  <c:v>1</c:v>
                </c:pt>
              </c:numCache>
            </c:numRef>
          </c:val>
          <c:smooth val="0"/>
        </c:ser>
        <c:ser>
          <c:idx val="3"/>
          <c:order val="3"/>
          <c:tx>
            <c:strRef>
              <c:f>Sheet1!$H$1</c:f>
              <c:strCache>
                <c:ptCount val="1"/>
                <c:pt idx="0">
                  <c:v>User 4 Accuracy</c:v>
                </c:pt>
              </c:strCache>
            </c:strRef>
          </c:tx>
          <c:spPr>
            <a:ln w="12700"/>
          </c:spPr>
          <c:marker>
            <c:symbol val="circle"/>
            <c:size val="5"/>
          </c:marker>
          <c:cat>
            <c:numRef>
              <c:f>Sheet1!$A$2:$A$26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Sheet1!$H$2:$H$25</c:f>
              <c:numCache>
                <c:formatCode>General</c:formatCode>
                <c:ptCount val="24"/>
                <c:pt idx="0">
                  <c:v>0.57499999999999996</c:v>
                </c:pt>
                <c:pt idx="1">
                  <c:v>0.61538461538461497</c:v>
                </c:pt>
                <c:pt idx="2">
                  <c:v>0.64102564102564097</c:v>
                </c:pt>
                <c:pt idx="3">
                  <c:v>0.65789473684210498</c:v>
                </c:pt>
                <c:pt idx="4">
                  <c:v>0.65789473684210498</c:v>
                </c:pt>
                <c:pt idx="5">
                  <c:v>0.65789473684210498</c:v>
                </c:pt>
                <c:pt idx="6">
                  <c:v>0.67567567567567599</c:v>
                </c:pt>
                <c:pt idx="7">
                  <c:v>0.70270270270270296</c:v>
                </c:pt>
                <c:pt idx="8">
                  <c:v>0.77777777777777801</c:v>
                </c:pt>
                <c:pt idx="9">
                  <c:v>0.77142857142857102</c:v>
                </c:pt>
                <c:pt idx="10">
                  <c:v>0.77142857142857102</c:v>
                </c:pt>
                <c:pt idx="11">
                  <c:v>0.79411764705882304</c:v>
                </c:pt>
                <c:pt idx="12">
                  <c:v>0.79411764705882304</c:v>
                </c:pt>
                <c:pt idx="13">
                  <c:v>0.79411764705882304</c:v>
                </c:pt>
                <c:pt idx="14">
                  <c:v>0.72727272727272696</c:v>
                </c:pt>
                <c:pt idx="15">
                  <c:v>0.78787878787878796</c:v>
                </c:pt>
                <c:pt idx="16">
                  <c:v>0.84375</c:v>
                </c:pt>
                <c:pt idx="17">
                  <c:v>0.8125</c:v>
                </c:pt>
                <c:pt idx="18">
                  <c:v>0.83870967741935498</c:v>
                </c:pt>
                <c:pt idx="19">
                  <c:v>0.83870967741935498</c:v>
                </c:pt>
                <c:pt idx="20">
                  <c:v>0.86666666666666703</c:v>
                </c:pt>
                <c:pt idx="21">
                  <c:v>0.9</c:v>
                </c:pt>
                <c:pt idx="22">
                  <c:v>0.89655172413793105</c:v>
                </c:pt>
                <c:pt idx="23">
                  <c:v>0.931034482758621</c:v>
                </c:pt>
              </c:numCache>
            </c:numRef>
          </c:val>
          <c:smooth val="0"/>
        </c:ser>
        <c:ser>
          <c:idx val="4"/>
          <c:order val="4"/>
          <c:tx>
            <c:strRef>
              <c:f>Sheet1!$J$1</c:f>
              <c:strCache>
                <c:ptCount val="1"/>
                <c:pt idx="0">
                  <c:v>User 5 Accuracy</c:v>
                </c:pt>
              </c:strCache>
            </c:strRef>
          </c:tx>
          <c:spPr>
            <a:ln w="12700"/>
          </c:spPr>
          <c:marker>
            <c:symbol val="circle"/>
            <c:size val="5"/>
          </c:marker>
          <c:cat>
            <c:numRef>
              <c:f>Sheet1!$A$2:$A$26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Sheet1!$J$2:$J$25</c:f>
              <c:numCache>
                <c:formatCode>General</c:formatCode>
                <c:ptCount val="24"/>
                <c:pt idx="0">
                  <c:v>0.625</c:v>
                </c:pt>
                <c:pt idx="1">
                  <c:v>0.72499999999999998</c:v>
                </c:pt>
                <c:pt idx="2">
                  <c:v>0.77500000000000002</c:v>
                </c:pt>
                <c:pt idx="3">
                  <c:v>0.76923076923076905</c:v>
                </c:pt>
                <c:pt idx="4">
                  <c:v>0.79487179487179505</c:v>
                </c:pt>
                <c:pt idx="5">
                  <c:v>0.78947368421052599</c:v>
                </c:pt>
                <c:pt idx="6">
                  <c:v>0.83783783783783805</c:v>
                </c:pt>
                <c:pt idx="7">
                  <c:v>0.91891891891891897</c:v>
                </c:pt>
                <c:pt idx="8">
                  <c:v>0.91891891891891897</c:v>
                </c:pt>
                <c:pt idx="9">
                  <c:v>0.88888888888888895</c:v>
                </c:pt>
                <c:pt idx="10">
                  <c:v>0.94444444444444398</c:v>
                </c:pt>
                <c:pt idx="11">
                  <c:v>0.94285714285714295</c:v>
                </c:pt>
                <c:pt idx="12">
                  <c:v>0.94285714285714295</c:v>
                </c:pt>
                <c:pt idx="13">
                  <c:v>0.97058823529411797</c:v>
                </c:pt>
                <c:pt idx="14">
                  <c:v>0.85294117647058798</c:v>
                </c:pt>
                <c:pt idx="15">
                  <c:v>0.90909090909090895</c:v>
                </c:pt>
                <c:pt idx="16">
                  <c:v>0.96969696969696995</c:v>
                </c:pt>
                <c:pt idx="17">
                  <c:v>1</c:v>
                </c:pt>
              </c:numCache>
            </c:numRef>
          </c:val>
          <c:smooth val="0"/>
        </c:ser>
        <c:ser>
          <c:idx val="5"/>
          <c:order val="5"/>
          <c:tx>
            <c:strRef>
              <c:f>Sheet1!$L$1</c:f>
              <c:strCache>
                <c:ptCount val="1"/>
                <c:pt idx="0">
                  <c:v>User 6 Accuracy</c:v>
                </c:pt>
              </c:strCache>
            </c:strRef>
          </c:tx>
          <c:spPr>
            <a:ln w="12700"/>
          </c:spPr>
          <c:marker>
            <c:symbol val="circle"/>
            <c:size val="5"/>
          </c:marker>
          <c:cat>
            <c:numRef>
              <c:f>Sheet1!$A$2:$A$26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Sheet1!$L$2:$L$16</c:f>
              <c:numCache>
                <c:formatCode>General</c:formatCode>
                <c:ptCount val="15"/>
                <c:pt idx="0">
                  <c:v>0.72499999999999998</c:v>
                </c:pt>
                <c:pt idx="1">
                  <c:v>0.875</c:v>
                </c:pt>
                <c:pt idx="2">
                  <c:v>0.9</c:v>
                </c:pt>
                <c:pt idx="3">
                  <c:v>0.92307692307692302</c:v>
                </c:pt>
                <c:pt idx="4">
                  <c:v>0.86842105263157898</c:v>
                </c:pt>
                <c:pt idx="5">
                  <c:v>0.86842105263157898</c:v>
                </c:pt>
                <c:pt idx="6">
                  <c:v>0.92105263157894701</c:v>
                </c:pt>
                <c:pt idx="7">
                  <c:v>0.91891891891891897</c:v>
                </c:pt>
                <c:pt idx="8">
                  <c:v>0.97297297297297303</c:v>
                </c:pt>
                <c:pt idx="9">
                  <c:v>0.94444444444444398</c:v>
                </c:pt>
                <c:pt idx="10">
                  <c:v>0.97142857142857097</c:v>
                </c:pt>
                <c:pt idx="11">
                  <c:v>0.97142857142857097</c:v>
                </c:pt>
              </c:numCache>
            </c:numRef>
          </c:val>
          <c:smooth val="0"/>
        </c:ser>
        <c:ser>
          <c:idx val="6"/>
          <c:order val="6"/>
          <c:tx>
            <c:strRef>
              <c:f>Sheet1!$N$1</c:f>
              <c:strCache>
                <c:ptCount val="1"/>
                <c:pt idx="0">
                  <c:v>User 7 Accuracy</c:v>
                </c:pt>
              </c:strCache>
            </c:strRef>
          </c:tx>
          <c:spPr>
            <a:ln w="12700"/>
          </c:spPr>
          <c:marker>
            <c:symbol val="circle"/>
            <c:size val="5"/>
          </c:marker>
          <c:cat>
            <c:numRef>
              <c:f>Sheet1!$A$2:$A$26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Sheet1!$N$2:$N$23</c:f>
              <c:numCache>
                <c:formatCode>General</c:formatCode>
                <c:ptCount val="22"/>
                <c:pt idx="0">
                  <c:v>0.46875</c:v>
                </c:pt>
                <c:pt idx="1">
                  <c:v>0.64516129032258096</c:v>
                </c:pt>
                <c:pt idx="2">
                  <c:v>0.56666666666666698</c:v>
                </c:pt>
                <c:pt idx="3">
                  <c:v>0.56666666666666698</c:v>
                </c:pt>
                <c:pt idx="4">
                  <c:v>0.72413793103448298</c:v>
                </c:pt>
                <c:pt idx="5">
                  <c:v>0.75862068965517204</c:v>
                </c:pt>
                <c:pt idx="6">
                  <c:v>0.78571428571428603</c:v>
                </c:pt>
                <c:pt idx="7">
                  <c:v>0.78571428571428603</c:v>
                </c:pt>
                <c:pt idx="8">
                  <c:v>0.81481481481481499</c:v>
                </c:pt>
                <c:pt idx="9">
                  <c:v>0.85185185185185197</c:v>
                </c:pt>
                <c:pt idx="10">
                  <c:v>0.85185185185185197</c:v>
                </c:pt>
                <c:pt idx="11">
                  <c:v>0.92307692307692302</c:v>
                </c:pt>
                <c:pt idx="12">
                  <c:v>0.92</c:v>
                </c:pt>
                <c:pt idx="13">
                  <c:v>0.92</c:v>
                </c:pt>
                <c:pt idx="14">
                  <c:v>0.95833333333333304</c:v>
                </c:pt>
              </c:numCache>
            </c:numRef>
          </c:val>
          <c:smooth val="0"/>
        </c:ser>
        <c:ser>
          <c:idx val="7"/>
          <c:order val="7"/>
          <c:tx>
            <c:strRef>
              <c:f>Sheet1!$P$1</c:f>
              <c:strCache>
                <c:ptCount val="1"/>
                <c:pt idx="0">
                  <c:v>User 8 Accuracy</c:v>
                </c:pt>
              </c:strCache>
            </c:strRef>
          </c:tx>
          <c:spPr>
            <a:ln w="12700"/>
          </c:spPr>
          <c:marker>
            <c:symbol val="circle"/>
            <c:size val="5"/>
          </c:marker>
          <c:cat>
            <c:numRef>
              <c:f>Sheet1!$A$2:$A$26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Sheet1!$P$2:$P$25</c:f>
              <c:numCache>
                <c:formatCode>General</c:formatCode>
                <c:ptCount val="24"/>
                <c:pt idx="0">
                  <c:v>0.394736842105263</c:v>
                </c:pt>
                <c:pt idx="1">
                  <c:v>0.40540540540540498</c:v>
                </c:pt>
                <c:pt idx="2">
                  <c:v>0.51351351351351304</c:v>
                </c:pt>
                <c:pt idx="3">
                  <c:v>0.5</c:v>
                </c:pt>
                <c:pt idx="4">
                  <c:v>0.51428571428571401</c:v>
                </c:pt>
                <c:pt idx="5">
                  <c:v>0.628571428571429</c:v>
                </c:pt>
                <c:pt idx="6">
                  <c:v>0.628571428571429</c:v>
                </c:pt>
                <c:pt idx="7">
                  <c:v>0.67647058823529405</c:v>
                </c:pt>
                <c:pt idx="8">
                  <c:v>0.63636363636363602</c:v>
                </c:pt>
                <c:pt idx="9">
                  <c:v>0.66666666666666696</c:v>
                </c:pt>
                <c:pt idx="10">
                  <c:v>0.66666666666666696</c:v>
                </c:pt>
                <c:pt idx="11">
                  <c:v>0.6875</c:v>
                </c:pt>
                <c:pt idx="12">
                  <c:v>0.78125</c:v>
                </c:pt>
                <c:pt idx="13">
                  <c:v>0.77419354838709697</c:v>
                </c:pt>
                <c:pt idx="14">
                  <c:v>0.83870967741935498</c:v>
                </c:pt>
                <c:pt idx="15">
                  <c:v>0.83333333333333304</c:v>
                </c:pt>
                <c:pt idx="16">
                  <c:v>0.86206896551724099</c:v>
                </c:pt>
                <c:pt idx="17">
                  <c:v>0.86206896551724099</c:v>
                </c:pt>
                <c:pt idx="18">
                  <c:v>0.89285714285714302</c:v>
                </c:pt>
                <c:pt idx="19">
                  <c:v>0.89285714285714302</c:v>
                </c:pt>
                <c:pt idx="20">
                  <c:v>0.96296296296296302</c:v>
                </c:pt>
                <c:pt idx="21">
                  <c:v>0.96296296296296302</c:v>
                </c:pt>
              </c:numCache>
            </c:numRef>
          </c:val>
          <c:smooth val="0"/>
        </c:ser>
        <c:ser>
          <c:idx val="8"/>
          <c:order val="8"/>
          <c:tx>
            <c:strRef>
              <c:f>Sheet1!$R$1</c:f>
              <c:strCache>
                <c:ptCount val="1"/>
                <c:pt idx="0">
                  <c:v>User 9 Accuracy</c:v>
                </c:pt>
              </c:strCache>
            </c:strRef>
          </c:tx>
          <c:spPr>
            <a:ln w="12700"/>
          </c:spPr>
          <c:marker>
            <c:symbol val="circle"/>
            <c:size val="5"/>
          </c:marker>
          <c:cat>
            <c:numRef>
              <c:f>Sheet1!$A$2:$A$26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Sheet1!$R$2:$R$13</c:f>
              <c:numCache>
                <c:formatCode>General</c:formatCode>
                <c:ptCount val="12"/>
                <c:pt idx="0">
                  <c:v>0.84615384615384603</c:v>
                </c:pt>
                <c:pt idx="1">
                  <c:v>0.81578947368421095</c:v>
                </c:pt>
                <c:pt idx="2">
                  <c:v>0.81081081081081097</c:v>
                </c:pt>
                <c:pt idx="3">
                  <c:v>0.86486486486486502</c:v>
                </c:pt>
                <c:pt idx="4">
                  <c:v>0.91666666666666696</c:v>
                </c:pt>
                <c:pt idx="5">
                  <c:v>0.91666666666666696</c:v>
                </c:pt>
                <c:pt idx="6">
                  <c:v>0.91666666666666696</c:v>
                </c:pt>
                <c:pt idx="7">
                  <c:v>0.94285714285714295</c:v>
                </c:pt>
                <c:pt idx="8">
                  <c:v>0.94285714285714295</c:v>
                </c:pt>
                <c:pt idx="9">
                  <c:v>0.94117647058823495</c:v>
                </c:pt>
                <c:pt idx="10">
                  <c:v>0.94117647058823495</c:v>
                </c:pt>
                <c:pt idx="11">
                  <c:v>0.939393939393939</c:v>
                </c:pt>
              </c:numCache>
            </c:numRef>
          </c:val>
          <c:smooth val="0"/>
        </c:ser>
        <c:ser>
          <c:idx val="9"/>
          <c:order val="9"/>
          <c:tx>
            <c:strRef>
              <c:f>Sheet1!$T$1</c:f>
              <c:strCache>
                <c:ptCount val="1"/>
                <c:pt idx="0">
                  <c:v>User 10 Accuracy</c:v>
                </c:pt>
              </c:strCache>
            </c:strRef>
          </c:tx>
          <c:spPr>
            <a:ln w="12700"/>
          </c:spPr>
          <c:marker>
            <c:symbol val="circle"/>
            <c:size val="5"/>
          </c:marker>
          <c:cat>
            <c:numRef>
              <c:f>Sheet1!$A$2:$A$26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Sheet1!$T$2:$T$19</c:f>
              <c:numCache>
                <c:formatCode>General</c:formatCode>
                <c:ptCount val="18"/>
                <c:pt idx="0">
                  <c:v>0.70967741935483897</c:v>
                </c:pt>
                <c:pt idx="1">
                  <c:v>0.74193548387096797</c:v>
                </c:pt>
                <c:pt idx="2">
                  <c:v>0.74193548387096797</c:v>
                </c:pt>
                <c:pt idx="3">
                  <c:v>0.8</c:v>
                </c:pt>
                <c:pt idx="4">
                  <c:v>0.8</c:v>
                </c:pt>
                <c:pt idx="5">
                  <c:v>0.79310344827586199</c:v>
                </c:pt>
                <c:pt idx="6">
                  <c:v>0.82142857142857095</c:v>
                </c:pt>
                <c:pt idx="7">
                  <c:v>0.85714285714285698</c:v>
                </c:pt>
                <c:pt idx="8">
                  <c:v>0.85185185185185197</c:v>
                </c:pt>
                <c:pt idx="9">
                  <c:v>0.85185185185185197</c:v>
                </c:pt>
                <c:pt idx="10">
                  <c:v>0.85185185185185197</c:v>
                </c:pt>
                <c:pt idx="11">
                  <c:v>0.88461538461538503</c:v>
                </c:pt>
                <c:pt idx="12">
                  <c:v>0.92</c:v>
                </c:pt>
                <c:pt idx="13">
                  <c:v>0.92</c:v>
                </c:pt>
                <c:pt idx="14">
                  <c:v>0.95833333333333304</c:v>
                </c:pt>
              </c:numCache>
            </c:numRef>
          </c:val>
          <c:smooth val="0"/>
        </c:ser>
        <c:ser>
          <c:idx val="10"/>
          <c:order val="10"/>
          <c:tx>
            <c:strRef>
              <c:f>Sheet1!$V$1</c:f>
              <c:strCache>
                <c:ptCount val="1"/>
                <c:pt idx="0">
                  <c:v>User 11 Accuracy</c:v>
                </c:pt>
              </c:strCache>
            </c:strRef>
          </c:tx>
          <c:spPr>
            <a:ln w="12700"/>
          </c:spPr>
          <c:marker>
            <c:symbol val="circle"/>
            <c:size val="5"/>
          </c:marker>
          <c:cat>
            <c:numRef>
              <c:f>Sheet1!$A$2:$A$26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Sheet1!$V$2:$V$13</c:f>
              <c:numCache>
                <c:formatCode>General</c:formatCode>
                <c:ptCount val="12"/>
                <c:pt idx="0">
                  <c:v>0.80487804878048796</c:v>
                </c:pt>
                <c:pt idx="1">
                  <c:v>0.82499999999999996</c:v>
                </c:pt>
                <c:pt idx="2">
                  <c:v>0.875</c:v>
                </c:pt>
                <c:pt idx="3">
                  <c:v>0.82051282051282004</c:v>
                </c:pt>
                <c:pt idx="4">
                  <c:v>0.84210526315789502</c:v>
                </c:pt>
                <c:pt idx="5">
                  <c:v>0.89473684210526305</c:v>
                </c:pt>
                <c:pt idx="6">
                  <c:v>0.89473684210526305</c:v>
                </c:pt>
                <c:pt idx="7">
                  <c:v>0.94594594594594605</c:v>
                </c:pt>
                <c:pt idx="8">
                  <c:v>0.94594594594594605</c:v>
                </c:pt>
                <c:pt idx="9">
                  <c:v>0.97222222222222199</c:v>
                </c:pt>
              </c:numCache>
            </c:numRef>
          </c:val>
          <c:smooth val="0"/>
        </c:ser>
        <c:ser>
          <c:idx val="11"/>
          <c:order val="11"/>
          <c:tx>
            <c:strRef>
              <c:f>Sheet1!$X$1</c:f>
              <c:strCache>
                <c:ptCount val="1"/>
                <c:pt idx="0">
                  <c:v>User 12 Accuracy</c:v>
                </c:pt>
              </c:strCache>
            </c:strRef>
          </c:tx>
          <c:spPr>
            <a:ln w="12700"/>
          </c:spPr>
          <c:marker>
            <c:symbol val="circle"/>
            <c:size val="5"/>
          </c:marker>
          <c:cat>
            <c:numRef>
              <c:f>Sheet1!$A$2:$A$26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Sheet1!$X$2:$X$17</c:f>
              <c:numCache>
                <c:formatCode>General</c:formatCode>
                <c:ptCount val="16"/>
                <c:pt idx="0">
                  <c:v>0.58823529411764697</c:v>
                </c:pt>
                <c:pt idx="1">
                  <c:v>0.66666666666666696</c:v>
                </c:pt>
                <c:pt idx="2">
                  <c:v>0.78787878787878796</c:v>
                </c:pt>
                <c:pt idx="3">
                  <c:v>0.84848484848484895</c:v>
                </c:pt>
                <c:pt idx="4">
                  <c:v>0.90625</c:v>
                </c:pt>
                <c:pt idx="5">
                  <c:v>0.87096774193548399</c:v>
                </c:pt>
                <c:pt idx="6">
                  <c:v>0.93548387096774199</c:v>
                </c:pt>
                <c:pt idx="7">
                  <c:v>0.93333333333333302</c:v>
                </c:pt>
                <c:pt idx="8">
                  <c:v>0.93333333333333302</c:v>
                </c:pt>
                <c:pt idx="9">
                  <c:v>0.9</c:v>
                </c:pt>
                <c:pt idx="10">
                  <c:v>0.931034482758621</c:v>
                </c:pt>
                <c:pt idx="11">
                  <c:v>0.92857142857142905</c:v>
                </c:pt>
                <c:pt idx="12">
                  <c:v>0.96428571428571397</c:v>
                </c:pt>
              </c:numCache>
            </c:numRef>
          </c:val>
          <c:smooth val="0"/>
        </c:ser>
        <c:ser>
          <c:idx val="12"/>
          <c:order val="12"/>
          <c:tx>
            <c:strRef>
              <c:f>Sheet1!$Z$1</c:f>
              <c:strCache>
                <c:ptCount val="1"/>
                <c:pt idx="0">
                  <c:v>User 13 Accuracy</c:v>
                </c:pt>
              </c:strCache>
            </c:strRef>
          </c:tx>
          <c:spPr>
            <a:ln w="12700"/>
          </c:spPr>
          <c:marker>
            <c:symbol val="circle"/>
            <c:size val="5"/>
          </c:marker>
          <c:cat>
            <c:numRef>
              <c:f>Sheet1!$A$2:$A$26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Sheet1!$Z$2:$Z$9</c:f>
              <c:numCache>
                <c:formatCode>General</c:formatCode>
                <c:ptCount val="8"/>
                <c:pt idx="0">
                  <c:v>0.71875</c:v>
                </c:pt>
                <c:pt idx="1">
                  <c:v>0.78125</c:v>
                </c:pt>
                <c:pt idx="2">
                  <c:v>0.78125</c:v>
                </c:pt>
                <c:pt idx="3">
                  <c:v>0.77419354838709697</c:v>
                </c:pt>
                <c:pt idx="4">
                  <c:v>0.83333333333333304</c:v>
                </c:pt>
                <c:pt idx="5">
                  <c:v>0.83333333333333304</c:v>
                </c:pt>
                <c:pt idx="6">
                  <c:v>0.86206896551724099</c:v>
                </c:pt>
                <c:pt idx="7">
                  <c:v>0.86206896551724099</c:v>
                </c:pt>
              </c:numCache>
            </c:numRef>
          </c:val>
          <c:smooth val="0"/>
        </c:ser>
        <c:ser>
          <c:idx val="13"/>
          <c:order val="13"/>
          <c:tx>
            <c:strRef>
              <c:f>Sheet1!$AB$1</c:f>
              <c:strCache>
                <c:ptCount val="1"/>
                <c:pt idx="0">
                  <c:v>User 14 Accuracy</c:v>
                </c:pt>
              </c:strCache>
            </c:strRef>
          </c:tx>
          <c:spPr>
            <a:ln w="12700"/>
          </c:spPr>
          <c:marker>
            <c:symbol val="circle"/>
            <c:size val="5"/>
          </c:marker>
          <c:cat>
            <c:numRef>
              <c:f>Sheet1!$A$2:$A$26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Sheet1!$AB$2:$AB$15</c:f>
              <c:numCache>
                <c:formatCode>General</c:formatCode>
                <c:ptCount val="14"/>
                <c:pt idx="0">
                  <c:v>0.65625</c:v>
                </c:pt>
                <c:pt idx="1">
                  <c:v>0.625</c:v>
                </c:pt>
                <c:pt idx="2">
                  <c:v>0.70967741935483897</c:v>
                </c:pt>
                <c:pt idx="3">
                  <c:v>0.74193548387096797</c:v>
                </c:pt>
                <c:pt idx="4">
                  <c:v>0.76666666666666705</c:v>
                </c:pt>
                <c:pt idx="5">
                  <c:v>0.76666666666666705</c:v>
                </c:pt>
                <c:pt idx="6">
                  <c:v>0.79310344827586199</c:v>
                </c:pt>
                <c:pt idx="7">
                  <c:v>0.79310344827586199</c:v>
                </c:pt>
                <c:pt idx="8">
                  <c:v>0.78571428571428603</c:v>
                </c:pt>
                <c:pt idx="9">
                  <c:v>0.82142857142857095</c:v>
                </c:pt>
                <c:pt idx="10">
                  <c:v>0.85185185185185197</c:v>
                </c:pt>
                <c:pt idx="11">
                  <c:v>0.84615384615384603</c:v>
                </c:pt>
                <c:pt idx="12">
                  <c:v>0.84615384615384603</c:v>
                </c:pt>
                <c:pt idx="13">
                  <c:v>0.84615384615384603</c:v>
                </c:pt>
              </c:numCache>
            </c:numRef>
          </c:val>
          <c:smooth val="0"/>
        </c:ser>
        <c:ser>
          <c:idx val="14"/>
          <c:order val="14"/>
          <c:tx>
            <c:strRef>
              <c:f>Sheet1!$AD$1</c:f>
              <c:strCache>
                <c:ptCount val="1"/>
                <c:pt idx="0">
                  <c:v>User 15 Accuracy</c:v>
                </c:pt>
              </c:strCache>
            </c:strRef>
          </c:tx>
          <c:spPr>
            <a:ln w="12700"/>
          </c:spPr>
          <c:cat>
            <c:numRef>
              <c:f>Sheet1!$A$2:$A$26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Sheet1!$AD$2:$AD$23</c:f>
              <c:numCache>
                <c:formatCode>General</c:formatCode>
                <c:ptCount val="22"/>
                <c:pt idx="0">
                  <c:v>0.53125</c:v>
                </c:pt>
                <c:pt idx="1">
                  <c:v>0.51612903225806495</c:v>
                </c:pt>
                <c:pt idx="2">
                  <c:v>0.61290322580645196</c:v>
                </c:pt>
                <c:pt idx="3">
                  <c:v>0.63333333333333297</c:v>
                </c:pt>
                <c:pt idx="4">
                  <c:v>0.65517241379310298</c:v>
                </c:pt>
                <c:pt idx="5">
                  <c:v>0.75862068965517204</c:v>
                </c:pt>
                <c:pt idx="6">
                  <c:v>0.75</c:v>
                </c:pt>
                <c:pt idx="7">
                  <c:v>0.75</c:v>
                </c:pt>
                <c:pt idx="8">
                  <c:v>0.81481481481481499</c:v>
                </c:pt>
                <c:pt idx="9">
                  <c:v>0.85185185185185197</c:v>
                </c:pt>
                <c:pt idx="10">
                  <c:v>0.92592592592592604</c:v>
                </c:pt>
                <c:pt idx="11">
                  <c:v>0.92307692307692302</c:v>
                </c:pt>
                <c:pt idx="12">
                  <c:v>0.92307692307692302</c:v>
                </c:pt>
                <c:pt idx="13">
                  <c:v>0.92</c:v>
                </c:pt>
                <c:pt idx="14">
                  <c:v>0.95833333333333304</c:v>
                </c:pt>
              </c:numCache>
            </c:numRef>
          </c:val>
          <c:smooth val="0"/>
        </c:ser>
        <c:dLbls>
          <c:showLegendKey val="0"/>
          <c:showVal val="0"/>
          <c:showCatName val="0"/>
          <c:showSerName val="0"/>
          <c:showPercent val="0"/>
          <c:showBubbleSize val="0"/>
        </c:dLbls>
        <c:marker val="1"/>
        <c:smooth val="0"/>
        <c:axId val="116613120"/>
        <c:axId val="116666368"/>
      </c:lineChart>
      <c:catAx>
        <c:axId val="116613120"/>
        <c:scaling>
          <c:orientation val="minMax"/>
        </c:scaling>
        <c:delete val="0"/>
        <c:axPos val="b"/>
        <c:title>
          <c:tx>
            <c:rich>
              <a:bodyPr/>
              <a:lstStyle/>
              <a:p>
                <a:pPr>
                  <a:defRPr sz="2000"/>
                </a:pPr>
                <a:r>
                  <a:rPr lang="en-US" sz="2000"/>
                  <a:t>Number of Templates Added</a:t>
                </a:r>
              </a:p>
            </c:rich>
          </c:tx>
          <c:layout/>
          <c:overlay val="0"/>
        </c:title>
        <c:numFmt formatCode="General" sourceLinked="1"/>
        <c:majorTickMark val="out"/>
        <c:minorTickMark val="none"/>
        <c:tickLblPos val="nextTo"/>
        <c:crossAx val="116666368"/>
        <c:crosses val="autoZero"/>
        <c:auto val="1"/>
        <c:lblAlgn val="ctr"/>
        <c:lblOffset val="100"/>
        <c:noMultiLvlLbl val="0"/>
      </c:catAx>
      <c:valAx>
        <c:axId val="116666368"/>
        <c:scaling>
          <c:orientation val="minMax"/>
          <c:max val="1"/>
          <c:min val="0.30000000000000004"/>
        </c:scaling>
        <c:delete val="0"/>
        <c:axPos val="l"/>
        <c:majorGridlines>
          <c:spPr>
            <a:ln>
              <a:noFill/>
            </a:ln>
          </c:spPr>
        </c:majorGridlines>
        <c:title>
          <c:tx>
            <c:rich>
              <a:bodyPr rot="-5400000" vert="horz"/>
              <a:lstStyle/>
              <a:p>
                <a:pPr>
                  <a:defRPr sz="2000"/>
                </a:pPr>
                <a:r>
                  <a:rPr lang="en-US" sz="2000"/>
                  <a:t>Accuracy</a:t>
                </a:r>
              </a:p>
            </c:rich>
          </c:tx>
          <c:layout/>
          <c:overlay val="0"/>
        </c:title>
        <c:numFmt formatCode="General" sourceLinked="1"/>
        <c:majorTickMark val="out"/>
        <c:minorTickMark val="none"/>
        <c:tickLblPos val="nextTo"/>
        <c:crossAx val="116613120"/>
        <c:crosses val="autoZero"/>
        <c:crossBetween val="midCat"/>
        <c:majorUnit val="0.1"/>
      </c:valAx>
      <c:spPr>
        <a:noFill/>
      </c:spPr>
    </c:plotArea>
    <c:legend>
      <c:legendPos val="r"/>
      <c:layout>
        <c:manualLayout>
          <c:xMode val="edge"/>
          <c:yMode val="edge"/>
          <c:x val="0.82867234237372822"/>
          <c:y val="0.31753624077102477"/>
          <c:w val="0.14340406479378964"/>
          <c:h val="0.53909966704419798"/>
        </c:manualLayout>
      </c:layout>
      <c:overlay val="1"/>
      <c:txPr>
        <a:bodyPr/>
        <a:lstStyle/>
        <a:p>
          <a:pPr>
            <a:defRPr sz="1100"/>
          </a:pPr>
          <a:endParaRPr lang="en-US"/>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v>Normal Pipeline</c:v>
          </c:tx>
          <c:invertIfNegative val="0"/>
          <c:cat>
            <c:strRef>
              <c:f>'pip_2011-07-29_01-01-23'!$B$2:$E$2</c:f>
              <c:strCache>
                <c:ptCount val="4"/>
                <c:pt idx="0">
                  <c:v>Classification Quality</c:v>
                </c:pt>
                <c:pt idx="1">
                  <c:v>Grouping Quality</c:v>
                </c:pt>
                <c:pt idx="2">
                  <c:v>Recognition Quality</c:v>
                </c:pt>
                <c:pt idx="3">
                  <c:v>Per-substroke Recognition Quality</c:v>
                </c:pt>
              </c:strCache>
            </c:strRef>
          </c:cat>
          <c:val>
            <c:numRef>
              <c:f>'pip_2011-07-29_01-01-23'!$B$3:$E$3</c:f>
              <c:numCache>
                <c:formatCode>General</c:formatCode>
                <c:ptCount val="4"/>
                <c:pt idx="0">
                  <c:v>95.680967542416099</c:v>
                </c:pt>
                <c:pt idx="1">
                  <c:v>88.790986790986807</c:v>
                </c:pt>
                <c:pt idx="2">
                  <c:v>86.994839293833095</c:v>
                </c:pt>
                <c:pt idx="3">
                  <c:v>80.060331844629999</c:v>
                </c:pt>
              </c:numCache>
            </c:numRef>
          </c:val>
        </c:ser>
        <c:ser>
          <c:idx val="1"/>
          <c:order val="1"/>
          <c:tx>
            <c:v>Search Refinement</c:v>
          </c:tx>
          <c:invertIfNegative val="0"/>
          <c:cat>
            <c:strRef>
              <c:f>'pip_2011-07-29_01-01-23'!$B$2:$E$2</c:f>
              <c:strCache>
                <c:ptCount val="4"/>
                <c:pt idx="0">
                  <c:v>Classification Quality</c:v>
                </c:pt>
                <c:pt idx="1">
                  <c:v>Grouping Quality</c:v>
                </c:pt>
                <c:pt idx="2">
                  <c:v>Recognition Quality</c:v>
                </c:pt>
                <c:pt idx="3">
                  <c:v>Per-substroke Recognition Quality</c:v>
                </c:pt>
              </c:strCache>
            </c:strRef>
          </c:cat>
          <c:val>
            <c:numRef>
              <c:f>'pip_2011-07-29_01-01-23'!$B$4:$E$4</c:f>
              <c:numCache>
                <c:formatCode>General</c:formatCode>
                <c:ptCount val="4"/>
                <c:pt idx="0">
                  <c:v>93.837866251680197</c:v>
                </c:pt>
                <c:pt idx="1">
                  <c:v>84.156410256410297</c:v>
                </c:pt>
                <c:pt idx="2">
                  <c:v>88.340271957145006</c:v>
                </c:pt>
                <c:pt idx="3">
                  <c:v>77.988105474065904</c:v>
                </c:pt>
              </c:numCache>
            </c:numRef>
          </c:val>
        </c:ser>
        <c:ser>
          <c:idx val="2"/>
          <c:order val="2"/>
          <c:tx>
            <c:v>Context Refinement</c:v>
          </c:tx>
          <c:invertIfNegative val="0"/>
          <c:cat>
            <c:strRef>
              <c:f>'pip_2011-07-29_01-01-23'!$B$2:$E$2</c:f>
              <c:strCache>
                <c:ptCount val="4"/>
                <c:pt idx="0">
                  <c:v>Classification Quality</c:v>
                </c:pt>
                <c:pt idx="1">
                  <c:v>Grouping Quality</c:v>
                </c:pt>
                <c:pt idx="2">
                  <c:v>Recognition Quality</c:v>
                </c:pt>
                <c:pt idx="3">
                  <c:v>Per-substroke Recognition Quality</c:v>
                </c:pt>
              </c:strCache>
            </c:strRef>
          </c:cat>
          <c:val>
            <c:numRef>
              <c:f>'pip_2011-07-29_01-01-23'!$B$5:$E$5</c:f>
              <c:numCache>
                <c:formatCode>General</c:formatCode>
                <c:ptCount val="4"/>
                <c:pt idx="0">
                  <c:v>84.6797132716015</c:v>
                </c:pt>
                <c:pt idx="1">
                  <c:v>88.790986790986807</c:v>
                </c:pt>
                <c:pt idx="2">
                  <c:v>83.383694925645401</c:v>
                </c:pt>
                <c:pt idx="3">
                  <c:v>75.593428166567705</c:v>
                </c:pt>
              </c:numCache>
            </c:numRef>
          </c:val>
        </c:ser>
        <c:dLbls>
          <c:showLegendKey val="0"/>
          <c:showVal val="0"/>
          <c:showCatName val="0"/>
          <c:showSerName val="0"/>
          <c:showPercent val="0"/>
          <c:showBubbleSize val="0"/>
        </c:dLbls>
        <c:gapWidth val="150"/>
        <c:axId val="160276864"/>
        <c:axId val="160278400"/>
      </c:barChart>
      <c:catAx>
        <c:axId val="160276864"/>
        <c:scaling>
          <c:orientation val="minMax"/>
        </c:scaling>
        <c:delete val="0"/>
        <c:axPos val="b"/>
        <c:majorTickMark val="out"/>
        <c:minorTickMark val="none"/>
        <c:tickLblPos val="nextTo"/>
        <c:crossAx val="160278400"/>
        <c:crosses val="autoZero"/>
        <c:auto val="1"/>
        <c:lblAlgn val="ctr"/>
        <c:lblOffset val="100"/>
        <c:noMultiLvlLbl val="0"/>
      </c:catAx>
      <c:valAx>
        <c:axId val="160278400"/>
        <c:scaling>
          <c:orientation val="minMax"/>
          <c:max val="100"/>
          <c:min val="50"/>
        </c:scaling>
        <c:delete val="0"/>
        <c:axPos val="l"/>
        <c:majorGridlines/>
        <c:numFmt formatCode="General" sourceLinked="1"/>
        <c:majorTickMark val="out"/>
        <c:minorTickMark val="none"/>
        <c:tickLblPos val="nextTo"/>
        <c:crossAx val="160276864"/>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v>Condition 1: Ghost Gates</c:v>
          </c:tx>
          <c:marker>
            <c:symbol val="circle"/>
            <c:size val="5"/>
          </c:marker>
          <c:trendline>
            <c:spPr>
              <a:ln>
                <a:solidFill>
                  <a:schemeClr val="accent2"/>
                </a:solidFill>
                <a:prstDash val="dash"/>
              </a:ln>
            </c:spPr>
            <c:trendlineType val="linear"/>
            <c:dispRSqr val="1"/>
            <c:dispEq val="0"/>
            <c:trendlineLbl>
              <c:layout>
                <c:manualLayout>
                  <c:x val="-0.13665426043645787"/>
                  <c:y val="-8.3516357330333704E-2"/>
                </c:manualLayout>
              </c:layout>
              <c:numFmt formatCode="General" sourceLinked="0"/>
            </c:trendlineLbl>
          </c:trendline>
          <c:val>
            <c:numRef>
              <c:f>('Condition 1'!$AB$14,'Condition 1'!$AB$25,'Condition 1'!$AB$36,'Condition 1'!$AB$47,'Condition 1'!$AB$58,'Condition 1'!$AB$69,'Condition 1'!$AB$80,'Condition 1'!$AB$91,'Condition 1'!$AB$102,'Condition 1'!$AB$113,'Condition 1'!$AB$124,'Condition 1'!$AB$135,'Condition 1'!$AB$146,'Condition 1'!$AB$157)</c:f>
              <c:numCache>
                <c:formatCode>General</c:formatCode>
                <c:ptCount val="14"/>
                <c:pt idx="0">
                  <c:v>0.59375</c:v>
                </c:pt>
                <c:pt idx="1">
                  <c:v>0.65625</c:v>
                </c:pt>
                <c:pt idx="2">
                  <c:v>0.6428571428571429</c:v>
                </c:pt>
                <c:pt idx="3">
                  <c:v>0.6071428571428571</c:v>
                </c:pt>
                <c:pt idx="4">
                  <c:v>0.52</c:v>
                </c:pt>
                <c:pt idx="5">
                  <c:v>0.65384615384615385</c:v>
                </c:pt>
                <c:pt idx="6">
                  <c:v>0.6333333333333333</c:v>
                </c:pt>
                <c:pt idx="7">
                  <c:v>0.56666666666666665</c:v>
                </c:pt>
                <c:pt idx="8">
                  <c:v>0.82352941176470584</c:v>
                </c:pt>
                <c:pt idx="9">
                  <c:v>0.625</c:v>
                </c:pt>
                <c:pt idx="10">
                  <c:v>0.68</c:v>
                </c:pt>
                <c:pt idx="11">
                  <c:v>0.52</c:v>
                </c:pt>
                <c:pt idx="12">
                  <c:v>0.66666666666666663</c:v>
                </c:pt>
                <c:pt idx="13">
                  <c:v>0.6333333333333333</c:v>
                </c:pt>
              </c:numCache>
            </c:numRef>
          </c:val>
          <c:smooth val="0"/>
        </c:ser>
        <c:ser>
          <c:idx val="0"/>
          <c:order val="0"/>
          <c:tx>
            <c:v>Condition 2: No Ghost Gates</c:v>
          </c:tx>
          <c:spPr>
            <a:ln w="28575"/>
          </c:spPr>
          <c:marker>
            <c:symbol val="circle"/>
            <c:size val="5"/>
          </c:marker>
          <c:trendline>
            <c:spPr>
              <a:ln>
                <a:solidFill>
                  <a:schemeClr val="accent1"/>
                </a:solidFill>
                <a:prstDash val="dash"/>
              </a:ln>
            </c:spPr>
            <c:trendlineType val="linear"/>
            <c:dispRSqr val="1"/>
            <c:dispEq val="0"/>
            <c:trendlineLbl>
              <c:layout>
                <c:manualLayout>
                  <c:x val="-0.16856915850912471"/>
                  <c:y val="6.665237157855268E-2"/>
                </c:manualLayout>
              </c:layout>
              <c:numFmt formatCode="General" sourceLinked="0"/>
            </c:trendlineLbl>
          </c:trendline>
          <c:val>
            <c:numRef>
              <c:f>('Condition 2'!$AB$11,'Condition 2'!$AB$19,'Condition 2'!$AB$27,'Condition 2'!$AB$35,'Condition 2'!$AB$43,'Condition 2'!$AB$51,'Condition 2'!$AB$59,'Condition 2'!$AB$67,'Condition 2'!$AB$75,'Condition 2'!$AB$83,'Condition 2'!$AB$91,'Condition 2'!$AB$99,'Condition 2'!$AB$107,'Condition 2'!$AB$115)</c:f>
              <c:numCache>
                <c:formatCode>General</c:formatCode>
                <c:ptCount val="14"/>
                <c:pt idx="0">
                  <c:v>0.5</c:v>
                </c:pt>
                <c:pt idx="1">
                  <c:v>0.70588235294117652</c:v>
                </c:pt>
                <c:pt idx="2">
                  <c:v>0.62068965517241381</c:v>
                </c:pt>
                <c:pt idx="3">
                  <c:v>0.56666666666666665</c:v>
                </c:pt>
                <c:pt idx="4">
                  <c:v>0.6</c:v>
                </c:pt>
                <c:pt idx="5">
                  <c:v>0.65517241379310343</c:v>
                </c:pt>
                <c:pt idx="6">
                  <c:v>0.6</c:v>
                </c:pt>
                <c:pt idx="7">
                  <c:v>0.58620689655172409</c:v>
                </c:pt>
                <c:pt idx="8">
                  <c:v>0.52941176470588236</c:v>
                </c:pt>
                <c:pt idx="9">
                  <c:v>0.55882352941176472</c:v>
                </c:pt>
                <c:pt idx="10">
                  <c:v>0.5714285714285714</c:v>
                </c:pt>
                <c:pt idx="11">
                  <c:v>0.61764705882352944</c:v>
                </c:pt>
                <c:pt idx="12">
                  <c:v>0.53333333333333333</c:v>
                </c:pt>
                <c:pt idx="13">
                  <c:v>0.7</c:v>
                </c:pt>
              </c:numCache>
            </c:numRef>
          </c:val>
          <c:smooth val="0"/>
        </c:ser>
        <c:dLbls>
          <c:showLegendKey val="0"/>
          <c:showVal val="0"/>
          <c:showCatName val="0"/>
          <c:showSerName val="0"/>
          <c:showPercent val="0"/>
          <c:showBubbleSize val="0"/>
        </c:dLbls>
        <c:marker val="1"/>
        <c:smooth val="0"/>
        <c:axId val="102773888"/>
        <c:axId val="102775808"/>
      </c:lineChart>
      <c:catAx>
        <c:axId val="102773888"/>
        <c:scaling>
          <c:orientation val="minMax"/>
        </c:scaling>
        <c:delete val="0"/>
        <c:axPos val="b"/>
        <c:title>
          <c:tx>
            <c:rich>
              <a:bodyPr/>
              <a:lstStyle/>
              <a:p>
                <a:pPr>
                  <a:defRPr/>
                </a:pPr>
                <a:r>
                  <a:rPr lang="en-US"/>
                  <a:t>Trial</a:t>
                </a:r>
              </a:p>
            </c:rich>
          </c:tx>
          <c:layout/>
          <c:overlay val="0"/>
        </c:title>
        <c:majorTickMark val="out"/>
        <c:minorTickMark val="none"/>
        <c:tickLblPos val="nextTo"/>
        <c:crossAx val="102775808"/>
        <c:crosses val="autoZero"/>
        <c:auto val="1"/>
        <c:lblAlgn val="ctr"/>
        <c:lblOffset val="100"/>
        <c:noMultiLvlLbl val="0"/>
      </c:catAx>
      <c:valAx>
        <c:axId val="102775808"/>
        <c:scaling>
          <c:orientation val="minMax"/>
        </c:scaling>
        <c:delete val="0"/>
        <c:axPos val="l"/>
        <c:title>
          <c:tx>
            <c:rich>
              <a:bodyPr rot="-5400000" vert="horz"/>
              <a:lstStyle/>
              <a:p>
                <a:pPr>
                  <a:defRPr/>
                </a:pPr>
                <a:r>
                  <a:rPr lang="en-US"/>
                  <a:t>Correct Recognition Rate</a:t>
                </a:r>
              </a:p>
            </c:rich>
          </c:tx>
          <c:layout/>
          <c:overlay val="0"/>
        </c:title>
        <c:numFmt formatCode="General" sourceLinked="1"/>
        <c:majorTickMark val="out"/>
        <c:minorTickMark val="none"/>
        <c:tickLblPos val="nextTo"/>
        <c:crossAx val="102773888"/>
        <c:crosses val="autoZero"/>
        <c:crossBetween val="between"/>
      </c:valAx>
    </c:plotArea>
    <c:legend>
      <c:legendPos val="r"/>
      <c:layout>
        <c:manualLayout>
          <c:xMode val="edge"/>
          <c:yMode val="edge"/>
          <c:x val="0.71417222859871454"/>
          <c:y val="0.48672618434792836"/>
          <c:w val="0.23369774860358361"/>
          <c:h val="0.26434945631796025"/>
        </c:manualLayout>
      </c:layout>
      <c:overlay val="1"/>
      <c:spPr>
        <a:solidFill>
          <a:schemeClr val="bg1"/>
        </a:solidFill>
        <a:ln>
          <a:noFill/>
        </a:ln>
      </c:spPr>
      <c:txPr>
        <a:bodyPr/>
        <a:lstStyle/>
        <a:p>
          <a:pPr rtl="0">
            <a:defRPr/>
          </a:pPr>
          <a:endParaRPr lang="en-US"/>
        </a:p>
      </c:txPr>
    </c:legend>
    <c:plotVisOnly val="1"/>
    <c:dispBlanksAs val="gap"/>
    <c:showDLblsOverMax val="0"/>
  </c:chart>
  <c:spPr>
    <a:solidFill>
      <a:schemeClr val="bg1"/>
    </a:solidFill>
    <a:ln w="76200">
      <a:noFill/>
    </a:ln>
  </c:spPr>
  <c:txPr>
    <a:bodyPr/>
    <a:lstStyle/>
    <a:p>
      <a:pPr>
        <a:defRPr>
          <a:latin typeface="Arial" pitchFamily="34" charset="0"/>
          <a:cs typeface="Arial" pitchFamily="34" charset="0"/>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917B90-56C4-4414-AFF2-ADB4ECE52512}" type="doc">
      <dgm:prSet loTypeId="urn:microsoft.com/office/officeart/2005/8/layout/chevron1" loCatId="process" qsTypeId="urn:microsoft.com/office/officeart/2005/8/quickstyle/simple1" qsCatId="simple" csTypeId="urn:microsoft.com/office/officeart/2005/8/colors/accent1_2" csCatId="accent1" phldr="1"/>
      <dgm:spPr/>
    </dgm:pt>
    <dgm:pt modelId="{D0814F7E-D2F0-4C7D-9C1A-71EFBF1D2082}">
      <dgm:prSet phldrT="[Text]"/>
      <dgm:spPr>
        <a:solidFill>
          <a:srgbClr val="3366FF"/>
        </a:solidFill>
      </dgm:spPr>
      <dgm:t>
        <a:bodyPr/>
        <a:lstStyle/>
        <a:p>
          <a:r>
            <a:rPr lang="en-US" dirty="0" smtClean="0"/>
            <a:t>Stroke Classification</a:t>
          </a:r>
          <a:endParaRPr lang="en-US" dirty="0"/>
        </a:p>
      </dgm:t>
    </dgm:pt>
    <dgm:pt modelId="{5EDAE0E0-45D3-42F3-8C95-DEA9F88A0CAC}" type="parTrans" cxnId="{C10EC7EB-8D9A-4701-974A-1C6DFB188BD6}">
      <dgm:prSet/>
      <dgm:spPr/>
      <dgm:t>
        <a:bodyPr/>
        <a:lstStyle/>
        <a:p>
          <a:endParaRPr lang="en-US"/>
        </a:p>
      </dgm:t>
    </dgm:pt>
    <dgm:pt modelId="{6FEBF059-4125-46C2-A4A3-2F190615E03B}" type="sibTrans" cxnId="{C10EC7EB-8D9A-4701-974A-1C6DFB188BD6}">
      <dgm:prSet/>
      <dgm:spPr/>
      <dgm:t>
        <a:bodyPr/>
        <a:lstStyle/>
        <a:p>
          <a:endParaRPr lang="en-US"/>
        </a:p>
      </dgm:t>
    </dgm:pt>
    <dgm:pt modelId="{5789F0DA-1027-4FEB-B343-237F451E1D06}">
      <dgm:prSet phldrT="[Text]"/>
      <dgm:spPr>
        <a:solidFill>
          <a:srgbClr val="3366FF"/>
        </a:solidFill>
      </dgm:spPr>
      <dgm:t>
        <a:bodyPr/>
        <a:lstStyle/>
        <a:p>
          <a:r>
            <a:rPr lang="en-US" dirty="0" smtClean="0"/>
            <a:t>Stroke Grouping</a:t>
          </a:r>
          <a:endParaRPr lang="en-US" dirty="0"/>
        </a:p>
      </dgm:t>
    </dgm:pt>
    <dgm:pt modelId="{18CC7EDF-4750-4679-BDB5-0DE9D2A6EC15}" type="parTrans" cxnId="{285DB196-C0A0-4EFA-9FF9-37E727519508}">
      <dgm:prSet/>
      <dgm:spPr/>
      <dgm:t>
        <a:bodyPr/>
        <a:lstStyle/>
        <a:p>
          <a:endParaRPr lang="en-US"/>
        </a:p>
      </dgm:t>
    </dgm:pt>
    <dgm:pt modelId="{012E0F92-594B-4B89-8435-7150E8038895}" type="sibTrans" cxnId="{285DB196-C0A0-4EFA-9FF9-37E727519508}">
      <dgm:prSet/>
      <dgm:spPr/>
      <dgm:t>
        <a:bodyPr/>
        <a:lstStyle/>
        <a:p>
          <a:endParaRPr lang="en-US"/>
        </a:p>
      </dgm:t>
    </dgm:pt>
    <dgm:pt modelId="{573EF8C9-F991-4798-BA19-C6D49C9BD2C9}">
      <dgm:prSet phldrT="[Text]"/>
      <dgm:spPr>
        <a:solidFill>
          <a:srgbClr val="008000"/>
        </a:solidFill>
      </dgm:spPr>
      <dgm:t>
        <a:bodyPr/>
        <a:lstStyle/>
        <a:p>
          <a:r>
            <a:rPr lang="en-US" dirty="0" smtClean="0">
              <a:solidFill>
                <a:schemeClr val="bg1"/>
              </a:solidFill>
            </a:rPr>
            <a:t>Shape Recognition</a:t>
          </a:r>
          <a:endParaRPr lang="en-US" dirty="0">
            <a:solidFill>
              <a:schemeClr val="bg1"/>
            </a:solidFill>
          </a:endParaRPr>
        </a:p>
      </dgm:t>
    </dgm:pt>
    <dgm:pt modelId="{3C0D53FF-8680-40F8-9080-3968AC21E612}" type="parTrans" cxnId="{BB33819E-324F-4EA4-81EF-6BF4FAA16692}">
      <dgm:prSet/>
      <dgm:spPr/>
      <dgm:t>
        <a:bodyPr/>
        <a:lstStyle/>
        <a:p>
          <a:endParaRPr lang="en-US"/>
        </a:p>
      </dgm:t>
    </dgm:pt>
    <dgm:pt modelId="{99867AF8-072B-40D9-BB79-FBE773B9FB6E}" type="sibTrans" cxnId="{BB33819E-324F-4EA4-81EF-6BF4FAA16692}">
      <dgm:prSet/>
      <dgm:spPr/>
      <dgm:t>
        <a:bodyPr/>
        <a:lstStyle/>
        <a:p>
          <a:endParaRPr lang="en-US"/>
        </a:p>
      </dgm:t>
    </dgm:pt>
    <dgm:pt modelId="{B1788BE0-781B-4508-87B4-70DF49206D46}">
      <dgm:prSet phldrT="[Text]"/>
      <dgm:spPr>
        <a:solidFill>
          <a:srgbClr val="3366FF"/>
        </a:solidFill>
      </dgm:spPr>
      <dgm:t>
        <a:bodyPr/>
        <a:lstStyle/>
        <a:p>
          <a:r>
            <a:rPr lang="en-US" dirty="0" smtClean="0"/>
            <a:t>Shape Connection</a:t>
          </a:r>
          <a:endParaRPr lang="en-US" dirty="0"/>
        </a:p>
      </dgm:t>
    </dgm:pt>
    <dgm:pt modelId="{F60F0798-9ACC-4A48-A761-5F00F4657693}" type="parTrans" cxnId="{AB814CB5-FB83-4042-BDEE-10379CC2D231}">
      <dgm:prSet/>
      <dgm:spPr/>
      <dgm:t>
        <a:bodyPr/>
        <a:lstStyle/>
        <a:p>
          <a:endParaRPr lang="en-US"/>
        </a:p>
      </dgm:t>
    </dgm:pt>
    <dgm:pt modelId="{F1DF5AB5-01BB-4FB8-B190-BD56FE270D81}" type="sibTrans" cxnId="{AB814CB5-FB83-4042-BDEE-10379CC2D231}">
      <dgm:prSet/>
      <dgm:spPr/>
      <dgm:t>
        <a:bodyPr/>
        <a:lstStyle/>
        <a:p>
          <a:endParaRPr lang="en-US"/>
        </a:p>
      </dgm:t>
    </dgm:pt>
    <dgm:pt modelId="{8EB71720-2863-4B21-AC55-90B5A02397BE}">
      <dgm:prSet phldrT="[Text]"/>
      <dgm:spPr>
        <a:solidFill>
          <a:srgbClr val="008000"/>
        </a:solidFill>
      </dgm:spPr>
      <dgm:t>
        <a:bodyPr/>
        <a:lstStyle/>
        <a:p>
          <a:r>
            <a:rPr lang="en-US" dirty="0" smtClean="0">
              <a:solidFill>
                <a:schemeClr val="bg1"/>
              </a:solidFill>
            </a:rPr>
            <a:t>Shape Refinement</a:t>
          </a:r>
          <a:endParaRPr lang="en-US" dirty="0">
            <a:solidFill>
              <a:schemeClr val="bg1"/>
            </a:solidFill>
          </a:endParaRPr>
        </a:p>
      </dgm:t>
    </dgm:pt>
    <dgm:pt modelId="{6D8E609F-DC90-466C-9507-9C7630194667}" type="parTrans" cxnId="{7D4DB56B-B159-4B7C-90AF-E393C4BFFADC}">
      <dgm:prSet/>
      <dgm:spPr/>
      <dgm:t>
        <a:bodyPr/>
        <a:lstStyle/>
        <a:p>
          <a:endParaRPr lang="en-US"/>
        </a:p>
      </dgm:t>
    </dgm:pt>
    <dgm:pt modelId="{4CC06BE9-BB8F-444C-9023-87297B1F1EE4}" type="sibTrans" cxnId="{7D4DB56B-B159-4B7C-90AF-E393C4BFFADC}">
      <dgm:prSet/>
      <dgm:spPr/>
      <dgm:t>
        <a:bodyPr/>
        <a:lstStyle/>
        <a:p>
          <a:endParaRPr lang="en-US"/>
        </a:p>
      </dgm:t>
    </dgm:pt>
    <dgm:pt modelId="{E1D0802A-5366-4512-A6A4-481B198D5B85}" type="pres">
      <dgm:prSet presAssocID="{73917B90-56C4-4414-AFF2-ADB4ECE52512}" presName="Name0" presStyleCnt="0">
        <dgm:presLayoutVars>
          <dgm:dir/>
          <dgm:animLvl val="lvl"/>
          <dgm:resizeHandles val="exact"/>
        </dgm:presLayoutVars>
      </dgm:prSet>
      <dgm:spPr/>
    </dgm:pt>
    <dgm:pt modelId="{C9B99353-0B46-4107-B292-46DAFEC38284}" type="pres">
      <dgm:prSet presAssocID="{D0814F7E-D2F0-4C7D-9C1A-71EFBF1D2082}" presName="parTxOnly" presStyleLbl="node1" presStyleIdx="0" presStyleCnt="5">
        <dgm:presLayoutVars>
          <dgm:chMax val="0"/>
          <dgm:chPref val="0"/>
          <dgm:bulletEnabled val="1"/>
        </dgm:presLayoutVars>
      </dgm:prSet>
      <dgm:spPr/>
      <dgm:t>
        <a:bodyPr/>
        <a:lstStyle/>
        <a:p>
          <a:endParaRPr lang="en-US"/>
        </a:p>
      </dgm:t>
    </dgm:pt>
    <dgm:pt modelId="{B50B7937-D248-43F1-ABDE-DF93AD55A252}" type="pres">
      <dgm:prSet presAssocID="{6FEBF059-4125-46C2-A4A3-2F190615E03B}" presName="parTxOnlySpace" presStyleCnt="0"/>
      <dgm:spPr/>
    </dgm:pt>
    <dgm:pt modelId="{C788B829-B49D-424C-9D37-7DBC8A9C3193}" type="pres">
      <dgm:prSet presAssocID="{5789F0DA-1027-4FEB-B343-237F451E1D06}" presName="parTxOnly" presStyleLbl="node1" presStyleIdx="1" presStyleCnt="5">
        <dgm:presLayoutVars>
          <dgm:chMax val="0"/>
          <dgm:chPref val="0"/>
          <dgm:bulletEnabled val="1"/>
        </dgm:presLayoutVars>
      </dgm:prSet>
      <dgm:spPr/>
      <dgm:t>
        <a:bodyPr/>
        <a:lstStyle/>
        <a:p>
          <a:endParaRPr lang="en-US"/>
        </a:p>
      </dgm:t>
    </dgm:pt>
    <dgm:pt modelId="{088FFF62-29EE-4B37-8E0B-3BBA526C2E6D}" type="pres">
      <dgm:prSet presAssocID="{012E0F92-594B-4B89-8435-7150E8038895}" presName="parTxOnlySpace" presStyleCnt="0"/>
      <dgm:spPr/>
    </dgm:pt>
    <dgm:pt modelId="{125B18B3-C7CA-4928-AD59-A2789F9B1EA3}" type="pres">
      <dgm:prSet presAssocID="{573EF8C9-F991-4798-BA19-C6D49C9BD2C9}" presName="parTxOnly" presStyleLbl="node1" presStyleIdx="2" presStyleCnt="5">
        <dgm:presLayoutVars>
          <dgm:chMax val="0"/>
          <dgm:chPref val="0"/>
          <dgm:bulletEnabled val="1"/>
        </dgm:presLayoutVars>
      </dgm:prSet>
      <dgm:spPr/>
      <dgm:t>
        <a:bodyPr/>
        <a:lstStyle/>
        <a:p>
          <a:endParaRPr lang="en-US"/>
        </a:p>
      </dgm:t>
    </dgm:pt>
    <dgm:pt modelId="{76789B76-7A11-420A-8199-5E386D1AB618}" type="pres">
      <dgm:prSet presAssocID="{99867AF8-072B-40D9-BB79-FBE773B9FB6E}" presName="parTxOnlySpace" presStyleCnt="0"/>
      <dgm:spPr/>
    </dgm:pt>
    <dgm:pt modelId="{AD2E937A-9C2F-4029-8CC7-7E288EA743C7}" type="pres">
      <dgm:prSet presAssocID="{B1788BE0-781B-4508-87B4-70DF49206D46}" presName="parTxOnly" presStyleLbl="node1" presStyleIdx="3" presStyleCnt="5">
        <dgm:presLayoutVars>
          <dgm:chMax val="0"/>
          <dgm:chPref val="0"/>
          <dgm:bulletEnabled val="1"/>
        </dgm:presLayoutVars>
      </dgm:prSet>
      <dgm:spPr/>
      <dgm:t>
        <a:bodyPr/>
        <a:lstStyle/>
        <a:p>
          <a:endParaRPr lang="en-US"/>
        </a:p>
      </dgm:t>
    </dgm:pt>
    <dgm:pt modelId="{3A31787A-39D5-4548-BBAA-0F3B7EED0BA3}" type="pres">
      <dgm:prSet presAssocID="{F1DF5AB5-01BB-4FB8-B190-BD56FE270D81}" presName="parTxOnlySpace" presStyleCnt="0"/>
      <dgm:spPr/>
    </dgm:pt>
    <dgm:pt modelId="{C0C2A74A-3D75-43D9-B6A8-C89E5E021ABF}" type="pres">
      <dgm:prSet presAssocID="{8EB71720-2863-4B21-AC55-90B5A02397BE}" presName="parTxOnly" presStyleLbl="node1" presStyleIdx="4" presStyleCnt="5">
        <dgm:presLayoutVars>
          <dgm:chMax val="0"/>
          <dgm:chPref val="0"/>
          <dgm:bulletEnabled val="1"/>
        </dgm:presLayoutVars>
      </dgm:prSet>
      <dgm:spPr/>
      <dgm:t>
        <a:bodyPr/>
        <a:lstStyle/>
        <a:p>
          <a:endParaRPr lang="en-US"/>
        </a:p>
      </dgm:t>
    </dgm:pt>
  </dgm:ptLst>
  <dgm:cxnLst>
    <dgm:cxn modelId="{70735384-A12C-46FF-8143-47C6A600D817}" type="presOf" srcId="{8EB71720-2863-4B21-AC55-90B5A02397BE}" destId="{C0C2A74A-3D75-43D9-B6A8-C89E5E021ABF}" srcOrd="0" destOrd="0" presId="urn:microsoft.com/office/officeart/2005/8/layout/chevron1"/>
    <dgm:cxn modelId="{9ED037F6-6491-48F4-87C7-0DE43295AE66}" type="presOf" srcId="{B1788BE0-781B-4508-87B4-70DF49206D46}" destId="{AD2E937A-9C2F-4029-8CC7-7E288EA743C7}" srcOrd="0" destOrd="0" presId="urn:microsoft.com/office/officeart/2005/8/layout/chevron1"/>
    <dgm:cxn modelId="{FF156EF7-98A8-45C9-8325-F4239714C816}" type="presOf" srcId="{D0814F7E-D2F0-4C7D-9C1A-71EFBF1D2082}" destId="{C9B99353-0B46-4107-B292-46DAFEC38284}" srcOrd="0" destOrd="0" presId="urn:microsoft.com/office/officeart/2005/8/layout/chevron1"/>
    <dgm:cxn modelId="{F2AD0A79-5501-49A0-803E-14E8E3867B88}" type="presOf" srcId="{5789F0DA-1027-4FEB-B343-237F451E1D06}" destId="{C788B829-B49D-424C-9D37-7DBC8A9C3193}" srcOrd="0" destOrd="0" presId="urn:microsoft.com/office/officeart/2005/8/layout/chevron1"/>
    <dgm:cxn modelId="{F90E2D44-8282-4494-838E-7A4985228130}" type="presOf" srcId="{573EF8C9-F991-4798-BA19-C6D49C9BD2C9}" destId="{125B18B3-C7CA-4928-AD59-A2789F9B1EA3}" srcOrd="0" destOrd="0" presId="urn:microsoft.com/office/officeart/2005/8/layout/chevron1"/>
    <dgm:cxn modelId="{285DB196-C0A0-4EFA-9FF9-37E727519508}" srcId="{73917B90-56C4-4414-AFF2-ADB4ECE52512}" destId="{5789F0DA-1027-4FEB-B343-237F451E1D06}" srcOrd="1" destOrd="0" parTransId="{18CC7EDF-4750-4679-BDB5-0DE9D2A6EC15}" sibTransId="{012E0F92-594B-4B89-8435-7150E8038895}"/>
    <dgm:cxn modelId="{C10EC7EB-8D9A-4701-974A-1C6DFB188BD6}" srcId="{73917B90-56C4-4414-AFF2-ADB4ECE52512}" destId="{D0814F7E-D2F0-4C7D-9C1A-71EFBF1D2082}" srcOrd="0" destOrd="0" parTransId="{5EDAE0E0-45D3-42F3-8C95-DEA9F88A0CAC}" sibTransId="{6FEBF059-4125-46C2-A4A3-2F190615E03B}"/>
    <dgm:cxn modelId="{BB33819E-324F-4EA4-81EF-6BF4FAA16692}" srcId="{73917B90-56C4-4414-AFF2-ADB4ECE52512}" destId="{573EF8C9-F991-4798-BA19-C6D49C9BD2C9}" srcOrd="2" destOrd="0" parTransId="{3C0D53FF-8680-40F8-9080-3968AC21E612}" sibTransId="{99867AF8-072B-40D9-BB79-FBE773B9FB6E}"/>
    <dgm:cxn modelId="{C8969650-2FC0-4BD5-BBD1-442F6C607352}" type="presOf" srcId="{73917B90-56C4-4414-AFF2-ADB4ECE52512}" destId="{E1D0802A-5366-4512-A6A4-481B198D5B85}" srcOrd="0" destOrd="0" presId="urn:microsoft.com/office/officeart/2005/8/layout/chevron1"/>
    <dgm:cxn modelId="{AB814CB5-FB83-4042-BDEE-10379CC2D231}" srcId="{73917B90-56C4-4414-AFF2-ADB4ECE52512}" destId="{B1788BE0-781B-4508-87B4-70DF49206D46}" srcOrd="3" destOrd="0" parTransId="{F60F0798-9ACC-4A48-A761-5F00F4657693}" sibTransId="{F1DF5AB5-01BB-4FB8-B190-BD56FE270D81}"/>
    <dgm:cxn modelId="{7D4DB56B-B159-4B7C-90AF-E393C4BFFADC}" srcId="{73917B90-56C4-4414-AFF2-ADB4ECE52512}" destId="{8EB71720-2863-4B21-AC55-90B5A02397BE}" srcOrd="4" destOrd="0" parTransId="{6D8E609F-DC90-466C-9507-9C7630194667}" sibTransId="{4CC06BE9-BB8F-444C-9023-87297B1F1EE4}"/>
    <dgm:cxn modelId="{FBE6A7A2-1F91-4810-B1CB-31D88D444C17}" type="presParOf" srcId="{E1D0802A-5366-4512-A6A4-481B198D5B85}" destId="{C9B99353-0B46-4107-B292-46DAFEC38284}" srcOrd="0" destOrd="0" presId="urn:microsoft.com/office/officeart/2005/8/layout/chevron1"/>
    <dgm:cxn modelId="{D3E82047-2249-470F-A14E-8C366889C6A9}" type="presParOf" srcId="{E1D0802A-5366-4512-A6A4-481B198D5B85}" destId="{B50B7937-D248-43F1-ABDE-DF93AD55A252}" srcOrd="1" destOrd="0" presId="urn:microsoft.com/office/officeart/2005/8/layout/chevron1"/>
    <dgm:cxn modelId="{60656447-4F4D-46A6-935D-1392A36AA9F1}" type="presParOf" srcId="{E1D0802A-5366-4512-A6A4-481B198D5B85}" destId="{C788B829-B49D-424C-9D37-7DBC8A9C3193}" srcOrd="2" destOrd="0" presId="urn:microsoft.com/office/officeart/2005/8/layout/chevron1"/>
    <dgm:cxn modelId="{ADF9C629-1BC5-4EB7-B353-D901C09325CA}" type="presParOf" srcId="{E1D0802A-5366-4512-A6A4-481B198D5B85}" destId="{088FFF62-29EE-4B37-8E0B-3BBA526C2E6D}" srcOrd="3" destOrd="0" presId="urn:microsoft.com/office/officeart/2005/8/layout/chevron1"/>
    <dgm:cxn modelId="{03EDE9FD-92B2-47AA-BC27-979CA73D8D42}" type="presParOf" srcId="{E1D0802A-5366-4512-A6A4-481B198D5B85}" destId="{125B18B3-C7CA-4928-AD59-A2789F9B1EA3}" srcOrd="4" destOrd="0" presId="urn:microsoft.com/office/officeart/2005/8/layout/chevron1"/>
    <dgm:cxn modelId="{2275EFA4-ABD8-4DA9-B063-B98BCAE80C3F}" type="presParOf" srcId="{E1D0802A-5366-4512-A6A4-481B198D5B85}" destId="{76789B76-7A11-420A-8199-5E386D1AB618}" srcOrd="5" destOrd="0" presId="urn:microsoft.com/office/officeart/2005/8/layout/chevron1"/>
    <dgm:cxn modelId="{68EB3FDF-0BA6-41E2-A2BD-BBFDE32F0244}" type="presParOf" srcId="{E1D0802A-5366-4512-A6A4-481B198D5B85}" destId="{AD2E937A-9C2F-4029-8CC7-7E288EA743C7}" srcOrd="6" destOrd="0" presId="urn:microsoft.com/office/officeart/2005/8/layout/chevron1"/>
    <dgm:cxn modelId="{323EC0AD-EE75-4ECE-9624-7E9759B76381}" type="presParOf" srcId="{E1D0802A-5366-4512-A6A4-481B198D5B85}" destId="{3A31787A-39D5-4548-BBAA-0F3B7EED0BA3}" srcOrd="7" destOrd="0" presId="urn:microsoft.com/office/officeart/2005/8/layout/chevron1"/>
    <dgm:cxn modelId="{6FD3A35A-BD1E-4C10-BA2A-92EC86B232B9}" type="presParOf" srcId="{E1D0802A-5366-4512-A6A4-481B198D5B85}" destId="{C0C2A74A-3D75-43D9-B6A8-C89E5E021ABF}" srcOrd="8" destOrd="0" presId="urn:microsoft.com/office/officeart/2005/8/layout/chevron1"/>
  </dgm:cxnLst>
  <dgm:bg>
    <a:noFill/>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99353-0B46-4107-B292-46DAFEC38284}">
      <dsp:nvSpPr>
        <dsp:cNvPr id="0" name=""/>
        <dsp:cNvSpPr/>
      </dsp:nvSpPr>
      <dsp:spPr>
        <a:xfrm>
          <a:off x="4000" y="0"/>
          <a:ext cx="3560852" cy="1191741"/>
        </a:xfrm>
        <a:prstGeom prst="chevron">
          <a:avLst/>
        </a:prstGeom>
        <a:solidFill>
          <a:srgbClr val="3366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Stroke Classification</a:t>
          </a:r>
          <a:endParaRPr lang="en-US" sz="3100" kern="1200" dirty="0"/>
        </a:p>
      </dsp:txBody>
      <dsp:txXfrm>
        <a:off x="599871" y="0"/>
        <a:ext cx="2369111" cy="1191741"/>
      </dsp:txXfrm>
    </dsp:sp>
    <dsp:sp modelId="{C788B829-B49D-424C-9D37-7DBC8A9C3193}">
      <dsp:nvSpPr>
        <dsp:cNvPr id="0" name=""/>
        <dsp:cNvSpPr/>
      </dsp:nvSpPr>
      <dsp:spPr>
        <a:xfrm>
          <a:off x="3208768" y="0"/>
          <a:ext cx="3560852" cy="1191741"/>
        </a:xfrm>
        <a:prstGeom prst="chevron">
          <a:avLst/>
        </a:prstGeom>
        <a:solidFill>
          <a:srgbClr val="3366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Stroke Grouping</a:t>
          </a:r>
          <a:endParaRPr lang="en-US" sz="3100" kern="1200" dirty="0"/>
        </a:p>
      </dsp:txBody>
      <dsp:txXfrm>
        <a:off x="3804639" y="0"/>
        <a:ext cx="2369111" cy="1191741"/>
      </dsp:txXfrm>
    </dsp:sp>
    <dsp:sp modelId="{125B18B3-C7CA-4928-AD59-A2789F9B1EA3}">
      <dsp:nvSpPr>
        <dsp:cNvPr id="0" name=""/>
        <dsp:cNvSpPr/>
      </dsp:nvSpPr>
      <dsp:spPr>
        <a:xfrm>
          <a:off x="6413535" y="0"/>
          <a:ext cx="3560852" cy="1191741"/>
        </a:xfrm>
        <a:prstGeom prst="chevron">
          <a:avLst/>
        </a:prstGeom>
        <a:solidFill>
          <a:srgbClr val="008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solidFill>
                <a:schemeClr val="bg1"/>
              </a:solidFill>
            </a:rPr>
            <a:t>Shape Recognition</a:t>
          </a:r>
          <a:endParaRPr lang="en-US" sz="3100" kern="1200" dirty="0">
            <a:solidFill>
              <a:schemeClr val="bg1"/>
            </a:solidFill>
          </a:endParaRPr>
        </a:p>
      </dsp:txBody>
      <dsp:txXfrm>
        <a:off x="7009406" y="0"/>
        <a:ext cx="2369111" cy="1191741"/>
      </dsp:txXfrm>
    </dsp:sp>
    <dsp:sp modelId="{AD2E937A-9C2F-4029-8CC7-7E288EA743C7}">
      <dsp:nvSpPr>
        <dsp:cNvPr id="0" name=""/>
        <dsp:cNvSpPr/>
      </dsp:nvSpPr>
      <dsp:spPr>
        <a:xfrm>
          <a:off x="9618302" y="0"/>
          <a:ext cx="3560852" cy="1191741"/>
        </a:xfrm>
        <a:prstGeom prst="chevron">
          <a:avLst/>
        </a:prstGeom>
        <a:solidFill>
          <a:srgbClr val="3366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Shape Connection</a:t>
          </a:r>
          <a:endParaRPr lang="en-US" sz="3100" kern="1200" dirty="0"/>
        </a:p>
      </dsp:txBody>
      <dsp:txXfrm>
        <a:off x="10214173" y="0"/>
        <a:ext cx="2369111" cy="1191741"/>
      </dsp:txXfrm>
    </dsp:sp>
    <dsp:sp modelId="{C0C2A74A-3D75-43D9-B6A8-C89E5E021ABF}">
      <dsp:nvSpPr>
        <dsp:cNvPr id="0" name=""/>
        <dsp:cNvSpPr/>
      </dsp:nvSpPr>
      <dsp:spPr>
        <a:xfrm>
          <a:off x="12823069" y="0"/>
          <a:ext cx="3560852" cy="1191741"/>
        </a:xfrm>
        <a:prstGeom prst="chevron">
          <a:avLst/>
        </a:prstGeom>
        <a:solidFill>
          <a:srgbClr val="008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solidFill>
                <a:schemeClr val="bg1"/>
              </a:solidFill>
            </a:rPr>
            <a:t>Shape Refinement</a:t>
          </a:r>
          <a:endParaRPr lang="en-US" sz="3100" kern="1200" dirty="0">
            <a:solidFill>
              <a:schemeClr val="bg1"/>
            </a:solidFill>
          </a:endParaRPr>
        </a:p>
      </dsp:txBody>
      <dsp:txXfrm>
        <a:off x="13418940" y="0"/>
        <a:ext cx="2369111" cy="119174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5354" cy="46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59" tIns="46580" rIns="93159" bIns="46580" numCol="1" anchor="t" anchorCtr="0" compatLnSpc="1">
            <a:prstTxWarp prst="textNoShape">
              <a:avLst/>
            </a:prstTxWarp>
          </a:bodyPr>
          <a:lstStyle>
            <a:lvl1pPr algn="l" defTabSz="932229">
              <a:spcBef>
                <a:spcPct val="0"/>
              </a:spcBef>
              <a:defRPr sz="1200"/>
            </a:lvl1pPr>
          </a:lstStyle>
          <a:p>
            <a:pPr>
              <a:defRPr/>
            </a:pPr>
            <a:endParaRPr lang="en-US"/>
          </a:p>
        </p:txBody>
      </p:sp>
      <p:sp>
        <p:nvSpPr>
          <p:cNvPr id="4099" name="Rectangle 3"/>
          <p:cNvSpPr>
            <a:spLocks noGrp="1" noChangeArrowheads="1"/>
          </p:cNvSpPr>
          <p:nvPr>
            <p:ph type="dt" sz="quarter" idx="1"/>
          </p:nvPr>
        </p:nvSpPr>
        <p:spPr bwMode="auto">
          <a:xfrm>
            <a:off x="3968696" y="0"/>
            <a:ext cx="3035354" cy="46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59" tIns="46580" rIns="93159" bIns="46580" numCol="1" anchor="t" anchorCtr="0" compatLnSpc="1">
            <a:prstTxWarp prst="textNoShape">
              <a:avLst/>
            </a:prstTxWarp>
          </a:bodyPr>
          <a:lstStyle>
            <a:lvl1pPr algn="r" defTabSz="932229">
              <a:spcBef>
                <a:spcPct val="0"/>
              </a:spcBef>
              <a:defRPr sz="1200"/>
            </a:lvl1pPr>
          </a:lstStyle>
          <a:p>
            <a:pPr>
              <a:defRPr/>
            </a:pPr>
            <a:endParaRPr lang="en-US"/>
          </a:p>
        </p:txBody>
      </p:sp>
      <p:sp>
        <p:nvSpPr>
          <p:cNvPr id="4100" name="Rectangle 4"/>
          <p:cNvSpPr>
            <a:spLocks noGrp="1" noChangeArrowheads="1"/>
          </p:cNvSpPr>
          <p:nvPr>
            <p:ph type="ftr" sz="quarter" idx="2"/>
          </p:nvPr>
        </p:nvSpPr>
        <p:spPr bwMode="auto">
          <a:xfrm>
            <a:off x="0" y="8831978"/>
            <a:ext cx="3035354" cy="46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59" tIns="46580" rIns="93159" bIns="46580" numCol="1" anchor="b" anchorCtr="0" compatLnSpc="1">
            <a:prstTxWarp prst="textNoShape">
              <a:avLst/>
            </a:prstTxWarp>
          </a:bodyPr>
          <a:lstStyle>
            <a:lvl1pPr algn="l" defTabSz="932229">
              <a:spcBef>
                <a:spcPct val="0"/>
              </a:spcBef>
              <a:defRPr sz="1200"/>
            </a:lvl1pPr>
          </a:lstStyle>
          <a:p>
            <a:pPr>
              <a:defRPr/>
            </a:pPr>
            <a:endParaRPr lang="en-US"/>
          </a:p>
        </p:txBody>
      </p:sp>
      <p:sp>
        <p:nvSpPr>
          <p:cNvPr id="4101" name="Rectangle 5"/>
          <p:cNvSpPr>
            <a:spLocks noGrp="1" noChangeArrowheads="1"/>
          </p:cNvSpPr>
          <p:nvPr>
            <p:ph type="sldNum" sz="quarter" idx="3"/>
          </p:nvPr>
        </p:nvSpPr>
        <p:spPr bwMode="auto">
          <a:xfrm>
            <a:off x="3968696" y="8831978"/>
            <a:ext cx="3035354" cy="46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59" tIns="46580" rIns="93159" bIns="46580" numCol="1" anchor="b" anchorCtr="0" compatLnSpc="1">
            <a:prstTxWarp prst="textNoShape">
              <a:avLst/>
            </a:prstTxWarp>
          </a:bodyPr>
          <a:lstStyle>
            <a:lvl1pPr algn="r" defTabSz="932229">
              <a:spcBef>
                <a:spcPct val="0"/>
              </a:spcBef>
              <a:defRPr sz="1200"/>
            </a:lvl1pPr>
          </a:lstStyle>
          <a:p>
            <a:pPr>
              <a:defRPr/>
            </a:pPr>
            <a:fld id="{5E41849D-B127-49B5-80CA-EFA0A1E89C86}" type="slidenum">
              <a:rPr lang="en-US"/>
              <a:pPr>
                <a:defRPr/>
              </a:pPr>
              <a:t>‹#›</a:t>
            </a:fld>
            <a:endParaRPr lang="en-US"/>
          </a:p>
        </p:txBody>
      </p:sp>
    </p:spTree>
    <p:extLst>
      <p:ext uri="{BB962C8B-B14F-4D97-AF65-F5344CB8AC3E}">
        <p14:creationId xmlns:p14="http://schemas.microsoft.com/office/powerpoint/2010/main" val="46030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026"/>
          <p:cNvSpPr>
            <a:spLocks noGrp="1" noChangeArrowheads="1"/>
          </p:cNvSpPr>
          <p:nvPr>
            <p:ph type="hdr" sz="quarter"/>
          </p:nvPr>
        </p:nvSpPr>
        <p:spPr bwMode="auto">
          <a:xfrm>
            <a:off x="1" y="0"/>
            <a:ext cx="3052843" cy="45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20" tIns="45810" rIns="91620" bIns="45810" numCol="1" anchor="t" anchorCtr="0" compatLnSpc="1">
            <a:prstTxWarp prst="textNoShape">
              <a:avLst/>
            </a:prstTxWarp>
          </a:bodyPr>
          <a:lstStyle>
            <a:lvl1pPr algn="l">
              <a:defRPr sz="1200"/>
            </a:lvl1pPr>
          </a:lstStyle>
          <a:p>
            <a:pPr>
              <a:defRPr/>
            </a:pPr>
            <a:endParaRPr lang="en-US"/>
          </a:p>
        </p:txBody>
      </p:sp>
      <p:sp>
        <p:nvSpPr>
          <p:cNvPr id="6147" name="Rectangle 1027"/>
          <p:cNvSpPr>
            <a:spLocks noGrp="1" noChangeArrowheads="1"/>
          </p:cNvSpPr>
          <p:nvPr>
            <p:ph type="dt" idx="1"/>
          </p:nvPr>
        </p:nvSpPr>
        <p:spPr bwMode="auto">
          <a:xfrm>
            <a:off x="3968698" y="0"/>
            <a:ext cx="3052843" cy="45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20" tIns="45810" rIns="91620" bIns="45810" numCol="1" anchor="t" anchorCtr="0" compatLnSpc="1">
            <a:prstTxWarp prst="textNoShape">
              <a:avLst/>
            </a:prstTxWarp>
          </a:bodyPr>
          <a:lstStyle>
            <a:lvl1pPr algn="r">
              <a:defRPr sz="1200"/>
            </a:lvl1pPr>
          </a:lstStyle>
          <a:p>
            <a:pPr>
              <a:defRPr/>
            </a:pPr>
            <a:endParaRPr lang="en-US"/>
          </a:p>
        </p:txBody>
      </p:sp>
      <p:sp>
        <p:nvSpPr>
          <p:cNvPr id="3076" name="Rectangle 1028"/>
          <p:cNvSpPr>
            <a:spLocks noGrp="1" noRot="1" noChangeAspect="1" noChangeArrowheads="1" noTextEdit="1"/>
          </p:cNvSpPr>
          <p:nvPr>
            <p:ph type="sldImg" idx="2"/>
          </p:nvPr>
        </p:nvSpPr>
        <p:spPr bwMode="auto">
          <a:xfrm>
            <a:off x="742950" y="687388"/>
            <a:ext cx="5459413" cy="35115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1029"/>
          <p:cNvSpPr>
            <a:spLocks noGrp="1" noChangeArrowheads="1"/>
          </p:cNvSpPr>
          <p:nvPr>
            <p:ph type="body" sz="quarter" idx="3"/>
          </p:nvPr>
        </p:nvSpPr>
        <p:spPr bwMode="auto">
          <a:xfrm>
            <a:off x="915853" y="4427918"/>
            <a:ext cx="5189834" cy="419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20" tIns="45810" rIns="91620" bIns="4581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1030"/>
          <p:cNvSpPr>
            <a:spLocks noGrp="1" noChangeArrowheads="1"/>
          </p:cNvSpPr>
          <p:nvPr>
            <p:ph type="ftr" sz="quarter" idx="4"/>
          </p:nvPr>
        </p:nvSpPr>
        <p:spPr bwMode="auto">
          <a:xfrm>
            <a:off x="1" y="8855835"/>
            <a:ext cx="3052843" cy="45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20" tIns="45810" rIns="91620" bIns="45810" numCol="1" anchor="b" anchorCtr="0" compatLnSpc="1">
            <a:prstTxWarp prst="textNoShape">
              <a:avLst/>
            </a:prstTxWarp>
          </a:bodyPr>
          <a:lstStyle>
            <a:lvl1pPr algn="l">
              <a:defRPr sz="1200"/>
            </a:lvl1pPr>
          </a:lstStyle>
          <a:p>
            <a:pPr>
              <a:defRPr/>
            </a:pPr>
            <a:endParaRPr lang="en-US"/>
          </a:p>
        </p:txBody>
      </p:sp>
      <p:sp>
        <p:nvSpPr>
          <p:cNvPr id="6151" name="Rectangle 1031"/>
          <p:cNvSpPr>
            <a:spLocks noGrp="1" noChangeArrowheads="1"/>
          </p:cNvSpPr>
          <p:nvPr>
            <p:ph type="sldNum" sz="quarter" idx="5"/>
          </p:nvPr>
        </p:nvSpPr>
        <p:spPr bwMode="auto">
          <a:xfrm>
            <a:off x="3968698" y="8855835"/>
            <a:ext cx="3052843" cy="45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20" tIns="45810" rIns="91620" bIns="45810" numCol="1" anchor="b" anchorCtr="0" compatLnSpc="1">
            <a:prstTxWarp prst="textNoShape">
              <a:avLst/>
            </a:prstTxWarp>
          </a:bodyPr>
          <a:lstStyle>
            <a:lvl1pPr algn="r">
              <a:defRPr sz="1200"/>
            </a:lvl1pPr>
          </a:lstStyle>
          <a:p>
            <a:pPr>
              <a:defRPr/>
            </a:pPr>
            <a:fld id="{A5235418-A01A-40F9-8E89-4A352F50C10C}" type="slidenum">
              <a:rPr lang="en-US"/>
              <a:pPr>
                <a:defRPr/>
              </a:pPr>
              <a:t>‹#›</a:t>
            </a:fld>
            <a:endParaRPr lang="en-US"/>
          </a:p>
        </p:txBody>
      </p:sp>
    </p:spTree>
    <p:extLst>
      <p:ext uri="{BB962C8B-B14F-4D97-AF65-F5344CB8AC3E}">
        <p14:creationId xmlns:p14="http://schemas.microsoft.com/office/powerpoint/2010/main" val="18262298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1"/>
          <p:cNvSpPr>
            <a:spLocks noGrp="1" noChangeArrowheads="1"/>
          </p:cNvSpPr>
          <p:nvPr>
            <p:ph type="sldNum" sz="quarter" idx="5"/>
          </p:nvPr>
        </p:nvSpPr>
        <p:spPr>
          <a:noFill/>
        </p:spPr>
        <p:txBody>
          <a:bodyPr/>
          <a:lstStyle>
            <a:lvl1pPr eaLnBrk="0" hangingPunct="0">
              <a:defRPr sz="3200">
                <a:solidFill>
                  <a:schemeClr val="tx1"/>
                </a:solidFill>
                <a:latin typeface="Arial" pitchFamily="34" charset="0"/>
              </a:defRPr>
            </a:lvl1pPr>
            <a:lvl2pPr marL="744510" indent="-286350" eaLnBrk="0" hangingPunct="0">
              <a:defRPr sz="3200">
                <a:solidFill>
                  <a:schemeClr val="tx1"/>
                </a:solidFill>
                <a:latin typeface="Arial" pitchFamily="34" charset="0"/>
              </a:defRPr>
            </a:lvl2pPr>
            <a:lvl3pPr marL="1145400" indent="-229080" eaLnBrk="0" hangingPunct="0">
              <a:defRPr sz="3200">
                <a:solidFill>
                  <a:schemeClr val="tx1"/>
                </a:solidFill>
                <a:latin typeface="Arial" pitchFamily="34" charset="0"/>
              </a:defRPr>
            </a:lvl3pPr>
            <a:lvl4pPr marL="1603560" indent="-229080" eaLnBrk="0" hangingPunct="0">
              <a:defRPr sz="3200">
                <a:solidFill>
                  <a:schemeClr val="tx1"/>
                </a:solidFill>
                <a:latin typeface="Arial" pitchFamily="34" charset="0"/>
              </a:defRPr>
            </a:lvl4pPr>
            <a:lvl5pPr marL="2061721" indent="-229080" eaLnBrk="0" hangingPunct="0">
              <a:defRPr sz="3200">
                <a:solidFill>
                  <a:schemeClr val="tx1"/>
                </a:solidFill>
                <a:latin typeface="Arial" pitchFamily="34" charset="0"/>
              </a:defRPr>
            </a:lvl5pPr>
            <a:lvl6pPr marL="2519881" indent="-229080" algn="ctr" eaLnBrk="0" fontAlgn="base" hangingPunct="0">
              <a:spcBef>
                <a:spcPct val="50000"/>
              </a:spcBef>
              <a:spcAft>
                <a:spcPct val="0"/>
              </a:spcAft>
              <a:defRPr sz="3200">
                <a:solidFill>
                  <a:schemeClr val="tx1"/>
                </a:solidFill>
                <a:latin typeface="Arial" pitchFamily="34" charset="0"/>
              </a:defRPr>
            </a:lvl6pPr>
            <a:lvl7pPr marL="2978041" indent="-229080" algn="ctr" eaLnBrk="0" fontAlgn="base" hangingPunct="0">
              <a:spcBef>
                <a:spcPct val="50000"/>
              </a:spcBef>
              <a:spcAft>
                <a:spcPct val="0"/>
              </a:spcAft>
              <a:defRPr sz="3200">
                <a:solidFill>
                  <a:schemeClr val="tx1"/>
                </a:solidFill>
                <a:latin typeface="Arial" pitchFamily="34" charset="0"/>
              </a:defRPr>
            </a:lvl7pPr>
            <a:lvl8pPr marL="3436201" indent="-229080" algn="ctr" eaLnBrk="0" fontAlgn="base" hangingPunct="0">
              <a:spcBef>
                <a:spcPct val="50000"/>
              </a:spcBef>
              <a:spcAft>
                <a:spcPct val="0"/>
              </a:spcAft>
              <a:defRPr sz="3200">
                <a:solidFill>
                  <a:schemeClr val="tx1"/>
                </a:solidFill>
                <a:latin typeface="Arial" pitchFamily="34" charset="0"/>
              </a:defRPr>
            </a:lvl8pPr>
            <a:lvl9pPr marL="3894361" indent="-229080" algn="ctr" eaLnBrk="0" fontAlgn="base" hangingPunct="0">
              <a:spcBef>
                <a:spcPct val="50000"/>
              </a:spcBef>
              <a:spcAft>
                <a:spcPct val="0"/>
              </a:spcAft>
              <a:defRPr sz="3200">
                <a:solidFill>
                  <a:schemeClr val="tx1"/>
                </a:solidFill>
                <a:latin typeface="Arial" pitchFamily="34" charset="0"/>
              </a:defRPr>
            </a:lvl9pPr>
          </a:lstStyle>
          <a:p>
            <a:pPr eaLnBrk="1" hangingPunct="1"/>
            <a:fld id="{90B7FF28-9341-4626-A58A-255497F22D86}" type="slidenum">
              <a:rPr lang="en-US" sz="1200"/>
              <a:pPr eaLnBrk="1" hangingPunct="1"/>
              <a:t>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0226675"/>
            <a:ext cx="4352607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325" y="18653125"/>
            <a:ext cx="358457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7D8B7B-6B66-42C9-B322-B5F41E52B818}" type="slidenum">
              <a:rPr lang="en-US"/>
              <a:pPr>
                <a:defRPr/>
              </a:pPr>
              <a:t>‹#›</a:t>
            </a:fld>
            <a:endParaRPr lang="en-US"/>
          </a:p>
        </p:txBody>
      </p:sp>
    </p:spTree>
    <p:extLst>
      <p:ext uri="{BB962C8B-B14F-4D97-AF65-F5344CB8AC3E}">
        <p14:creationId xmlns:p14="http://schemas.microsoft.com/office/powerpoint/2010/main" val="186828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252774-FFD7-41FC-B0FD-89EE87DF2EB3}" type="slidenum">
              <a:rPr lang="en-US"/>
              <a:pPr>
                <a:defRPr/>
              </a:pPr>
              <a:t>‹#›</a:t>
            </a:fld>
            <a:endParaRPr lang="en-US"/>
          </a:p>
        </p:txBody>
      </p:sp>
    </p:spTree>
    <p:extLst>
      <p:ext uri="{BB962C8B-B14F-4D97-AF65-F5344CB8AC3E}">
        <p14:creationId xmlns:p14="http://schemas.microsoft.com/office/powerpoint/2010/main" val="292497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3" y="2927350"/>
            <a:ext cx="10880725" cy="26333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0163" y="2927350"/>
            <a:ext cx="32492950" cy="26333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5320F6-2C93-434E-9368-0B100E117395}" type="slidenum">
              <a:rPr lang="en-US"/>
              <a:pPr>
                <a:defRPr/>
              </a:pPr>
              <a:t>‹#›</a:t>
            </a:fld>
            <a:endParaRPr lang="en-US"/>
          </a:p>
        </p:txBody>
      </p:sp>
    </p:spTree>
    <p:extLst>
      <p:ext uri="{BB962C8B-B14F-4D97-AF65-F5344CB8AC3E}">
        <p14:creationId xmlns:p14="http://schemas.microsoft.com/office/powerpoint/2010/main" val="40365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836279-79BF-4D5A-961A-79B470A0F418}" type="slidenum">
              <a:rPr lang="en-US"/>
              <a:pPr>
                <a:defRPr/>
              </a:pPr>
              <a:t>‹#›</a:t>
            </a:fld>
            <a:endParaRPr lang="en-US"/>
          </a:p>
        </p:txBody>
      </p:sp>
    </p:spTree>
    <p:extLst>
      <p:ext uri="{BB962C8B-B14F-4D97-AF65-F5344CB8AC3E}">
        <p14:creationId xmlns:p14="http://schemas.microsoft.com/office/powerpoint/2010/main" val="103239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1153438"/>
            <a:ext cx="4352607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0"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5C89BF-DE8D-4CF5-A8A8-4B784DE7E75C}" type="slidenum">
              <a:rPr lang="en-US"/>
              <a:pPr>
                <a:defRPr/>
              </a:pPr>
              <a:t>‹#›</a:t>
            </a:fld>
            <a:endParaRPr lang="en-US"/>
          </a:p>
        </p:txBody>
      </p:sp>
    </p:spTree>
    <p:extLst>
      <p:ext uri="{BB962C8B-B14F-4D97-AF65-F5344CB8AC3E}">
        <p14:creationId xmlns:p14="http://schemas.microsoft.com/office/powerpoint/2010/main" val="94269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0163" y="9509125"/>
            <a:ext cx="21686837"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9509125"/>
            <a:ext cx="21686838"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5E59A3-7E3F-4B97-95D4-C2EC91B33923}" type="slidenum">
              <a:rPr lang="en-US"/>
              <a:pPr>
                <a:defRPr/>
              </a:pPr>
              <a:t>‹#›</a:t>
            </a:fld>
            <a:endParaRPr lang="en-US"/>
          </a:p>
        </p:txBody>
      </p:sp>
    </p:spTree>
    <p:extLst>
      <p:ext uri="{BB962C8B-B14F-4D97-AF65-F5344CB8AC3E}">
        <p14:creationId xmlns:p14="http://schemas.microsoft.com/office/powerpoint/2010/main" val="380856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7625"/>
            <a:ext cx="4608512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7369175"/>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0439400"/>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369175"/>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439400"/>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8D183AB-BC16-4C80-AEC6-761AFB40D62D}" type="slidenum">
              <a:rPr lang="en-US"/>
              <a:pPr>
                <a:defRPr/>
              </a:pPr>
              <a:t>‹#›</a:t>
            </a:fld>
            <a:endParaRPr lang="en-US"/>
          </a:p>
        </p:txBody>
      </p:sp>
    </p:spTree>
    <p:extLst>
      <p:ext uri="{BB962C8B-B14F-4D97-AF65-F5344CB8AC3E}">
        <p14:creationId xmlns:p14="http://schemas.microsoft.com/office/powerpoint/2010/main" val="180769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8F6FB3-68F2-440D-8126-D13A56BD019D}" type="slidenum">
              <a:rPr lang="en-US"/>
              <a:pPr>
                <a:defRPr/>
              </a:pPr>
              <a:t>‹#›</a:t>
            </a:fld>
            <a:endParaRPr lang="en-US"/>
          </a:p>
        </p:txBody>
      </p:sp>
    </p:spTree>
    <p:extLst>
      <p:ext uri="{BB962C8B-B14F-4D97-AF65-F5344CB8AC3E}">
        <p14:creationId xmlns:p14="http://schemas.microsoft.com/office/powerpoint/2010/main" val="325375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764CFF0-8526-49BE-B1C4-14E832F9A991}" type="slidenum">
              <a:rPr lang="en-US"/>
              <a:pPr>
                <a:defRPr/>
              </a:pPr>
              <a:t>‹#›</a:t>
            </a:fld>
            <a:endParaRPr lang="en-US"/>
          </a:p>
        </p:txBody>
      </p:sp>
    </p:spTree>
    <p:extLst>
      <p:ext uri="{BB962C8B-B14F-4D97-AF65-F5344CB8AC3E}">
        <p14:creationId xmlns:p14="http://schemas.microsoft.com/office/powerpoint/2010/main" val="1776058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1275"/>
            <a:ext cx="168465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0013E2-8220-40D0-8109-21D99082A12D}" type="slidenum">
              <a:rPr lang="en-US"/>
              <a:pPr>
                <a:defRPr/>
              </a:pPr>
              <a:t>‹#›</a:t>
            </a:fld>
            <a:endParaRPr lang="en-US"/>
          </a:p>
        </p:txBody>
      </p:sp>
    </p:spTree>
    <p:extLst>
      <p:ext uri="{BB962C8B-B14F-4D97-AF65-F5344CB8AC3E}">
        <p14:creationId xmlns:p14="http://schemas.microsoft.com/office/powerpoint/2010/main" val="134756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63"/>
            <a:ext cx="3072447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2941638"/>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0036175" y="25763538"/>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B378961-8829-42D4-BAB8-E07558ED2E07}" type="slidenum">
              <a:rPr lang="en-US"/>
              <a:pPr>
                <a:defRPr/>
              </a:pPr>
              <a:t>‹#›</a:t>
            </a:fld>
            <a:endParaRPr lang="en-US"/>
          </a:p>
        </p:txBody>
      </p:sp>
    </p:spTree>
    <p:extLst>
      <p:ext uri="{BB962C8B-B14F-4D97-AF65-F5344CB8AC3E}">
        <p14:creationId xmlns:p14="http://schemas.microsoft.com/office/powerpoint/2010/main" val="65963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3" y="2927350"/>
            <a:ext cx="4352607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3410" tIns="271705" rIns="543410" bIns="27170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40163" y="9509125"/>
            <a:ext cx="43526075" cy="1975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3410" tIns="271705" rIns="543410" bIns="27170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840163" y="29992638"/>
            <a:ext cx="10668000"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3410" tIns="271705" rIns="543410" bIns="271705" numCol="1" anchor="t" anchorCtr="0" compatLnSpc="1">
            <a:prstTxWarp prst="textNoShape">
              <a:avLst/>
            </a:prstTxWarp>
          </a:bodyPr>
          <a:lstStyle>
            <a:lvl1pPr algn="l" defTabSz="5434013">
              <a:spcBef>
                <a:spcPct val="0"/>
              </a:spcBef>
              <a:defRPr sz="8300">
                <a:latin typeface="+mn-lt"/>
              </a:defRPr>
            </a:lvl1pPr>
          </a:lstStyle>
          <a:p>
            <a:pPr>
              <a:defRPr/>
            </a:pPr>
            <a:endParaRPr lang="en-US"/>
          </a:p>
        </p:txBody>
      </p:sp>
      <p:sp>
        <p:nvSpPr>
          <p:cNvPr id="1029" name="Rectangle 5"/>
          <p:cNvSpPr>
            <a:spLocks noGrp="1" noChangeArrowheads="1"/>
          </p:cNvSpPr>
          <p:nvPr>
            <p:ph type="ftr" sz="quarter" idx="3"/>
          </p:nvPr>
        </p:nvSpPr>
        <p:spPr bwMode="auto">
          <a:xfrm>
            <a:off x="17495838" y="29992638"/>
            <a:ext cx="16214725"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3410" tIns="271705" rIns="543410" bIns="271705" numCol="1" anchor="t" anchorCtr="0" compatLnSpc="1">
            <a:prstTxWarp prst="textNoShape">
              <a:avLst/>
            </a:prstTxWarp>
          </a:bodyPr>
          <a:lstStyle>
            <a:lvl1pPr defTabSz="5434013">
              <a:spcBef>
                <a:spcPct val="0"/>
              </a:spcBef>
              <a:defRPr sz="83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36698238" y="29992638"/>
            <a:ext cx="10668000"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3410" tIns="271705" rIns="543410" bIns="271705" numCol="1" anchor="t" anchorCtr="0" compatLnSpc="1">
            <a:prstTxWarp prst="textNoShape">
              <a:avLst/>
            </a:prstTxWarp>
          </a:bodyPr>
          <a:lstStyle>
            <a:lvl1pPr algn="r" defTabSz="5434013">
              <a:spcBef>
                <a:spcPct val="0"/>
              </a:spcBef>
              <a:defRPr sz="8300">
                <a:latin typeface="+mn-lt"/>
              </a:defRPr>
            </a:lvl1pPr>
          </a:lstStyle>
          <a:p>
            <a:pPr>
              <a:defRPr/>
            </a:pPr>
            <a:fld id="{D2EFF14F-3D46-4D3E-A1AD-397D125D7E5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434013" rtl="0" eaLnBrk="1" fontAlgn="base" hangingPunct="1">
        <a:spcBef>
          <a:spcPct val="0"/>
        </a:spcBef>
        <a:spcAft>
          <a:spcPct val="0"/>
        </a:spcAft>
        <a:defRPr sz="26100">
          <a:solidFill>
            <a:schemeClr val="tx2"/>
          </a:solidFill>
          <a:latin typeface="+mj-lt"/>
          <a:ea typeface="+mj-ea"/>
          <a:cs typeface="+mj-cs"/>
        </a:defRPr>
      </a:lvl1pPr>
      <a:lvl2pPr algn="ctr" defTabSz="5434013" rtl="0" eaLnBrk="1" fontAlgn="base" hangingPunct="1">
        <a:spcBef>
          <a:spcPct val="0"/>
        </a:spcBef>
        <a:spcAft>
          <a:spcPct val="0"/>
        </a:spcAft>
        <a:defRPr sz="26100">
          <a:solidFill>
            <a:schemeClr val="tx2"/>
          </a:solidFill>
          <a:latin typeface="Times New Roman" pitchFamily="18" charset="0"/>
        </a:defRPr>
      </a:lvl2pPr>
      <a:lvl3pPr algn="ctr" defTabSz="5434013" rtl="0" eaLnBrk="1" fontAlgn="base" hangingPunct="1">
        <a:spcBef>
          <a:spcPct val="0"/>
        </a:spcBef>
        <a:spcAft>
          <a:spcPct val="0"/>
        </a:spcAft>
        <a:defRPr sz="26100">
          <a:solidFill>
            <a:schemeClr val="tx2"/>
          </a:solidFill>
          <a:latin typeface="Times New Roman" pitchFamily="18" charset="0"/>
        </a:defRPr>
      </a:lvl3pPr>
      <a:lvl4pPr algn="ctr" defTabSz="5434013" rtl="0" eaLnBrk="1" fontAlgn="base" hangingPunct="1">
        <a:spcBef>
          <a:spcPct val="0"/>
        </a:spcBef>
        <a:spcAft>
          <a:spcPct val="0"/>
        </a:spcAft>
        <a:defRPr sz="26100">
          <a:solidFill>
            <a:schemeClr val="tx2"/>
          </a:solidFill>
          <a:latin typeface="Times New Roman" pitchFamily="18" charset="0"/>
        </a:defRPr>
      </a:lvl4pPr>
      <a:lvl5pPr algn="ctr" defTabSz="5434013" rtl="0" eaLnBrk="1" fontAlgn="base" hangingPunct="1">
        <a:spcBef>
          <a:spcPct val="0"/>
        </a:spcBef>
        <a:spcAft>
          <a:spcPct val="0"/>
        </a:spcAft>
        <a:defRPr sz="26100">
          <a:solidFill>
            <a:schemeClr val="tx2"/>
          </a:solidFill>
          <a:latin typeface="Times New Roman" pitchFamily="18" charset="0"/>
        </a:defRPr>
      </a:lvl5pPr>
      <a:lvl6pPr marL="457200" algn="ctr" defTabSz="5434013" rtl="0" eaLnBrk="1" fontAlgn="base" hangingPunct="1">
        <a:spcBef>
          <a:spcPct val="0"/>
        </a:spcBef>
        <a:spcAft>
          <a:spcPct val="0"/>
        </a:spcAft>
        <a:defRPr sz="26100">
          <a:solidFill>
            <a:schemeClr val="tx2"/>
          </a:solidFill>
          <a:latin typeface="Times New Roman" pitchFamily="18" charset="0"/>
        </a:defRPr>
      </a:lvl6pPr>
      <a:lvl7pPr marL="914400" algn="ctr" defTabSz="5434013" rtl="0" eaLnBrk="1" fontAlgn="base" hangingPunct="1">
        <a:spcBef>
          <a:spcPct val="0"/>
        </a:spcBef>
        <a:spcAft>
          <a:spcPct val="0"/>
        </a:spcAft>
        <a:defRPr sz="26100">
          <a:solidFill>
            <a:schemeClr val="tx2"/>
          </a:solidFill>
          <a:latin typeface="Times New Roman" pitchFamily="18" charset="0"/>
        </a:defRPr>
      </a:lvl7pPr>
      <a:lvl8pPr marL="1371600" algn="ctr" defTabSz="5434013" rtl="0" eaLnBrk="1" fontAlgn="base" hangingPunct="1">
        <a:spcBef>
          <a:spcPct val="0"/>
        </a:spcBef>
        <a:spcAft>
          <a:spcPct val="0"/>
        </a:spcAft>
        <a:defRPr sz="26100">
          <a:solidFill>
            <a:schemeClr val="tx2"/>
          </a:solidFill>
          <a:latin typeface="Times New Roman" pitchFamily="18" charset="0"/>
        </a:defRPr>
      </a:lvl8pPr>
      <a:lvl9pPr marL="1828800" algn="ctr" defTabSz="5434013" rtl="0" eaLnBrk="1" fontAlgn="base" hangingPunct="1">
        <a:spcBef>
          <a:spcPct val="0"/>
        </a:spcBef>
        <a:spcAft>
          <a:spcPct val="0"/>
        </a:spcAft>
        <a:defRPr sz="26100">
          <a:solidFill>
            <a:schemeClr val="tx2"/>
          </a:solidFill>
          <a:latin typeface="Times New Roman" pitchFamily="18" charset="0"/>
        </a:defRPr>
      </a:lvl9pPr>
    </p:titleStyle>
    <p:bodyStyle>
      <a:lvl1pPr marL="2038350" indent="-2038350" algn="l" defTabSz="5434013" rtl="0" eaLnBrk="1" fontAlgn="base" hangingPunct="1">
        <a:spcBef>
          <a:spcPct val="20000"/>
        </a:spcBef>
        <a:spcAft>
          <a:spcPct val="0"/>
        </a:spcAft>
        <a:buChar char="•"/>
        <a:defRPr sz="19000">
          <a:solidFill>
            <a:schemeClr val="tx1"/>
          </a:solidFill>
          <a:latin typeface="+mn-lt"/>
          <a:ea typeface="+mn-ea"/>
          <a:cs typeface="+mn-cs"/>
        </a:defRPr>
      </a:lvl1pPr>
      <a:lvl2pPr marL="4414838" indent="-1697038" algn="l" defTabSz="5434013" rtl="0" eaLnBrk="1" fontAlgn="base" hangingPunct="1">
        <a:spcBef>
          <a:spcPct val="20000"/>
        </a:spcBef>
        <a:spcAft>
          <a:spcPct val="0"/>
        </a:spcAft>
        <a:buChar char="–"/>
        <a:defRPr sz="16600">
          <a:solidFill>
            <a:schemeClr val="tx1"/>
          </a:solidFill>
          <a:latin typeface="+mn-lt"/>
        </a:defRPr>
      </a:lvl2pPr>
      <a:lvl3pPr marL="6792913" indent="-1358900" algn="l" defTabSz="5434013" rtl="0" eaLnBrk="1" fontAlgn="base" hangingPunct="1">
        <a:spcBef>
          <a:spcPct val="20000"/>
        </a:spcBef>
        <a:spcAft>
          <a:spcPct val="0"/>
        </a:spcAft>
        <a:buChar char="•"/>
        <a:defRPr sz="14300">
          <a:solidFill>
            <a:schemeClr val="tx1"/>
          </a:solidFill>
          <a:latin typeface="+mn-lt"/>
        </a:defRPr>
      </a:lvl3pPr>
      <a:lvl4pPr marL="9509125" indent="-1357313" algn="l" defTabSz="5434013" rtl="0" eaLnBrk="1" fontAlgn="base" hangingPunct="1">
        <a:spcBef>
          <a:spcPct val="20000"/>
        </a:spcBef>
        <a:spcAft>
          <a:spcPct val="0"/>
        </a:spcAft>
        <a:buChar char="–"/>
        <a:defRPr sz="11900">
          <a:solidFill>
            <a:schemeClr val="tx1"/>
          </a:solidFill>
          <a:latin typeface="+mn-lt"/>
        </a:defRPr>
      </a:lvl4pPr>
      <a:lvl5pPr marL="12226925" indent="-1358900" algn="l" defTabSz="5434013" rtl="0" eaLnBrk="1" fontAlgn="base" hangingPunct="1">
        <a:spcBef>
          <a:spcPct val="20000"/>
        </a:spcBef>
        <a:spcAft>
          <a:spcPct val="0"/>
        </a:spcAft>
        <a:buChar char="»"/>
        <a:defRPr sz="11900">
          <a:solidFill>
            <a:schemeClr val="tx1"/>
          </a:solidFill>
          <a:latin typeface="+mn-lt"/>
        </a:defRPr>
      </a:lvl5pPr>
      <a:lvl6pPr marL="12684125" indent="-1358900" algn="l" defTabSz="5434013" rtl="0" eaLnBrk="1" fontAlgn="base" hangingPunct="1">
        <a:spcBef>
          <a:spcPct val="20000"/>
        </a:spcBef>
        <a:spcAft>
          <a:spcPct val="0"/>
        </a:spcAft>
        <a:buChar char="»"/>
        <a:defRPr sz="11900">
          <a:solidFill>
            <a:schemeClr val="tx1"/>
          </a:solidFill>
          <a:latin typeface="+mn-lt"/>
        </a:defRPr>
      </a:lvl6pPr>
      <a:lvl7pPr marL="13141325" indent="-1358900" algn="l" defTabSz="5434013" rtl="0" eaLnBrk="1" fontAlgn="base" hangingPunct="1">
        <a:spcBef>
          <a:spcPct val="20000"/>
        </a:spcBef>
        <a:spcAft>
          <a:spcPct val="0"/>
        </a:spcAft>
        <a:buChar char="»"/>
        <a:defRPr sz="11900">
          <a:solidFill>
            <a:schemeClr val="tx1"/>
          </a:solidFill>
          <a:latin typeface="+mn-lt"/>
        </a:defRPr>
      </a:lvl7pPr>
      <a:lvl8pPr marL="13598525" indent="-1358900" algn="l" defTabSz="5434013" rtl="0" eaLnBrk="1" fontAlgn="base" hangingPunct="1">
        <a:spcBef>
          <a:spcPct val="20000"/>
        </a:spcBef>
        <a:spcAft>
          <a:spcPct val="0"/>
        </a:spcAft>
        <a:buChar char="»"/>
        <a:defRPr sz="11900">
          <a:solidFill>
            <a:schemeClr val="tx1"/>
          </a:solidFill>
          <a:latin typeface="+mn-lt"/>
        </a:defRPr>
      </a:lvl8pPr>
      <a:lvl9pPr marL="14055725" indent="-1358900" algn="l" defTabSz="5434013" rtl="0" eaLnBrk="1" fontAlgn="base" hangingPunct="1">
        <a:spcBef>
          <a:spcPct val="20000"/>
        </a:spcBef>
        <a:spcAft>
          <a:spcPct val="0"/>
        </a:spcAft>
        <a:buChar char="»"/>
        <a:defRPr sz="1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chart" Target="../charts/chart3.xml"/><Relationship Id="rId3" Type="http://schemas.openxmlformats.org/officeDocument/2006/relationships/image" Target="../media/image1.png"/><Relationship Id="rId21" Type="http://schemas.openxmlformats.org/officeDocument/2006/relationships/diagramQuickStyle" Target="../diagrams/quickStyle1.xml"/><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chart" Target="../charts/chart2.xml"/><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diagramLayout" Target="../diagrams/layout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chart" Target="../charts/chart1.xml"/><Relationship Id="rId5" Type="http://schemas.openxmlformats.org/officeDocument/2006/relationships/image" Target="../media/image3.png"/><Relationship Id="rId15" Type="http://schemas.openxmlformats.org/officeDocument/2006/relationships/image" Target="../media/image13.png"/><Relationship Id="rId23" Type="http://schemas.microsoft.com/office/2007/relationships/diagramDrawing" Target="../diagrams/drawing1.xml"/><Relationship Id="rId10" Type="http://schemas.openxmlformats.org/officeDocument/2006/relationships/image" Target="../media/image8.png"/><Relationship Id="rId19" Type="http://schemas.openxmlformats.org/officeDocument/2006/relationships/diagramData" Target="../diagrams/data1.xm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7162800" y="685800"/>
            <a:ext cx="39395400" cy="377983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pPr defTabSz="5434013">
              <a:lnSpc>
                <a:spcPct val="85000"/>
              </a:lnSpc>
              <a:spcBef>
                <a:spcPct val="0"/>
              </a:spcBef>
              <a:defRPr/>
            </a:pPr>
            <a:r>
              <a:rPr lang="en-US" sz="9000" b="1" i="1" dirty="0">
                <a:solidFill>
                  <a:schemeClr val="tx2"/>
                </a:solidFill>
                <a:effectLst>
                  <a:outerShdw blurRad="38100" dist="38100" dir="2700000" algn="tl">
                    <a:srgbClr val="C0C0C0"/>
                  </a:outerShdw>
                </a:effectLst>
              </a:rPr>
              <a:t>        </a:t>
            </a:r>
            <a:r>
              <a:rPr lang="en-US" sz="9000" b="1" i="1" dirty="0" err="1">
                <a:solidFill>
                  <a:schemeClr val="tx2"/>
                </a:solidFill>
                <a:effectLst>
                  <a:outerShdw blurRad="38100" dist="38100" dir="2700000" algn="tl">
                    <a:srgbClr val="C0C0C0"/>
                  </a:outerShdw>
                </a:effectLst>
              </a:rPr>
              <a:t>LogiSketch</a:t>
            </a:r>
            <a:r>
              <a:rPr lang="en-US" sz="9000" b="1" i="1" dirty="0">
                <a:solidFill>
                  <a:schemeClr val="tx2"/>
                </a:solidFill>
                <a:effectLst>
                  <a:outerShdw blurRad="38100" dist="38100" dir="2700000" algn="tl">
                    <a:srgbClr val="C0C0C0"/>
                  </a:outerShdw>
                </a:effectLst>
              </a:rPr>
              <a:t> – </a:t>
            </a:r>
            <a:r>
              <a:rPr lang="en-US" sz="7000" b="1" i="1" dirty="0">
                <a:solidFill>
                  <a:schemeClr val="tx2"/>
                </a:solidFill>
                <a:effectLst>
                  <a:outerShdw blurRad="38100" dist="38100" dir="2700000" algn="tl">
                    <a:srgbClr val="C0C0C0"/>
                  </a:outerShdw>
                </a:effectLst>
              </a:rPr>
              <a:t>An Intuitive System for Sketching and Simulating Logic Circuits</a:t>
            </a:r>
          </a:p>
          <a:p>
            <a:pPr defTabSz="5434013">
              <a:lnSpc>
                <a:spcPct val="85000"/>
              </a:lnSpc>
              <a:spcBef>
                <a:spcPct val="0"/>
              </a:spcBef>
              <a:defRPr/>
            </a:pPr>
            <a:endParaRPr lang="en-US" sz="3000" b="1" i="1" dirty="0">
              <a:solidFill>
                <a:schemeClr val="tx2"/>
              </a:solidFill>
              <a:effectLst>
                <a:outerShdw blurRad="38100" dist="38100" dir="2700000" algn="tl">
                  <a:srgbClr val="C0C0C0"/>
                </a:outerShdw>
              </a:effectLst>
            </a:endParaRPr>
          </a:p>
          <a:p>
            <a:pPr defTabSz="5434013">
              <a:lnSpc>
                <a:spcPct val="85000"/>
              </a:lnSpc>
              <a:spcBef>
                <a:spcPct val="0"/>
              </a:spcBef>
              <a:defRPr/>
            </a:pPr>
            <a:r>
              <a:rPr lang="en-US" sz="6000" dirty="0" smtClean="0">
                <a:solidFill>
                  <a:schemeClr val="tx2"/>
                </a:solidFill>
                <a:effectLst>
                  <a:outerShdw blurRad="38100" dist="38100" dir="2700000" algn="tl">
                    <a:srgbClr val="C0C0C0"/>
                  </a:outerShdw>
                </a:effectLst>
              </a:rPr>
              <a:t>         Fiona Foo, Andy Kearney, </a:t>
            </a:r>
            <a:r>
              <a:rPr lang="en-US" sz="6000" dirty="0" err="1">
                <a:solidFill>
                  <a:schemeClr val="tx2"/>
                </a:solidFill>
                <a:effectLst>
                  <a:outerShdw blurRad="38100" dist="38100" dir="2700000" algn="tl">
                    <a:srgbClr val="C0C0C0"/>
                  </a:outerShdw>
                </a:effectLst>
              </a:rPr>
              <a:t>Alexa</a:t>
            </a:r>
            <a:r>
              <a:rPr lang="en-US" sz="6000" dirty="0">
                <a:solidFill>
                  <a:schemeClr val="tx2"/>
                </a:solidFill>
                <a:effectLst>
                  <a:outerShdw blurRad="38100" dist="38100" dir="2700000" algn="tl">
                    <a:srgbClr val="C0C0C0"/>
                  </a:outerShdw>
                </a:effectLst>
              </a:rPr>
              <a:t> </a:t>
            </a:r>
            <a:r>
              <a:rPr lang="en-US" sz="6000" dirty="0" err="1">
                <a:solidFill>
                  <a:schemeClr val="tx2"/>
                </a:solidFill>
                <a:effectLst>
                  <a:outerShdw blurRad="38100" dist="38100" dir="2700000" algn="tl">
                    <a:srgbClr val="C0C0C0"/>
                  </a:outerShdw>
                </a:effectLst>
              </a:rPr>
              <a:t>Keizur</a:t>
            </a:r>
            <a:r>
              <a:rPr lang="en-US" sz="6000" dirty="0">
                <a:solidFill>
                  <a:schemeClr val="tx2"/>
                </a:solidFill>
                <a:effectLst>
                  <a:outerShdw blurRad="38100" dist="38100" dir="2700000" algn="tl">
                    <a:srgbClr val="C0C0C0"/>
                  </a:outerShdw>
                </a:effectLst>
              </a:rPr>
              <a:t>, </a:t>
            </a:r>
            <a:r>
              <a:rPr lang="en-US" sz="6000" dirty="0" smtClean="0">
                <a:solidFill>
                  <a:schemeClr val="tx2"/>
                </a:solidFill>
                <a:effectLst>
                  <a:outerShdw blurRad="38100" dist="38100" dir="2700000" algn="tl">
                    <a:srgbClr val="C0C0C0"/>
                  </a:outerShdw>
                </a:effectLst>
              </a:rPr>
              <a:t>Calvin </a:t>
            </a:r>
            <a:r>
              <a:rPr lang="en-US" sz="6000" dirty="0" err="1" smtClean="0">
                <a:solidFill>
                  <a:schemeClr val="tx2"/>
                </a:solidFill>
                <a:effectLst>
                  <a:outerShdw blurRad="38100" dist="38100" dir="2700000" algn="tl">
                    <a:srgbClr val="C0C0C0"/>
                  </a:outerShdw>
                </a:effectLst>
              </a:rPr>
              <a:t>Loncaric</a:t>
            </a:r>
            <a:r>
              <a:rPr lang="en-US" sz="6000" dirty="0" smtClean="0">
                <a:solidFill>
                  <a:schemeClr val="tx2"/>
                </a:solidFill>
                <a:effectLst>
                  <a:outerShdw blurRad="38100" dist="38100" dir="2700000" algn="tl">
                    <a:srgbClr val="C0C0C0"/>
                  </a:outerShdw>
                </a:effectLst>
              </a:rPr>
              <a:t>, Miranda Parker, </a:t>
            </a:r>
            <a:r>
              <a:rPr lang="en-US" sz="6000" dirty="0" err="1" smtClean="0">
                <a:solidFill>
                  <a:schemeClr val="tx2"/>
                </a:solidFill>
                <a:effectLst>
                  <a:outerShdw blurRad="38100" dist="38100" dir="2700000" algn="tl">
                    <a:srgbClr val="C0C0C0"/>
                  </a:outerShdw>
                </a:effectLst>
              </a:rPr>
              <a:t>Jessi</a:t>
            </a:r>
            <a:r>
              <a:rPr lang="en-US" sz="6000" dirty="0" smtClean="0">
                <a:solidFill>
                  <a:schemeClr val="tx2"/>
                </a:solidFill>
                <a:effectLst>
                  <a:outerShdw blurRad="38100" dist="38100" dir="2700000" algn="tl">
                    <a:srgbClr val="C0C0C0"/>
                  </a:outerShdw>
                </a:effectLst>
              </a:rPr>
              <a:t> Peck, </a:t>
            </a:r>
            <a:r>
              <a:rPr lang="en-US" sz="6000" dirty="0" err="1" smtClean="0">
                <a:solidFill>
                  <a:schemeClr val="tx2"/>
                </a:solidFill>
                <a:effectLst>
                  <a:outerShdw blurRad="38100" dist="38100" dir="2700000" algn="tl">
                    <a:srgbClr val="C0C0C0"/>
                  </a:outerShdw>
                </a:effectLst>
              </a:rPr>
              <a:t>Kiley</a:t>
            </a:r>
            <a:r>
              <a:rPr lang="en-US" sz="6000" dirty="0" smtClean="0">
                <a:solidFill>
                  <a:schemeClr val="tx2"/>
                </a:solidFill>
                <a:effectLst>
                  <a:outerShdw blurRad="38100" dist="38100" dir="2700000" algn="tl">
                    <a:srgbClr val="C0C0C0"/>
                  </a:outerShdw>
                </a:effectLst>
              </a:rPr>
              <a:t> </a:t>
            </a:r>
            <a:r>
              <a:rPr lang="en-US" sz="6000" dirty="0" err="1" smtClean="0">
                <a:solidFill>
                  <a:schemeClr val="tx2"/>
                </a:solidFill>
                <a:effectLst>
                  <a:outerShdw blurRad="38100" dist="38100" dir="2700000" algn="tl">
                    <a:srgbClr val="C0C0C0"/>
                  </a:outerShdw>
                </a:effectLst>
              </a:rPr>
              <a:t>Sobel</a:t>
            </a:r>
            <a:endParaRPr lang="en-US" sz="6000" dirty="0">
              <a:solidFill>
                <a:schemeClr val="tx2"/>
              </a:solidFill>
              <a:effectLst>
                <a:outerShdw blurRad="38100" dist="38100" dir="2700000" algn="tl">
                  <a:srgbClr val="C0C0C0"/>
                </a:outerShdw>
              </a:effectLst>
            </a:endParaRPr>
          </a:p>
        </p:txBody>
      </p:sp>
      <p:sp>
        <p:nvSpPr>
          <p:cNvPr id="2053" name="Line 39"/>
          <p:cNvSpPr>
            <a:spLocks noChangeShapeType="1"/>
          </p:cNvSpPr>
          <p:nvPr/>
        </p:nvSpPr>
        <p:spPr bwMode="auto">
          <a:xfrm>
            <a:off x="0" y="4876800"/>
            <a:ext cx="51206400" cy="0"/>
          </a:xfrm>
          <a:prstGeom prst="line">
            <a:avLst/>
          </a:prstGeom>
          <a:noFill/>
          <a:ln w="76200" cap="sq">
            <a:solidFill>
              <a:schemeClr val="accent2"/>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 name="Line 129"/>
          <p:cNvSpPr>
            <a:spLocks noChangeShapeType="1"/>
          </p:cNvSpPr>
          <p:nvPr/>
        </p:nvSpPr>
        <p:spPr bwMode="auto">
          <a:xfrm>
            <a:off x="0" y="31851600"/>
            <a:ext cx="51206400" cy="0"/>
          </a:xfrm>
          <a:prstGeom prst="line">
            <a:avLst/>
          </a:prstGeom>
          <a:noFill/>
          <a:ln w="76200">
            <a:solidFill>
              <a:schemeClr val="accent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2055" name="Picture 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16125"/>
            <a:ext cx="83058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149"/>
          <p:cNvSpPr>
            <a:spLocks noChangeArrowheads="1"/>
          </p:cNvSpPr>
          <p:nvPr/>
        </p:nvSpPr>
        <p:spPr bwMode="auto">
          <a:xfrm>
            <a:off x="34104945" y="23791638"/>
            <a:ext cx="16459200" cy="4519004"/>
          </a:xfrm>
          <a:prstGeom prst="rect">
            <a:avLst/>
          </a:prstGeom>
          <a:noFill/>
          <a:ln w="9525">
            <a:noFill/>
            <a:miter lim="800000"/>
            <a:headEnd/>
            <a:tailEnd type="none" w="lg" len="lg"/>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320040" rIns="457200" bIns="320040"/>
          <a:lstStyle/>
          <a:p>
            <a:pPr marL="609600" indent="-609600"/>
            <a:r>
              <a:rPr lang="en-US" sz="4000" b="1" i="1" u="sng" dirty="0"/>
              <a:t>Future Work</a:t>
            </a:r>
          </a:p>
          <a:p>
            <a:pPr marL="609600" indent="-609600" algn="just">
              <a:buFontTx/>
              <a:buAutoNum type="arabicPeriod"/>
            </a:pPr>
            <a:r>
              <a:rPr lang="en-US" dirty="0" smtClean="0"/>
              <a:t>Further improve on refining. Current refinement improves some, but has potential for much more.</a:t>
            </a:r>
          </a:p>
          <a:p>
            <a:pPr marL="609600" indent="-609600" algn="just">
              <a:buFontTx/>
              <a:buAutoNum type="arabicPeriod"/>
            </a:pPr>
            <a:r>
              <a:rPr lang="en-US" dirty="0" smtClean="0"/>
              <a:t>Investigate the user study under different conditions. Additional studies using the Adaptive recognizer.</a:t>
            </a:r>
            <a:endParaRPr lang="en-US" dirty="0"/>
          </a:p>
          <a:p>
            <a:pPr marL="609600" indent="-609600" algn="just">
              <a:buFontTx/>
              <a:buAutoNum type="arabicPeriod"/>
            </a:pPr>
            <a:r>
              <a:rPr lang="en-US" dirty="0" smtClean="0"/>
              <a:t>Use </a:t>
            </a:r>
            <a:r>
              <a:rPr lang="en-US" dirty="0"/>
              <a:t>in an introductory computer science class.</a:t>
            </a:r>
          </a:p>
        </p:txBody>
      </p:sp>
      <p:sp>
        <p:nvSpPr>
          <p:cNvPr id="2062" name="Rectangle 162"/>
          <p:cNvSpPr>
            <a:spLocks noChangeArrowheads="1"/>
          </p:cNvSpPr>
          <p:nvPr/>
        </p:nvSpPr>
        <p:spPr bwMode="auto">
          <a:xfrm>
            <a:off x="34137602" y="28498800"/>
            <a:ext cx="16459200" cy="3352800"/>
          </a:xfrm>
          <a:prstGeom prst="rect">
            <a:avLst/>
          </a:prstGeom>
          <a:solidFill>
            <a:srgbClr val="EAEAEA"/>
          </a:solidFill>
          <a:ln w="76200">
            <a:solidFill>
              <a:schemeClr val="accent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sz="4000" b="1" i="1" dirty="0"/>
              <a:t>Acknowledgements:</a:t>
            </a:r>
          </a:p>
          <a:p>
            <a:pPr algn="l"/>
            <a:r>
              <a:rPr lang="en-US" dirty="0"/>
              <a:t>We’d like to thank our research advisor, Prof. Christine Alvarado, all the students who have worked on this project in the past, and the </a:t>
            </a:r>
            <a:r>
              <a:rPr lang="en-US" dirty="0" smtClean="0"/>
              <a:t>students </a:t>
            </a:r>
            <a:r>
              <a:rPr lang="en-US" dirty="0"/>
              <a:t>who participated in the user studies.  </a:t>
            </a:r>
          </a:p>
          <a:p>
            <a:pPr algn="l"/>
            <a:r>
              <a:rPr lang="en-US" dirty="0"/>
              <a:t>This work is supported in part by an NSF CAREER award (IIS-0546809).</a:t>
            </a:r>
          </a:p>
        </p:txBody>
      </p:sp>
      <p:pic>
        <p:nvPicPr>
          <p:cNvPr id="2063" name="Picture 39" descr="NSF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96400" y="30525243"/>
            <a:ext cx="104457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Text Box 64"/>
          <p:cNvSpPr txBox="1">
            <a:spLocks noChangeArrowheads="1"/>
          </p:cNvSpPr>
          <p:nvPr/>
        </p:nvSpPr>
        <p:spPr bwMode="auto">
          <a:xfrm>
            <a:off x="4167517" y="9039917"/>
            <a:ext cx="93964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algn="ctr" eaLnBrk="0" fontAlgn="base" hangingPunct="0">
              <a:spcBef>
                <a:spcPct val="50000"/>
              </a:spcBef>
              <a:spcAft>
                <a:spcPct val="0"/>
              </a:spcAft>
              <a:defRPr sz="3200">
                <a:solidFill>
                  <a:schemeClr val="tx1"/>
                </a:solidFill>
                <a:latin typeface="Arial" pitchFamily="34" charset="0"/>
              </a:defRPr>
            </a:lvl6pPr>
            <a:lvl7pPr marL="2971800" indent="-228600" algn="ctr" eaLnBrk="0" fontAlgn="base" hangingPunct="0">
              <a:spcBef>
                <a:spcPct val="50000"/>
              </a:spcBef>
              <a:spcAft>
                <a:spcPct val="0"/>
              </a:spcAft>
              <a:defRPr sz="3200">
                <a:solidFill>
                  <a:schemeClr val="tx1"/>
                </a:solidFill>
                <a:latin typeface="Arial" pitchFamily="34" charset="0"/>
              </a:defRPr>
            </a:lvl7pPr>
            <a:lvl8pPr marL="3429000" indent="-228600" algn="ctr" eaLnBrk="0" fontAlgn="base" hangingPunct="0">
              <a:spcBef>
                <a:spcPct val="50000"/>
              </a:spcBef>
              <a:spcAft>
                <a:spcPct val="0"/>
              </a:spcAft>
              <a:defRPr sz="3200">
                <a:solidFill>
                  <a:schemeClr val="tx1"/>
                </a:solidFill>
                <a:latin typeface="Arial" pitchFamily="34" charset="0"/>
              </a:defRPr>
            </a:lvl8pPr>
            <a:lvl9pPr marL="3886200" indent="-228600" algn="ctr" eaLnBrk="0" fontAlgn="base" hangingPunct="0">
              <a:spcBef>
                <a:spcPct val="50000"/>
              </a:spcBef>
              <a:spcAft>
                <a:spcPct val="0"/>
              </a:spcAft>
              <a:defRPr sz="3200">
                <a:solidFill>
                  <a:schemeClr val="tx1"/>
                </a:solidFill>
                <a:latin typeface="Arial" pitchFamily="34" charset="0"/>
              </a:defRPr>
            </a:lvl9pPr>
          </a:lstStyle>
          <a:p>
            <a:pPr eaLnBrk="1" hangingPunct="1"/>
            <a:r>
              <a:rPr lang="en-US" sz="4000" b="1" i="1" u="sng" dirty="0"/>
              <a:t>Recognition: Five Stages</a:t>
            </a:r>
          </a:p>
        </p:txBody>
      </p:sp>
      <p:sp>
        <p:nvSpPr>
          <p:cNvPr id="2" name="TextBox 1"/>
          <p:cNvSpPr txBox="1"/>
          <p:nvPr/>
        </p:nvSpPr>
        <p:spPr>
          <a:xfrm>
            <a:off x="23798860" y="5648706"/>
            <a:ext cx="3608680" cy="707886"/>
          </a:xfrm>
          <a:prstGeom prst="rect">
            <a:avLst/>
          </a:prstGeom>
          <a:noFill/>
        </p:spPr>
        <p:txBody>
          <a:bodyPr wrap="none" rtlCol="0">
            <a:spAutoFit/>
          </a:bodyPr>
          <a:lstStyle/>
          <a:p>
            <a:r>
              <a:rPr lang="en-US" sz="4000" b="1" i="1" u="sng" dirty="0" smtClean="0"/>
              <a:t>User Interface</a:t>
            </a:r>
            <a:endParaRPr lang="en-US" sz="4000" b="1" i="1" u="sng" dirty="0"/>
          </a:p>
        </p:txBody>
      </p:sp>
      <p:grpSp>
        <p:nvGrpSpPr>
          <p:cNvPr id="22" name="Group 21"/>
          <p:cNvGrpSpPr/>
          <p:nvPr/>
        </p:nvGrpSpPr>
        <p:grpSpPr>
          <a:xfrm>
            <a:off x="17863649" y="23088600"/>
            <a:ext cx="5867400" cy="8163436"/>
            <a:chOff x="18806943" y="14911387"/>
            <a:chExt cx="5867400" cy="8163436"/>
          </a:xfrm>
        </p:grpSpPr>
        <p:sp>
          <p:nvSpPr>
            <p:cNvPr id="10" name="TextBox 9"/>
            <p:cNvSpPr txBox="1"/>
            <p:nvPr/>
          </p:nvSpPr>
          <p:spPr>
            <a:xfrm>
              <a:off x="18806943" y="14911387"/>
              <a:ext cx="5867400" cy="2031325"/>
            </a:xfrm>
            <a:prstGeom prst="rect">
              <a:avLst/>
            </a:prstGeom>
            <a:noFill/>
          </p:spPr>
          <p:txBody>
            <a:bodyPr wrap="square" rtlCol="0">
              <a:spAutoFit/>
            </a:bodyPr>
            <a:lstStyle/>
            <a:p>
              <a:pPr algn="l"/>
              <a:r>
                <a:rPr lang="en-US" sz="2800" b="1" i="1" dirty="0" smtClean="0"/>
                <a:t>Correct parsing  errors</a:t>
              </a:r>
            </a:p>
            <a:p>
              <a:pPr algn="l"/>
              <a:r>
                <a:rPr lang="en-US" sz="2800" dirty="0" smtClean="0"/>
                <a:t>Drag disconnected endpoints to gates or text to extend the wire and connect the circuit elements.</a:t>
              </a:r>
              <a:endParaRPr lang="en-US" sz="2800"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91313" y="18010334"/>
              <a:ext cx="5083029" cy="244202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91314" y="20862426"/>
              <a:ext cx="5083029" cy="2212397"/>
            </a:xfrm>
            <a:prstGeom prst="rect">
              <a:avLst/>
            </a:prstGeom>
          </p:spPr>
        </p:pic>
      </p:grpSp>
      <p:grpSp>
        <p:nvGrpSpPr>
          <p:cNvPr id="21" name="Group 20"/>
          <p:cNvGrpSpPr/>
          <p:nvPr/>
        </p:nvGrpSpPr>
        <p:grpSpPr>
          <a:xfrm>
            <a:off x="25327954" y="15468600"/>
            <a:ext cx="7057046" cy="5282429"/>
            <a:chOff x="25775701" y="17020808"/>
            <a:chExt cx="7057046" cy="5282429"/>
          </a:xfrm>
        </p:grpSpPr>
        <p:sp>
          <p:nvSpPr>
            <p:cNvPr id="6" name="TextBox 5"/>
            <p:cNvSpPr txBox="1"/>
            <p:nvPr/>
          </p:nvSpPr>
          <p:spPr>
            <a:xfrm>
              <a:off x="26062455" y="17020808"/>
              <a:ext cx="6580932" cy="2031325"/>
            </a:xfrm>
            <a:prstGeom prst="rect">
              <a:avLst/>
            </a:prstGeom>
            <a:noFill/>
          </p:spPr>
          <p:txBody>
            <a:bodyPr wrap="square" rtlCol="0">
              <a:spAutoFit/>
            </a:bodyPr>
            <a:lstStyle/>
            <a:p>
              <a:pPr algn="l"/>
              <a:r>
                <a:rPr lang="en-US" sz="2800" b="1" i="1" dirty="0" smtClean="0"/>
                <a:t>Display </a:t>
              </a:r>
              <a:r>
                <a:rPr lang="en-US" sz="2800" b="1" i="1" dirty="0"/>
                <a:t>c</a:t>
              </a:r>
              <a:r>
                <a:rPr lang="en-US" sz="2800" b="1" i="1" dirty="0" smtClean="0"/>
                <a:t>ircuit errors</a:t>
              </a:r>
            </a:p>
            <a:p>
              <a:pPr algn="l"/>
              <a:r>
                <a:rPr lang="en-US" sz="2800" dirty="0" smtClean="0"/>
                <a:t>Highlight and describe connection errors and their solutions so users can correct them easily.</a:t>
              </a:r>
              <a:endParaRPr lang="en-US" sz="2800" dirty="0"/>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775701" y="19231346"/>
              <a:ext cx="7057046" cy="3071891"/>
            </a:xfrm>
            <a:prstGeom prst="rect">
              <a:avLst/>
            </a:prstGeom>
          </p:spPr>
        </p:pic>
      </p:grpSp>
      <p:grpSp>
        <p:nvGrpSpPr>
          <p:cNvPr id="23" name="Group 22"/>
          <p:cNvGrpSpPr/>
          <p:nvPr/>
        </p:nvGrpSpPr>
        <p:grpSpPr>
          <a:xfrm>
            <a:off x="17833406" y="15472999"/>
            <a:ext cx="6687921" cy="7310801"/>
            <a:chOff x="18704901" y="7109750"/>
            <a:chExt cx="6687921" cy="7310801"/>
          </a:xfrm>
        </p:grpSpPr>
        <p:sp>
          <p:nvSpPr>
            <p:cNvPr id="4" name="TextBox 3"/>
            <p:cNvSpPr txBox="1"/>
            <p:nvPr/>
          </p:nvSpPr>
          <p:spPr>
            <a:xfrm>
              <a:off x="18704901" y="7109750"/>
              <a:ext cx="6687921" cy="2677656"/>
            </a:xfrm>
            <a:prstGeom prst="rect">
              <a:avLst/>
            </a:prstGeom>
            <a:noFill/>
          </p:spPr>
          <p:txBody>
            <a:bodyPr wrap="square" rtlCol="0">
              <a:spAutoFit/>
            </a:bodyPr>
            <a:lstStyle/>
            <a:p>
              <a:pPr algn="l"/>
              <a:r>
                <a:rPr lang="en-US" sz="2800" b="1" i="1" dirty="0" smtClean="0"/>
                <a:t>Display and correct recognition errors</a:t>
              </a:r>
            </a:p>
            <a:p>
              <a:pPr algn="l"/>
              <a:r>
                <a:rPr lang="en-US" sz="2800" dirty="0" smtClean="0"/>
                <a:t>Visually indicate gate recognition results  and display an ideal template.</a:t>
              </a:r>
            </a:p>
            <a:p>
              <a:pPr algn="l"/>
              <a:r>
                <a:rPr lang="en-US" sz="2800" dirty="0" smtClean="0"/>
                <a:t>Specify the direction that the gate is facing.</a:t>
              </a:r>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16730" y="9815860"/>
              <a:ext cx="5495870" cy="2452340"/>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126200" y="12422586"/>
              <a:ext cx="5364104" cy="1997965"/>
            </a:xfrm>
            <a:prstGeom prst="rect">
              <a:avLst/>
            </a:prstGeom>
          </p:spPr>
        </p:pic>
      </p:grpSp>
      <p:sp>
        <p:nvSpPr>
          <p:cNvPr id="5" name="TextBox 4"/>
          <p:cNvSpPr txBox="1"/>
          <p:nvPr/>
        </p:nvSpPr>
        <p:spPr>
          <a:xfrm>
            <a:off x="34137602" y="5602042"/>
            <a:ext cx="16459200" cy="18189595"/>
          </a:xfrm>
          <a:prstGeom prst="rect">
            <a:avLst/>
          </a:prstGeom>
          <a:noFill/>
          <a:ln>
            <a:noFill/>
            <a:prstDash val="dash"/>
          </a:ln>
        </p:spPr>
        <p:txBody>
          <a:bodyPr wrap="square" rtlCol="0">
            <a:spAutoFit/>
          </a:bodyPr>
          <a:lstStyle/>
          <a:p>
            <a:pPr lvl="0"/>
            <a:r>
              <a:rPr lang="en-US" sz="4000" b="1" i="1" u="sng" dirty="0">
                <a:solidFill>
                  <a:srgbClr val="000000"/>
                </a:solidFill>
              </a:rPr>
              <a:t>User </a:t>
            </a:r>
            <a:r>
              <a:rPr lang="en-US" sz="4000" b="1" i="1" u="sng" dirty="0" smtClean="0">
                <a:solidFill>
                  <a:srgbClr val="000000"/>
                </a:solidFill>
              </a:rPr>
              <a:t>Study</a:t>
            </a:r>
            <a:endParaRPr lang="en-US" sz="4000" b="1" i="1" dirty="0" smtClean="0"/>
          </a:p>
          <a:p>
            <a:pPr algn="l"/>
            <a:r>
              <a:rPr lang="en-US" b="1" i="1" dirty="0" smtClean="0"/>
              <a:t>Background </a:t>
            </a:r>
          </a:p>
          <a:p>
            <a:pPr algn="l"/>
            <a:r>
              <a:rPr lang="en-US" dirty="0" smtClean="0"/>
              <a:t>There is a complex relationship between users’ drawing styles and how hard the recognizers have to work to correctly recognize the components of users’ sketches. If users adapt their drawing style to what makes the recognizers work the best, then recognition does not have to be as rigorous. </a:t>
            </a:r>
          </a:p>
          <a:p>
            <a:pPr algn="l"/>
            <a:r>
              <a:rPr lang="en-US" b="1" i="1" dirty="0"/>
              <a:t>Research Question</a:t>
            </a:r>
          </a:p>
          <a:p>
            <a:pPr algn="l"/>
            <a:r>
              <a:rPr lang="en-US" dirty="0" smtClean="0"/>
              <a:t>Will users adapt their drawing styles to improve recognition when given certain feedback from the system? </a:t>
            </a:r>
          </a:p>
          <a:p>
            <a:pPr algn="l"/>
            <a:r>
              <a:rPr lang="en-US" b="1" i="1" dirty="0" smtClean="0"/>
              <a:t>Procedure</a:t>
            </a:r>
          </a:p>
          <a:p>
            <a:pPr marL="457200" indent="-457200" algn="l">
              <a:buFontTx/>
              <a:buChar char="-"/>
            </a:pPr>
            <a:r>
              <a:rPr lang="en-US" dirty="0" smtClean="0"/>
              <a:t>Condition 1:  With </a:t>
            </a:r>
            <a:r>
              <a:rPr lang="en-US" dirty="0"/>
              <a:t>ghost </a:t>
            </a:r>
            <a:r>
              <a:rPr lang="en-US" dirty="0" smtClean="0"/>
              <a:t>gates, and Condition 2: Without </a:t>
            </a:r>
            <a:r>
              <a:rPr lang="en-US" dirty="0"/>
              <a:t>ghost gates (see </a:t>
            </a:r>
            <a:r>
              <a:rPr lang="en-US" i="1" dirty="0" smtClean="0"/>
              <a:t>Ghost Gates </a:t>
            </a:r>
            <a:r>
              <a:rPr lang="en-US" dirty="0" smtClean="0"/>
              <a:t>under </a:t>
            </a:r>
            <a:r>
              <a:rPr lang="en-US" i="1" dirty="0" smtClean="0"/>
              <a:t>User Interface</a:t>
            </a:r>
            <a:r>
              <a:rPr lang="en-US" dirty="0" smtClean="0"/>
              <a:t>)</a:t>
            </a:r>
          </a:p>
          <a:p>
            <a:pPr marL="457200" indent="-457200" algn="l">
              <a:buFontTx/>
              <a:buChar char="-"/>
            </a:pPr>
            <a:r>
              <a:rPr lang="en-US" dirty="0" smtClean="0"/>
              <a:t>Hypothesis: Users in </a:t>
            </a:r>
            <a:r>
              <a:rPr lang="en-US" dirty="0"/>
              <a:t>both cases </a:t>
            </a:r>
            <a:r>
              <a:rPr lang="en-US" dirty="0" smtClean="0"/>
              <a:t>will </a:t>
            </a:r>
            <a:r>
              <a:rPr lang="en-US" dirty="0"/>
              <a:t>adapt their drawing styles but </a:t>
            </a:r>
            <a:r>
              <a:rPr lang="en-US" dirty="0" smtClean="0"/>
              <a:t>users in Condition 1 will </a:t>
            </a:r>
            <a:r>
              <a:rPr lang="en-US" dirty="0"/>
              <a:t>make more significant changes that </a:t>
            </a:r>
            <a:r>
              <a:rPr lang="en-US" dirty="0" smtClean="0"/>
              <a:t>will </a:t>
            </a:r>
            <a:r>
              <a:rPr lang="en-US" dirty="0"/>
              <a:t>increase correct recognition </a:t>
            </a:r>
            <a:r>
              <a:rPr lang="en-US" dirty="0" smtClean="0"/>
              <a:t>rates compared to the users in Condition 2.</a:t>
            </a:r>
          </a:p>
          <a:p>
            <a:pPr marL="457200" indent="-457200" algn="l">
              <a:buFontTx/>
              <a:buChar char="-"/>
            </a:pPr>
            <a:r>
              <a:rPr lang="en-US" dirty="0" smtClean="0"/>
              <a:t>12 participants, 14 sketches each</a:t>
            </a:r>
          </a:p>
          <a:p>
            <a:pPr marL="457200" indent="-457200" algn="l">
              <a:buFontTx/>
              <a:buChar char="-"/>
            </a:pPr>
            <a:r>
              <a:rPr lang="en-US" dirty="0" smtClean="0"/>
              <a:t>Measure: How the users’ </a:t>
            </a:r>
            <a:r>
              <a:rPr lang="en-US" dirty="0"/>
              <a:t>drawing </a:t>
            </a:r>
            <a:r>
              <a:rPr lang="en-US" dirty="0" smtClean="0"/>
              <a:t>styles changed over </a:t>
            </a:r>
            <a:r>
              <a:rPr lang="en-US" dirty="0"/>
              <a:t> </a:t>
            </a:r>
            <a:r>
              <a:rPr lang="en-US" dirty="0" smtClean="0"/>
              <a:t>time (by sketch trial) by </a:t>
            </a:r>
            <a:r>
              <a:rPr lang="en-US" dirty="0"/>
              <a:t>calculating the correct recognition rate (the percent of the total gates that were recognized correctly by the system</a:t>
            </a:r>
            <a:r>
              <a:rPr lang="en-US" dirty="0" smtClean="0"/>
              <a:t>) for each sketch.</a:t>
            </a:r>
            <a:endParaRPr lang="en-US" b="1" i="1" dirty="0"/>
          </a:p>
          <a:p>
            <a:pPr algn="l"/>
            <a:r>
              <a:rPr lang="en-US" b="1" i="1" dirty="0" smtClean="0"/>
              <a:t>Analysis &amp; Results</a:t>
            </a:r>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r>
              <a:rPr lang="en-US" dirty="0" smtClean="0"/>
              <a:t>Performing t-tests and linear regression on the data provided no significant results overall. Thus, we concluded that users will not change their drawing styles.</a:t>
            </a:r>
          </a:p>
        </p:txBody>
      </p:sp>
      <p:sp>
        <p:nvSpPr>
          <p:cNvPr id="11" name="TextBox 10"/>
          <p:cNvSpPr txBox="1"/>
          <p:nvPr/>
        </p:nvSpPr>
        <p:spPr>
          <a:xfrm>
            <a:off x="838201" y="12263937"/>
            <a:ext cx="16459200" cy="4524315"/>
          </a:xfrm>
          <a:prstGeom prst="rect">
            <a:avLst/>
          </a:prstGeom>
          <a:noFill/>
          <a:ln>
            <a:noFill/>
            <a:prstDash val="dash"/>
          </a:ln>
        </p:spPr>
        <p:txBody>
          <a:bodyPr wrap="square" rtlCol="0">
            <a:spAutoFit/>
          </a:bodyPr>
          <a:lstStyle/>
          <a:p>
            <a:pPr algn="l">
              <a:spcBef>
                <a:spcPts val="0"/>
              </a:spcBef>
            </a:pPr>
            <a:r>
              <a:rPr lang="en-US" dirty="0" smtClean="0"/>
              <a:t>Previously, recognition was based on four different algorithms whose results where combined to determine what gate a user’s drawing was recognized as.  However, it was </a:t>
            </a:r>
            <a:r>
              <a:rPr lang="en-US" dirty="0"/>
              <a:t>not very accurate because of errors in the code for the algorithms.  </a:t>
            </a:r>
            <a:r>
              <a:rPr lang="en-US" dirty="0" smtClean="0"/>
              <a:t>Also, this method of recognition  was overly complicated for the programmer, and hard for the user to understand.  </a:t>
            </a:r>
          </a:p>
          <a:p>
            <a:pPr algn="l">
              <a:spcBef>
                <a:spcPts val="0"/>
              </a:spcBef>
            </a:pPr>
            <a:endParaRPr lang="en-US" dirty="0" smtClean="0"/>
          </a:p>
          <a:p>
            <a:pPr algn="l">
              <a:spcBef>
                <a:spcPts val="0"/>
              </a:spcBef>
            </a:pPr>
            <a:r>
              <a:rPr lang="en-US" dirty="0" smtClean="0"/>
              <a:t>To improve recognition accuracy, we created an adaptive image-based recognizer to classify logic gates.  When a user corrects an error, we add the image of the shape to the recognizer, thereby making it adapt to a user’s drawing style.</a:t>
            </a:r>
          </a:p>
        </p:txBody>
      </p:sp>
      <p:grpSp>
        <p:nvGrpSpPr>
          <p:cNvPr id="24" name="Group 23"/>
          <p:cNvGrpSpPr/>
          <p:nvPr/>
        </p:nvGrpSpPr>
        <p:grpSpPr>
          <a:xfrm>
            <a:off x="25603198" y="22056153"/>
            <a:ext cx="7249741" cy="8995346"/>
            <a:chOff x="25960413" y="7109749"/>
            <a:chExt cx="7249741" cy="8995346"/>
          </a:xfrm>
        </p:grpSpPr>
        <p:sp>
          <p:nvSpPr>
            <p:cNvPr id="9" name="TextBox 8"/>
            <p:cNvSpPr txBox="1"/>
            <p:nvPr/>
          </p:nvSpPr>
          <p:spPr>
            <a:xfrm>
              <a:off x="26062455" y="7109749"/>
              <a:ext cx="5867400" cy="1600438"/>
            </a:xfrm>
            <a:prstGeom prst="rect">
              <a:avLst/>
            </a:prstGeom>
            <a:noFill/>
          </p:spPr>
          <p:txBody>
            <a:bodyPr wrap="square" rtlCol="0">
              <a:spAutoFit/>
            </a:bodyPr>
            <a:lstStyle/>
            <a:p>
              <a:pPr algn="l"/>
              <a:r>
                <a:rPr lang="en-US" sz="2800" b="1" i="1" dirty="0" smtClean="0"/>
                <a:t>Creating  complex circuits</a:t>
              </a:r>
            </a:p>
            <a:p>
              <a:pPr algn="l"/>
              <a:r>
                <a:rPr lang="en-US" sz="2800" dirty="0" smtClean="0"/>
                <a:t>Use previously constructed circuits as building blocks.</a:t>
              </a:r>
              <a:endParaRPr lang="en-US" sz="2800" dirty="0"/>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960413" y="9888892"/>
              <a:ext cx="7249741" cy="6216203"/>
            </a:xfrm>
            <a:prstGeom prst="rect">
              <a:avLst/>
            </a:prstGeom>
          </p:spPr>
        </p:pic>
      </p:grpSp>
      <p:sp>
        <p:nvSpPr>
          <p:cNvPr id="12" name="Rectangle 11"/>
          <p:cNvSpPr/>
          <p:nvPr/>
        </p:nvSpPr>
        <p:spPr>
          <a:xfrm>
            <a:off x="838200" y="5648706"/>
            <a:ext cx="16459200" cy="3170099"/>
          </a:xfrm>
          <a:prstGeom prst="rect">
            <a:avLst/>
          </a:prstGeom>
        </p:spPr>
        <p:txBody>
          <a:bodyPr wrap="square">
            <a:spAutoFit/>
          </a:bodyPr>
          <a:lstStyle/>
          <a:p>
            <a:r>
              <a:rPr lang="en-US" sz="4000" b="1" i="1" u="sng" dirty="0"/>
              <a:t>Introduction</a:t>
            </a:r>
          </a:p>
          <a:p>
            <a:pPr algn="just"/>
            <a:r>
              <a:rPr lang="en-US" dirty="0">
                <a:solidFill>
                  <a:srgbClr val="000000"/>
                </a:solidFill>
              </a:rPr>
              <a:t>Our program seeks to provide users with an intuitive system for sketching, editing, recognizing, and simulating logic circuits in a tablet environment</a:t>
            </a:r>
            <a:r>
              <a:rPr lang="en-US" dirty="0" smtClean="0">
                <a:solidFill>
                  <a:srgbClr val="000000"/>
                </a:solidFill>
              </a:rPr>
              <a:t>. </a:t>
            </a:r>
          </a:p>
          <a:p>
            <a:pPr algn="just"/>
            <a:r>
              <a:rPr lang="en-US" dirty="0" smtClean="0">
                <a:solidFill>
                  <a:srgbClr val="000000"/>
                </a:solidFill>
              </a:rPr>
              <a:t>Our </a:t>
            </a:r>
            <a:r>
              <a:rPr lang="en-US" dirty="0">
                <a:solidFill>
                  <a:srgbClr val="000000"/>
                </a:solidFill>
              </a:rPr>
              <a:t>users for this program are college students in an introductory computer science or digital design class.</a:t>
            </a:r>
            <a:endParaRPr lang="en-US" dirty="0"/>
          </a:p>
        </p:txBody>
      </p:sp>
      <p:grpSp>
        <p:nvGrpSpPr>
          <p:cNvPr id="25" name="Group 24"/>
          <p:cNvGrpSpPr/>
          <p:nvPr/>
        </p:nvGrpSpPr>
        <p:grpSpPr>
          <a:xfrm>
            <a:off x="18546016" y="6748715"/>
            <a:ext cx="5867400" cy="7777379"/>
            <a:chOff x="18806943" y="23845621"/>
            <a:chExt cx="5867400" cy="7777379"/>
          </a:xfrm>
        </p:grpSpPr>
        <p:sp>
          <p:nvSpPr>
            <p:cNvPr id="30" name="TextBox 29"/>
            <p:cNvSpPr txBox="1"/>
            <p:nvPr/>
          </p:nvSpPr>
          <p:spPr>
            <a:xfrm>
              <a:off x="18806943" y="23845621"/>
              <a:ext cx="5867400" cy="3108543"/>
            </a:xfrm>
            <a:prstGeom prst="rect">
              <a:avLst/>
            </a:prstGeom>
            <a:noFill/>
          </p:spPr>
          <p:txBody>
            <a:bodyPr wrap="square" rtlCol="0">
              <a:spAutoFit/>
            </a:bodyPr>
            <a:lstStyle/>
            <a:p>
              <a:pPr algn="l"/>
              <a:r>
                <a:rPr lang="en-US" sz="2800" b="1" i="1" dirty="0" smtClean="0"/>
                <a:t>Improve recognition accuracy</a:t>
              </a:r>
            </a:p>
            <a:p>
              <a:pPr algn="l"/>
              <a:r>
                <a:rPr lang="en-US" sz="2800" dirty="0" smtClean="0"/>
                <a:t>Practice drawing with templates to match the recognizer’s expectations more closely.</a:t>
              </a:r>
            </a:p>
            <a:p>
              <a:pPr algn="l"/>
              <a:r>
                <a:rPr lang="en-US" sz="2800" dirty="0" smtClean="0"/>
                <a:t>Train the adaptive recognizer on user drawings.</a:t>
              </a:r>
            </a:p>
          </p:txBody>
        </p:sp>
        <p:pic>
          <p:nvPicPr>
            <p:cNvPr id="19" name="Picture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591314" y="27079426"/>
              <a:ext cx="4543574" cy="4543574"/>
            </a:xfrm>
            <a:prstGeom prst="rect">
              <a:avLst/>
            </a:prstGeom>
          </p:spPr>
        </p:pic>
      </p:grpSp>
      <p:grpSp>
        <p:nvGrpSpPr>
          <p:cNvPr id="26" name="Group 25"/>
          <p:cNvGrpSpPr/>
          <p:nvPr/>
        </p:nvGrpSpPr>
        <p:grpSpPr>
          <a:xfrm>
            <a:off x="25649458" y="6781800"/>
            <a:ext cx="6280397" cy="7878631"/>
            <a:chOff x="25954642" y="23845621"/>
            <a:chExt cx="6280397" cy="7878631"/>
          </a:xfrm>
        </p:grpSpPr>
        <p:sp>
          <p:nvSpPr>
            <p:cNvPr id="31" name="TextBox 30"/>
            <p:cNvSpPr txBox="1"/>
            <p:nvPr/>
          </p:nvSpPr>
          <p:spPr>
            <a:xfrm>
              <a:off x="25954642" y="23845621"/>
              <a:ext cx="5867400" cy="1600438"/>
            </a:xfrm>
            <a:prstGeom prst="rect">
              <a:avLst/>
            </a:prstGeom>
            <a:noFill/>
          </p:spPr>
          <p:txBody>
            <a:bodyPr wrap="square" rtlCol="0">
              <a:spAutoFit/>
            </a:bodyPr>
            <a:lstStyle/>
            <a:p>
              <a:pPr algn="l"/>
              <a:r>
                <a:rPr lang="en-US" sz="2800" b="1" i="1" dirty="0" smtClean="0"/>
                <a:t>Expose recognition  algorithm</a:t>
              </a:r>
            </a:p>
            <a:p>
              <a:pPr algn="l"/>
              <a:r>
                <a:rPr lang="en-US" sz="2800" dirty="0" smtClean="0"/>
                <a:t>Show the user the actual template matched to their drawing.</a:t>
              </a:r>
              <a:endParaRPr lang="en-US" sz="2800" dirty="0"/>
            </a:p>
          </p:txBody>
        </p:sp>
        <p:pic>
          <p:nvPicPr>
            <p:cNvPr id="20" name="Picture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373410" y="26307834"/>
              <a:ext cx="5861629" cy="5416418"/>
            </a:xfrm>
            <a:prstGeom prst="rect">
              <a:avLst/>
            </a:prstGeom>
          </p:spPr>
        </p:pic>
      </p:grpSp>
      <p:pic>
        <p:nvPicPr>
          <p:cNvPr id="1026" name="Picture 2" descr="C:\Users\research\Documents\Pictures\presentation\refiner-distant-1.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9729" y="24431159"/>
            <a:ext cx="2419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research\Documents\Pictures\presentation\refiner-distant-2.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6852" y="25202777"/>
            <a:ext cx="2447925" cy="485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research\Documents\Pictures\presentation\refiner-strokesteal-2.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869080" y="24866478"/>
            <a:ext cx="1485900" cy="11525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research\Documents\Pictures\presentation\refiner-relabel-1.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73585" y="24613687"/>
            <a:ext cx="169545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research\Documents\Pictures\presentation\refiner-relabel-2.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414658" y="25021709"/>
            <a:ext cx="207645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esearch\Documents\Pictures\presentation\refiner-strokesteal-1.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547607" y="24149382"/>
            <a:ext cx="1438275" cy="12382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67159" y="22863253"/>
            <a:ext cx="16459200" cy="1077218"/>
          </a:xfrm>
          <a:prstGeom prst="rect">
            <a:avLst/>
          </a:prstGeom>
          <a:noFill/>
        </p:spPr>
        <p:txBody>
          <a:bodyPr wrap="square" rtlCol="0">
            <a:spAutoFit/>
          </a:bodyPr>
          <a:lstStyle/>
          <a:p>
            <a:pPr algn="l"/>
            <a:r>
              <a:rPr lang="en-US" dirty="0" smtClean="0"/>
              <a:t>The sketch refiner uses information from various stages of recognition to refine the recognized parts of the sketch and try to find a more correct interpretation.</a:t>
            </a:r>
            <a:endParaRPr lang="en-US" dirty="0"/>
          </a:p>
        </p:txBody>
      </p:sp>
      <p:sp>
        <p:nvSpPr>
          <p:cNvPr id="18" name="TextBox 17"/>
          <p:cNvSpPr txBox="1"/>
          <p:nvPr/>
        </p:nvSpPr>
        <p:spPr>
          <a:xfrm>
            <a:off x="838201" y="26019003"/>
            <a:ext cx="16459199" cy="2308324"/>
          </a:xfrm>
          <a:prstGeom prst="rect">
            <a:avLst/>
          </a:prstGeom>
          <a:noFill/>
        </p:spPr>
        <p:txBody>
          <a:bodyPr wrap="square" rtlCol="0">
            <a:spAutoFit/>
          </a:bodyPr>
          <a:lstStyle/>
          <a:p>
            <a:pPr algn="l"/>
            <a:r>
              <a:rPr lang="en-US" dirty="0" smtClean="0"/>
              <a:t>Find broken connections           Fix context problems            Fix grouping problems</a:t>
            </a:r>
          </a:p>
          <a:p>
            <a:pPr algn="l"/>
            <a:r>
              <a:rPr lang="en-US" dirty="0" smtClean="0"/>
              <a:t>By making small changes one at a time, the refiner tries to optimize the recognition. It searches for interpretations where every shape is correctly connected and the shape recognizer is the most confident about shape recognition.</a:t>
            </a:r>
            <a:endParaRPr lang="en-US" dirty="0"/>
          </a:p>
        </p:txBody>
      </p:sp>
      <p:graphicFrame>
        <p:nvGraphicFramePr>
          <p:cNvPr id="56" name="Diagram 55"/>
          <p:cNvGraphicFramePr/>
          <p:nvPr>
            <p:extLst>
              <p:ext uri="{D42A27DB-BD31-4B8C-83A1-F6EECF244321}">
                <p14:modId xmlns:p14="http://schemas.microsoft.com/office/powerpoint/2010/main" val="626663459"/>
              </p:ext>
            </p:extLst>
          </p:nvPr>
        </p:nvGraphicFramePr>
        <p:xfrm>
          <a:off x="909476" y="9857258"/>
          <a:ext cx="16387923" cy="1191742"/>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49" name="Chart 48"/>
          <p:cNvGraphicFramePr>
            <a:graphicFrameLocks noGrp="1"/>
          </p:cNvGraphicFramePr>
          <p:nvPr>
            <p:extLst>
              <p:ext uri="{D42A27DB-BD31-4B8C-83A1-F6EECF244321}">
                <p14:modId xmlns:p14="http://schemas.microsoft.com/office/powerpoint/2010/main" val="3239135115"/>
              </p:ext>
            </p:extLst>
          </p:nvPr>
        </p:nvGraphicFramePr>
        <p:xfrm>
          <a:off x="1519729" y="16811827"/>
          <a:ext cx="14162582" cy="4924978"/>
        </p:xfrm>
        <a:graphic>
          <a:graphicData uri="http://schemas.openxmlformats.org/drawingml/2006/chart">
            <c:chart xmlns:c="http://schemas.openxmlformats.org/drawingml/2006/chart" xmlns:r="http://schemas.openxmlformats.org/officeDocument/2006/relationships" r:id="rId24"/>
          </a:graphicData>
        </a:graphic>
      </p:graphicFrame>
      <p:sp>
        <p:nvSpPr>
          <p:cNvPr id="3" name="TextBox 2"/>
          <p:cNvSpPr txBox="1"/>
          <p:nvPr/>
        </p:nvSpPr>
        <p:spPr>
          <a:xfrm>
            <a:off x="2907426" y="11436135"/>
            <a:ext cx="12320748" cy="584775"/>
          </a:xfrm>
          <a:prstGeom prst="rect">
            <a:avLst/>
          </a:prstGeom>
          <a:solidFill>
            <a:schemeClr val="bg1"/>
          </a:solidFill>
        </p:spPr>
        <p:txBody>
          <a:bodyPr wrap="square" rtlCol="0">
            <a:spAutoFit/>
          </a:bodyPr>
          <a:lstStyle/>
          <a:p>
            <a:r>
              <a:rPr lang="en-US" b="1" i="1" dirty="0" smtClean="0">
                <a:solidFill>
                  <a:srgbClr val="008000"/>
                </a:solidFill>
              </a:rPr>
              <a:t>Shape Recognition</a:t>
            </a:r>
            <a:endParaRPr lang="en-US" b="1" i="1" dirty="0">
              <a:solidFill>
                <a:srgbClr val="008000"/>
              </a:solidFill>
            </a:endParaRPr>
          </a:p>
        </p:txBody>
      </p:sp>
      <p:sp>
        <p:nvSpPr>
          <p:cNvPr id="27" name="TextBox 26"/>
          <p:cNvSpPr txBox="1"/>
          <p:nvPr/>
        </p:nvSpPr>
        <p:spPr>
          <a:xfrm>
            <a:off x="407523" y="22050446"/>
            <a:ext cx="16916400" cy="584775"/>
          </a:xfrm>
          <a:prstGeom prst="rect">
            <a:avLst/>
          </a:prstGeom>
          <a:noFill/>
        </p:spPr>
        <p:txBody>
          <a:bodyPr wrap="square" rtlCol="0">
            <a:spAutoFit/>
          </a:bodyPr>
          <a:lstStyle/>
          <a:p>
            <a:r>
              <a:rPr lang="en-US" b="1" i="1" dirty="0" smtClean="0">
                <a:solidFill>
                  <a:srgbClr val="008000"/>
                </a:solidFill>
              </a:rPr>
              <a:t>Shape Refinement</a:t>
            </a:r>
            <a:endParaRPr lang="en-US" b="1" i="1" dirty="0">
              <a:solidFill>
                <a:srgbClr val="008000"/>
              </a:solidFill>
            </a:endParaRPr>
          </a:p>
        </p:txBody>
      </p:sp>
      <p:graphicFrame>
        <p:nvGraphicFramePr>
          <p:cNvPr id="48" name="Picture Placeholder 8"/>
          <p:cNvGraphicFramePr>
            <a:graphicFrameLocks/>
          </p:cNvGraphicFramePr>
          <p:nvPr>
            <p:extLst>
              <p:ext uri="{D42A27DB-BD31-4B8C-83A1-F6EECF244321}">
                <p14:modId xmlns:p14="http://schemas.microsoft.com/office/powerpoint/2010/main" val="1521123173"/>
              </p:ext>
            </p:extLst>
          </p:nvPr>
        </p:nvGraphicFramePr>
        <p:xfrm>
          <a:off x="1067159" y="28282067"/>
          <a:ext cx="6554151" cy="3383756"/>
        </p:xfrm>
        <a:graphic>
          <a:graphicData uri="http://schemas.openxmlformats.org/drawingml/2006/chart">
            <c:chart xmlns:c="http://schemas.openxmlformats.org/drawingml/2006/chart" xmlns:r="http://schemas.openxmlformats.org/officeDocument/2006/relationships" r:id="rId25"/>
          </a:graphicData>
        </a:graphic>
      </p:graphicFrame>
      <p:sp>
        <p:nvSpPr>
          <p:cNvPr id="28" name="TextBox 27"/>
          <p:cNvSpPr txBox="1"/>
          <p:nvPr/>
        </p:nvSpPr>
        <p:spPr>
          <a:xfrm>
            <a:off x="8128989" y="28803600"/>
            <a:ext cx="8330211" cy="2554545"/>
          </a:xfrm>
          <a:prstGeom prst="rect">
            <a:avLst/>
          </a:prstGeom>
          <a:noFill/>
        </p:spPr>
        <p:txBody>
          <a:bodyPr wrap="square" rtlCol="0">
            <a:spAutoFit/>
          </a:bodyPr>
          <a:lstStyle/>
          <a:p>
            <a:pPr algn="l"/>
            <a:r>
              <a:rPr lang="en-US" dirty="0" smtClean="0"/>
              <a:t>Unfortunately, due to various other limitations of our system (and the techniques involved) the refiner is not good enough to work properly. This approach still shows a lot of promise, however.</a:t>
            </a:r>
            <a:endParaRPr lang="en-US" dirty="0"/>
          </a:p>
        </p:txBody>
      </p:sp>
      <p:graphicFrame>
        <p:nvGraphicFramePr>
          <p:cNvPr id="50" name="Picture Placeholder 8"/>
          <p:cNvGraphicFramePr>
            <a:graphicFrameLocks/>
          </p:cNvGraphicFramePr>
          <p:nvPr>
            <p:extLst>
              <p:ext uri="{D42A27DB-BD31-4B8C-83A1-F6EECF244321}">
                <p14:modId xmlns:p14="http://schemas.microsoft.com/office/powerpoint/2010/main" val="1793583055"/>
              </p:ext>
            </p:extLst>
          </p:nvPr>
        </p:nvGraphicFramePr>
        <p:xfrm>
          <a:off x="36728400" y="18486017"/>
          <a:ext cx="9829800" cy="3564429"/>
        </p:xfrm>
        <a:graphic>
          <a:graphicData uri="http://schemas.openxmlformats.org/drawingml/2006/chart">
            <c:chart xmlns:c="http://schemas.openxmlformats.org/drawingml/2006/chart" xmlns:r="http://schemas.openxmlformats.org/officeDocument/2006/relationships" r:id="rId2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CircuitSimulatorPoster">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CircuitSimulatorPoster</Template>
  <TotalTime>776</TotalTime>
  <Words>727</Words>
  <Application>Microsoft Office PowerPoint</Application>
  <PresentationFormat>Custom</PresentationFormat>
  <Paragraphs>66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CircuitSimulatorPoster</vt:lpstr>
      <vt:lpstr>PowerPoint Presentation</vt:lpstr>
    </vt:vector>
  </TitlesOfParts>
  <Company>Harvey Mudd College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Research</dc:creator>
  <dc:description>Updated 2004/04/27.</dc:description>
  <cp:lastModifiedBy>Research</cp:lastModifiedBy>
  <cp:revision>92</cp:revision>
  <cp:lastPrinted>2011-07-22T22:09:27Z</cp:lastPrinted>
  <dcterms:created xsi:type="dcterms:W3CDTF">2011-07-18T21:28:38Z</dcterms:created>
  <dcterms:modified xsi:type="dcterms:W3CDTF">2011-07-29T22:30:00Z</dcterms:modified>
</cp:coreProperties>
</file>