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51206400" cy="32918400"/>
  <p:notesSz cx="7004050" cy="9296400"/>
  <p:defaultTextStyle>
    <a:defPPr>
      <a:defRPr lang="en-US"/>
    </a:defPPr>
    <a:lvl1pPr algn="ctr" rtl="0" fontAlgn="base">
      <a:spcBef>
        <a:spcPct val="50000"/>
      </a:spcBef>
      <a:spcAft>
        <a:spcPct val="0"/>
      </a:spcAft>
      <a:defRPr sz="3200" kern="1200">
        <a:solidFill>
          <a:schemeClr val="tx1"/>
        </a:solidFill>
        <a:latin typeface="Arial" pitchFamily="34" charset="0"/>
        <a:ea typeface="+mn-ea"/>
        <a:cs typeface="+mn-cs"/>
      </a:defRPr>
    </a:lvl1pPr>
    <a:lvl2pPr marL="457200" algn="ctr" rtl="0" fontAlgn="base">
      <a:spcBef>
        <a:spcPct val="50000"/>
      </a:spcBef>
      <a:spcAft>
        <a:spcPct val="0"/>
      </a:spcAft>
      <a:defRPr sz="3200" kern="1200">
        <a:solidFill>
          <a:schemeClr val="tx1"/>
        </a:solidFill>
        <a:latin typeface="Arial" pitchFamily="34" charset="0"/>
        <a:ea typeface="+mn-ea"/>
        <a:cs typeface="+mn-cs"/>
      </a:defRPr>
    </a:lvl2pPr>
    <a:lvl3pPr marL="914400" algn="ctr" rtl="0" fontAlgn="base">
      <a:spcBef>
        <a:spcPct val="50000"/>
      </a:spcBef>
      <a:spcAft>
        <a:spcPct val="0"/>
      </a:spcAft>
      <a:defRPr sz="3200" kern="1200">
        <a:solidFill>
          <a:schemeClr val="tx1"/>
        </a:solidFill>
        <a:latin typeface="Arial" pitchFamily="34" charset="0"/>
        <a:ea typeface="+mn-ea"/>
        <a:cs typeface="+mn-cs"/>
      </a:defRPr>
    </a:lvl3pPr>
    <a:lvl4pPr marL="1371600" algn="ctr" rtl="0" fontAlgn="base">
      <a:spcBef>
        <a:spcPct val="50000"/>
      </a:spcBef>
      <a:spcAft>
        <a:spcPct val="0"/>
      </a:spcAft>
      <a:defRPr sz="3200" kern="1200">
        <a:solidFill>
          <a:schemeClr val="tx1"/>
        </a:solidFill>
        <a:latin typeface="Arial" pitchFamily="34" charset="0"/>
        <a:ea typeface="+mn-ea"/>
        <a:cs typeface="+mn-cs"/>
      </a:defRPr>
    </a:lvl4pPr>
    <a:lvl5pPr marL="1828800" algn="ctr" rtl="0" fontAlgn="base">
      <a:spcBef>
        <a:spcPct val="50000"/>
      </a:spcBef>
      <a:spcAft>
        <a:spcPct val="0"/>
      </a:spcAft>
      <a:defRPr sz="3200" kern="1200">
        <a:solidFill>
          <a:schemeClr val="tx1"/>
        </a:solidFill>
        <a:latin typeface="Arial" pitchFamily="34" charset="0"/>
        <a:ea typeface="+mn-ea"/>
        <a:cs typeface="+mn-cs"/>
      </a:defRPr>
    </a:lvl5pPr>
    <a:lvl6pPr marL="2286000" algn="l" defTabSz="914400" rtl="0" eaLnBrk="1" latinLnBrk="0" hangingPunct="1">
      <a:defRPr sz="3200" kern="1200">
        <a:solidFill>
          <a:schemeClr val="tx1"/>
        </a:solidFill>
        <a:latin typeface="Arial" pitchFamily="34" charset="0"/>
        <a:ea typeface="+mn-ea"/>
        <a:cs typeface="+mn-cs"/>
      </a:defRPr>
    </a:lvl6pPr>
    <a:lvl7pPr marL="2743200" algn="l" defTabSz="914400" rtl="0" eaLnBrk="1" latinLnBrk="0" hangingPunct="1">
      <a:defRPr sz="3200" kern="1200">
        <a:solidFill>
          <a:schemeClr val="tx1"/>
        </a:solidFill>
        <a:latin typeface="Arial" pitchFamily="34" charset="0"/>
        <a:ea typeface="+mn-ea"/>
        <a:cs typeface="+mn-cs"/>
      </a:defRPr>
    </a:lvl7pPr>
    <a:lvl8pPr marL="3200400" algn="l" defTabSz="914400" rtl="0" eaLnBrk="1" latinLnBrk="0" hangingPunct="1">
      <a:defRPr sz="3200" kern="1200">
        <a:solidFill>
          <a:schemeClr val="tx1"/>
        </a:solidFill>
        <a:latin typeface="Arial" pitchFamily="34" charset="0"/>
        <a:ea typeface="+mn-ea"/>
        <a:cs typeface="+mn-cs"/>
      </a:defRPr>
    </a:lvl8pPr>
    <a:lvl9pPr marL="3657600" algn="l" defTabSz="914400" rtl="0" eaLnBrk="1" latinLnBrk="0" hangingPunct="1">
      <a:defRPr sz="32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FFCC"/>
    <a:srgbClr val="FF3F3F"/>
    <a:srgbClr val="FF9999"/>
    <a:srgbClr val="CC66FF"/>
    <a:srgbClr val="3366FF"/>
    <a:srgbClr val="9BB3FF"/>
    <a:srgbClr val="6699FF"/>
    <a:srgbClr val="AE0DFF"/>
    <a:srgbClr val="6400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2431" autoAdjust="0"/>
    <p:restoredTop sz="90929"/>
  </p:normalViewPr>
  <p:slideViewPr>
    <p:cSldViewPr>
      <p:cViewPr>
        <p:scale>
          <a:sx n="20" d="100"/>
          <a:sy n="20" d="100"/>
        </p:scale>
        <p:origin x="-588" y="-78"/>
      </p:cViewPr>
      <p:guideLst>
        <p:guide orient="horz" pos="10368"/>
        <p:guide orient="horz" pos="2352"/>
        <p:guide pos="16128"/>
        <p:guide pos="31680"/>
        <p:guide pos="57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esearch\Documents\sketch\Data\DrawingStyleStudyData\Fall%202011%20Study%20Analysis\Fall%202011%20Aggregated%20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335340855845957"/>
          <c:y val="0.12683716827021702"/>
          <c:w val="0.83239859380514958"/>
          <c:h val="0.77831771178777387"/>
        </c:manualLayout>
      </c:layout>
      <c:scatterChart>
        <c:scatterStyle val="lineMarker"/>
        <c:varyColors val="0"/>
        <c:ser>
          <c:idx val="1"/>
          <c:order val="1"/>
          <c:tx>
            <c:v>Condition 1</c:v>
          </c:tx>
          <c:marker>
            <c:symbol val="circle"/>
            <c:size val="5"/>
          </c:marker>
          <c:trendline>
            <c:spPr>
              <a:ln>
                <a:solidFill>
                  <a:schemeClr val="accent2"/>
                </a:solidFill>
                <a:prstDash val="dash"/>
              </a:ln>
            </c:spPr>
            <c:trendlineType val="linear"/>
            <c:dispRSqr val="1"/>
            <c:dispEq val="0"/>
            <c:trendlineLbl>
              <c:layout>
                <c:manualLayout>
                  <c:x val="-0.44706698896643504"/>
                  <c:y val="-5.4528476443691451E-2"/>
                </c:manualLayout>
              </c:layout>
              <c:numFmt formatCode="General" sourceLinked="0"/>
              <c:txPr>
                <a:bodyPr/>
                <a:lstStyle/>
                <a:p>
                  <a:pPr>
                    <a:defRPr>
                      <a:latin typeface="Arial" pitchFamily="34" charset="0"/>
                      <a:cs typeface="Arial" pitchFamily="34" charset="0"/>
                    </a:defRPr>
                  </a:pPr>
                  <a:endParaRPr lang="en-US"/>
                </a:p>
              </c:txPr>
            </c:trendlineLbl>
          </c:trendline>
          <c:yVal>
            <c:numRef>
              <c:f>'Averaged Data (Condition 1)'!$B$3:$B$16</c:f>
              <c:numCache>
                <c:formatCode>General</c:formatCode>
                <c:ptCount val="14"/>
                <c:pt idx="0">
                  <c:v>0.65</c:v>
                </c:pt>
                <c:pt idx="1">
                  <c:v>0.81666666666666654</c:v>
                </c:pt>
                <c:pt idx="2">
                  <c:v>0.66666666666666663</c:v>
                </c:pt>
                <c:pt idx="3">
                  <c:v>0.68333333333333324</c:v>
                </c:pt>
                <c:pt idx="4">
                  <c:v>0.6</c:v>
                </c:pt>
                <c:pt idx="5">
                  <c:v>0.51666666666666672</c:v>
                </c:pt>
                <c:pt idx="6">
                  <c:v>0.69999999999999984</c:v>
                </c:pt>
                <c:pt idx="7">
                  <c:v>0.6499999999999998</c:v>
                </c:pt>
                <c:pt idx="8">
                  <c:v>0.73333333333333339</c:v>
                </c:pt>
                <c:pt idx="9">
                  <c:v>0.71666666666666667</c:v>
                </c:pt>
                <c:pt idx="10">
                  <c:v>0.63888888888888884</c:v>
                </c:pt>
                <c:pt idx="11">
                  <c:v>0.65277777777777768</c:v>
                </c:pt>
                <c:pt idx="12">
                  <c:v>0.6884920634920636</c:v>
                </c:pt>
                <c:pt idx="13">
                  <c:v>0.72222222222222221</c:v>
                </c:pt>
              </c:numCache>
            </c:numRef>
          </c:yVal>
          <c:smooth val="0"/>
        </c:ser>
        <c:ser>
          <c:idx val="0"/>
          <c:order val="0"/>
          <c:tx>
            <c:v>Condition 2</c:v>
          </c:tx>
          <c:marker>
            <c:symbol val="circle"/>
            <c:size val="5"/>
          </c:marker>
          <c:trendline>
            <c:spPr>
              <a:ln>
                <a:solidFill>
                  <a:schemeClr val="accent1"/>
                </a:solidFill>
                <a:prstDash val="dash"/>
              </a:ln>
            </c:spPr>
            <c:trendlineType val="linear"/>
            <c:dispRSqr val="1"/>
            <c:dispEq val="0"/>
            <c:trendlineLbl>
              <c:layout>
                <c:manualLayout>
                  <c:x val="-0.61084496043158498"/>
                  <c:y val="0.13060532477189959"/>
                </c:manualLayout>
              </c:layout>
              <c:numFmt formatCode="General" sourceLinked="0"/>
              <c:txPr>
                <a:bodyPr/>
                <a:lstStyle/>
                <a:p>
                  <a:pPr>
                    <a:defRPr>
                      <a:latin typeface="Arial" pitchFamily="34" charset="0"/>
                      <a:cs typeface="Arial" pitchFamily="34" charset="0"/>
                    </a:defRPr>
                  </a:pPr>
                  <a:endParaRPr lang="en-US"/>
                </a:p>
              </c:txPr>
            </c:trendlineLbl>
          </c:trendline>
          <c:yVal>
            <c:numRef>
              <c:f>'Averaged Data (Condition 2)'!$B$3:$B$16</c:f>
              <c:numCache>
                <c:formatCode>General</c:formatCode>
                <c:ptCount val="14"/>
                <c:pt idx="0">
                  <c:v>0.57079365079365085</c:v>
                </c:pt>
                <c:pt idx="1">
                  <c:v>0.63833333333333342</c:v>
                </c:pt>
                <c:pt idx="2">
                  <c:v>0.7633333333333332</c:v>
                </c:pt>
                <c:pt idx="3">
                  <c:v>0.66833333333333322</c:v>
                </c:pt>
                <c:pt idx="4">
                  <c:v>0.55333333333333334</c:v>
                </c:pt>
                <c:pt idx="5">
                  <c:v>0.6283333333333333</c:v>
                </c:pt>
                <c:pt idx="6">
                  <c:v>0.55749999999999988</c:v>
                </c:pt>
                <c:pt idx="7">
                  <c:v>0.64</c:v>
                </c:pt>
                <c:pt idx="8">
                  <c:v>0.64690476190476187</c:v>
                </c:pt>
                <c:pt idx="9">
                  <c:v>0.75047619047619052</c:v>
                </c:pt>
                <c:pt idx="10">
                  <c:v>0.76916666666666678</c:v>
                </c:pt>
                <c:pt idx="11">
                  <c:v>0.55500000000000005</c:v>
                </c:pt>
                <c:pt idx="12">
                  <c:v>0.62000000000000011</c:v>
                </c:pt>
                <c:pt idx="13">
                  <c:v>0.73666666666666669</c:v>
                </c:pt>
              </c:numCache>
            </c:numRef>
          </c:yVal>
          <c:smooth val="0"/>
        </c:ser>
        <c:dLbls>
          <c:showLegendKey val="0"/>
          <c:showVal val="0"/>
          <c:showCatName val="0"/>
          <c:showSerName val="0"/>
          <c:showPercent val="0"/>
          <c:showBubbleSize val="0"/>
        </c:dLbls>
        <c:axId val="89949312"/>
        <c:axId val="89951232"/>
      </c:scatterChart>
      <c:valAx>
        <c:axId val="89949312"/>
        <c:scaling>
          <c:orientation val="minMax"/>
          <c:max val="14"/>
          <c:min val="1"/>
        </c:scaling>
        <c:delete val="0"/>
        <c:axPos val="b"/>
        <c:title>
          <c:tx>
            <c:rich>
              <a:bodyPr/>
              <a:lstStyle/>
              <a:p>
                <a:pPr>
                  <a:defRPr>
                    <a:latin typeface="Arial" pitchFamily="34" charset="0"/>
                    <a:cs typeface="Arial" pitchFamily="34" charset="0"/>
                  </a:defRPr>
                </a:pPr>
                <a:r>
                  <a:rPr lang="en-US">
                    <a:latin typeface="Arial" pitchFamily="34" charset="0"/>
                    <a:cs typeface="Arial" pitchFamily="34" charset="0"/>
                  </a:rPr>
                  <a:t>Trial</a:t>
                </a:r>
              </a:p>
            </c:rich>
          </c:tx>
          <c:layout/>
          <c:overlay val="0"/>
        </c:title>
        <c:majorTickMark val="out"/>
        <c:minorTickMark val="none"/>
        <c:tickLblPos val="nextTo"/>
        <c:txPr>
          <a:bodyPr/>
          <a:lstStyle/>
          <a:p>
            <a:pPr>
              <a:defRPr>
                <a:latin typeface="Arial" pitchFamily="34" charset="0"/>
                <a:cs typeface="Arial" pitchFamily="34" charset="0"/>
              </a:defRPr>
            </a:pPr>
            <a:endParaRPr lang="en-US"/>
          </a:p>
        </c:txPr>
        <c:crossAx val="89951232"/>
        <c:crosses val="autoZero"/>
        <c:crossBetween val="midCat"/>
        <c:majorUnit val="1"/>
      </c:valAx>
      <c:valAx>
        <c:axId val="89951232"/>
        <c:scaling>
          <c:orientation val="minMax"/>
          <c:max val="1"/>
        </c:scaling>
        <c:delete val="0"/>
        <c:axPos val="l"/>
        <c:title>
          <c:tx>
            <c:rich>
              <a:bodyPr rot="-5400000" vert="horz"/>
              <a:lstStyle/>
              <a:p>
                <a:pPr>
                  <a:defRPr>
                    <a:latin typeface="Arial" pitchFamily="34" charset="0"/>
                    <a:cs typeface="Arial" pitchFamily="34" charset="0"/>
                  </a:defRPr>
                </a:pPr>
                <a:r>
                  <a:rPr lang="en-US">
                    <a:latin typeface="Arial" pitchFamily="34" charset="0"/>
                    <a:cs typeface="Arial" pitchFamily="34" charset="0"/>
                  </a:rPr>
                  <a:t>Correct Recognition Rate</a:t>
                </a:r>
              </a:p>
            </c:rich>
          </c:tx>
          <c:layout>
            <c:manualLayout>
              <c:xMode val="edge"/>
              <c:yMode val="edge"/>
              <c:x val="3.7931118987155649E-2"/>
              <c:y val="0.16072594691487796"/>
            </c:manualLayout>
          </c:layout>
          <c:overlay val="0"/>
        </c:title>
        <c:numFmt formatCode="General" sourceLinked="1"/>
        <c:majorTickMark val="out"/>
        <c:minorTickMark val="none"/>
        <c:tickLblPos val="nextTo"/>
        <c:txPr>
          <a:bodyPr/>
          <a:lstStyle/>
          <a:p>
            <a:pPr>
              <a:defRPr>
                <a:latin typeface="Arial" pitchFamily="34" charset="0"/>
                <a:cs typeface="Arial" pitchFamily="34" charset="0"/>
              </a:defRPr>
            </a:pPr>
            <a:endParaRPr lang="en-US"/>
          </a:p>
        </c:txPr>
        <c:crossAx val="89949312"/>
        <c:crosses val="autoZero"/>
        <c:crossBetween val="midCat"/>
      </c:valAx>
    </c:plotArea>
    <c:legend>
      <c:legendPos val="l"/>
      <c:legendEntry>
        <c:idx val="0"/>
        <c:txPr>
          <a:bodyPr/>
          <a:lstStyle/>
          <a:p>
            <a:pPr>
              <a:defRPr>
                <a:latin typeface="Arial" pitchFamily="34" charset="0"/>
                <a:cs typeface="Arial" pitchFamily="34" charset="0"/>
              </a:defRPr>
            </a:pPr>
            <a:endParaRPr lang="en-US"/>
          </a:p>
        </c:txPr>
      </c:legendEntry>
      <c:legendEntry>
        <c:idx val="1"/>
        <c:txPr>
          <a:bodyPr/>
          <a:lstStyle/>
          <a:p>
            <a:pPr>
              <a:defRPr>
                <a:latin typeface="Arial" pitchFamily="34" charset="0"/>
                <a:cs typeface="Arial" pitchFamily="34" charset="0"/>
              </a:defRPr>
            </a:pPr>
            <a:endParaRPr lang="en-US"/>
          </a:p>
        </c:txPr>
      </c:legendEntry>
      <c:legendEntry>
        <c:idx val="2"/>
        <c:txPr>
          <a:bodyPr/>
          <a:lstStyle/>
          <a:p>
            <a:pPr>
              <a:defRPr>
                <a:latin typeface="Arial" pitchFamily="34" charset="0"/>
                <a:cs typeface="Arial" pitchFamily="34" charset="0"/>
              </a:defRPr>
            </a:pPr>
            <a:endParaRPr lang="en-US"/>
          </a:p>
        </c:txPr>
      </c:legendEntry>
      <c:legendEntry>
        <c:idx val="3"/>
        <c:txPr>
          <a:bodyPr/>
          <a:lstStyle/>
          <a:p>
            <a:pPr>
              <a:defRPr>
                <a:latin typeface="Arial" pitchFamily="34" charset="0"/>
                <a:cs typeface="Arial" pitchFamily="34" charset="0"/>
              </a:defRPr>
            </a:pPr>
            <a:endParaRPr lang="en-US"/>
          </a:p>
        </c:txPr>
      </c:legendEntry>
      <c:layout>
        <c:manualLayout>
          <c:xMode val="edge"/>
          <c:yMode val="edge"/>
          <c:x val="0.65715675132563633"/>
          <c:y val="0.55672602816243422"/>
          <c:w val="0.27469270105002774"/>
          <c:h val="0.23789121149233691"/>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99497434979718"/>
          <c:y val="4.7315171669348371E-2"/>
          <c:w val="0.88758835898353616"/>
          <c:h val="0.76357113620852046"/>
        </c:manualLayout>
      </c:layout>
      <c:lineChart>
        <c:grouping val="standard"/>
        <c:varyColors val="0"/>
        <c:ser>
          <c:idx val="1"/>
          <c:order val="1"/>
          <c:tx>
            <c:v>Condition 1</c:v>
          </c:tx>
          <c:marker>
            <c:symbol val="circle"/>
            <c:size val="5"/>
          </c:marker>
          <c:trendline>
            <c:spPr>
              <a:ln>
                <a:solidFill>
                  <a:schemeClr val="accent2"/>
                </a:solidFill>
                <a:prstDash val="dash"/>
              </a:ln>
            </c:spPr>
            <c:trendlineType val="linear"/>
            <c:dispRSqr val="1"/>
            <c:dispEq val="0"/>
            <c:trendlineLbl>
              <c:layout>
                <c:manualLayout>
                  <c:x val="-0.15716885886423287"/>
                  <c:y val="-0.13258562432844029"/>
                </c:manualLayout>
              </c:layout>
              <c:numFmt formatCode="General" sourceLinked="0"/>
              <c:txPr>
                <a:bodyPr/>
                <a:lstStyle/>
                <a:p>
                  <a:pPr>
                    <a:defRPr sz="1800"/>
                  </a:pPr>
                  <a:endParaRPr lang="en-US"/>
                </a:p>
              </c:txPr>
            </c:trendlineLbl>
          </c:trendline>
          <c:val>
            <c:numRef>
              <c:f>('Condition 1'!$AB$14,'Condition 1'!$AB$25,'Condition 1'!$AB$36,'Condition 1'!$AB$47,'Condition 1'!$AB$58,'Condition 1'!$AB$69,'Condition 1'!$AB$80,'Condition 1'!$AB$91,'Condition 1'!$AB$102,'Condition 1'!$AB$113,'Condition 1'!$AB$124,'Condition 1'!$AB$135,'Condition 1'!$AB$146,'Condition 1'!$AB$157)</c:f>
              <c:numCache>
                <c:formatCode>General</c:formatCode>
                <c:ptCount val="14"/>
                <c:pt idx="0">
                  <c:v>0.59375</c:v>
                </c:pt>
                <c:pt idx="1">
                  <c:v>0.65625</c:v>
                </c:pt>
                <c:pt idx="2">
                  <c:v>0.6428571428571429</c:v>
                </c:pt>
                <c:pt idx="3">
                  <c:v>0.6071428571428571</c:v>
                </c:pt>
                <c:pt idx="4">
                  <c:v>0.52</c:v>
                </c:pt>
                <c:pt idx="5">
                  <c:v>0.65384615384615385</c:v>
                </c:pt>
                <c:pt idx="6">
                  <c:v>0.6333333333333333</c:v>
                </c:pt>
                <c:pt idx="7">
                  <c:v>0.56666666666666665</c:v>
                </c:pt>
                <c:pt idx="8">
                  <c:v>0.82352941176470584</c:v>
                </c:pt>
                <c:pt idx="9">
                  <c:v>0.625</c:v>
                </c:pt>
                <c:pt idx="10">
                  <c:v>0.68</c:v>
                </c:pt>
                <c:pt idx="11">
                  <c:v>0.52</c:v>
                </c:pt>
                <c:pt idx="12">
                  <c:v>0.66666666666666663</c:v>
                </c:pt>
                <c:pt idx="13">
                  <c:v>0.6333333333333333</c:v>
                </c:pt>
              </c:numCache>
            </c:numRef>
          </c:val>
          <c:smooth val="0"/>
        </c:ser>
        <c:ser>
          <c:idx val="0"/>
          <c:order val="0"/>
          <c:tx>
            <c:v>Condition 2</c:v>
          </c:tx>
          <c:spPr>
            <a:ln w="28575"/>
          </c:spPr>
          <c:marker>
            <c:symbol val="circle"/>
            <c:size val="5"/>
          </c:marker>
          <c:trendline>
            <c:spPr>
              <a:ln>
                <a:solidFill>
                  <a:schemeClr val="accent1"/>
                </a:solidFill>
                <a:prstDash val="dash"/>
              </a:ln>
            </c:spPr>
            <c:trendlineType val="linear"/>
            <c:dispRSqr val="1"/>
            <c:dispEq val="0"/>
            <c:trendlineLbl>
              <c:layout>
                <c:manualLayout>
                  <c:x val="-0.20830522250059652"/>
                  <c:y val="0.15456799191084508"/>
                </c:manualLayout>
              </c:layout>
              <c:numFmt formatCode="General" sourceLinked="0"/>
              <c:txPr>
                <a:bodyPr/>
                <a:lstStyle/>
                <a:p>
                  <a:pPr>
                    <a:defRPr sz="1800"/>
                  </a:pPr>
                  <a:endParaRPr lang="en-US"/>
                </a:p>
              </c:txPr>
            </c:trendlineLbl>
          </c:trendline>
          <c:val>
            <c:numRef>
              <c:f>('Condition 2'!$AB$11,'Condition 2'!$AB$19,'Condition 2'!$AB$27,'Condition 2'!$AB$35,'Condition 2'!$AB$43,'Condition 2'!$AB$51,'Condition 2'!$AB$59,'Condition 2'!$AB$67,'Condition 2'!$AB$75,'Condition 2'!$AB$83,'Condition 2'!$AB$91,'Condition 2'!$AB$99,'Condition 2'!$AB$107,'Condition 2'!$AB$115)</c:f>
              <c:numCache>
                <c:formatCode>General</c:formatCode>
                <c:ptCount val="14"/>
                <c:pt idx="0">
                  <c:v>0.5</c:v>
                </c:pt>
                <c:pt idx="1">
                  <c:v>0.70588235294117652</c:v>
                </c:pt>
                <c:pt idx="2">
                  <c:v>0.62068965517241381</c:v>
                </c:pt>
                <c:pt idx="3">
                  <c:v>0.56666666666666665</c:v>
                </c:pt>
                <c:pt idx="4">
                  <c:v>0.6</c:v>
                </c:pt>
                <c:pt idx="5">
                  <c:v>0.65517241379310343</c:v>
                </c:pt>
                <c:pt idx="6">
                  <c:v>0.6</c:v>
                </c:pt>
                <c:pt idx="7">
                  <c:v>0.58620689655172409</c:v>
                </c:pt>
                <c:pt idx="8">
                  <c:v>0.52941176470588236</c:v>
                </c:pt>
                <c:pt idx="9">
                  <c:v>0.55882352941176472</c:v>
                </c:pt>
                <c:pt idx="10">
                  <c:v>0.5714285714285714</c:v>
                </c:pt>
                <c:pt idx="11">
                  <c:v>0.61764705882352944</c:v>
                </c:pt>
                <c:pt idx="12">
                  <c:v>0.53333333333333333</c:v>
                </c:pt>
                <c:pt idx="13">
                  <c:v>0.7</c:v>
                </c:pt>
              </c:numCache>
            </c:numRef>
          </c:val>
          <c:smooth val="0"/>
        </c:ser>
        <c:dLbls>
          <c:showLegendKey val="0"/>
          <c:showVal val="0"/>
          <c:showCatName val="0"/>
          <c:showSerName val="0"/>
          <c:showPercent val="0"/>
          <c:showBubbleSize val="0"/>
        </c:dLbls>
        <c:marker val="1"/>
        <c:smooth val="0"/>
        <c:axId val="90140032"/>
        <c:axId val="90150400"/>
      </c:lineChart>
      <c:catAx>
        <c:axId val="90140032"/>
        <c:scaling>
          <c:orientation val="minMax"/>
        </c:scaling>
        <c:delete val="0"/>
        <c:axPos val="b"/>
        <c:title>
          <c:tx>
            <c:rich>
              <a:bodyPr/>
              <a:lstStyle/>
              <a:p>
                <a:pPr>
                  <a:defRPr sz="1800"/>
                </a:pPr>
                <a:r>
                  <a:rPr lang="en-US" sz="1800"/>
                  <a:t>Trial</a:t>
                </a:r>
              </a:p>
            </c:rich>
          </c:tx>
          <c:layout/>
          <c:overlay val="0"/>
        </c:title>
        <c:majorTickMark val="out"/>
        <c:minorTickMark val="none"/>
        <c:tickLblPos val="low"/>
        <c:txPr>
          <a:bodyPr/>
          <a:lstStyle/>
          <a:p>
            <a:pPr>
              <a:defRPr sz="1800"/>
            </a:pPr>
            <a:endParaRPr lang="en-US"/>
          </a:p>
        </c:txPr>
        <c:crossAx val="90150400"/>
        <c:crosses val="autoZero"/>
        <c:auto val="1"/>
        <c:lblAlgn val="ctr"/>
        <c:lblOffset val="100"/>
        <c:tickLblSkip val="1"/>
        <c:noMultiLvlLbl val="0"/>
      </c:catAx>
      <c:valAx>
        <c:axId val="90150400"/>
        <c:scaling>
          <c:orientation val="minMax"/>
          <c:max val="1"/>
          <c:min val="0"/>
        </c:scaling>
        <c:delete val="0"/>
        <c:axPos val="l"/>
        <c:title>
          <c:tx>
            <c:rich>
              <a:bodyPr rot="-5400000" vert="horz"/>
              <a:lstStyle/>
              <a:p>
                <a:pPr>
                  <a:defRPr sz="1800"/>
                </a:pPr>
                <a:r>
                  <a:rPr lang="en-US" sz="1800"/>
                  <a:t>Correct Recognition Rate</a:t>
                </a:r>
              </a:p>
            </c:rich>
          </c:tx>
          <c:layout>
            <c:manualLayout>
              <c:xMode val="edge"/>
              <c:yMode val="edge"/>
              <c:x val="2.0252177284657599E-2"/>
              <c:y val="7.9206061124988444E-2"/>
            </c:manualLayout>
          </c:layout>
          <c:overlay val="0"/>
        </c:title>
        <c:numFmt formatCode="General" sourceLinked="1"/>
        <c:majorTickMark val="out"/>
        <c:minorTickMark val="none"/>
        <c:tickLblPos val="nextTo"/>
        <c:txPr>
          <a:bodyPr/>
          <a:lstStyle/>
          <a:p>
            <a:pPr>
              <a:defRPr sz="1800"/>
            </a:pPr>
            <a:endParaRPr lang="en-US"/>
          </a:p>
        </c:txPr>
        <c:crossAx val="90140032"/>
        <c:crosses val="autoZero"/>
        <c:crossBetween val="midCat"/>
      </c:valAx>
    </c:plotArea>
    <c:legend>
      <c:legendPos val="r"/>
      <c:layout>
        <c:manualLayout>
          <c:xMode val="edge"/>
          <c:yMode val="edge"/>
          <c:x val="0.14758597291815795"/>
          <c:y val="0.45553068251502243"/>
          <c:w val="0.3613748047849159"/>
          <c:h val="0.27487066211395988"/>
        </c:manualLayout>
      </c:layout>
      <c:overlay val="1"/>
      <c:spPr>
        <a:solidFill>
          <a:schemeClr val="bg1"/>
        </a:solidFill>
        <a:ln>
          <a:noFill/>
        </a:ln>
      </c:spPr>
      <c:txPr>
        <a:bodyPr/>
        <a:lstStyle/>
        <a:p>
          <a:pPr rtl="0">
            <a:defRPr sz="1800"/>
          </a:pPr>
          <a:endParaRPr lang="en-US"/>
        </a:p>
      </c:txPr>
    </c:legend>
    <c:plotVisOnly val="1"/>
    <c:dispBlanksAs val="gap"/>
    <c:showDLblsOverMax val="0"/>
  </c:chart>
  <c:spPr>
    <a:solidFill>
      <a:schemeClr val="bg1"/>
    </a:solidFill>
    <a:ln w="76200">
      <a:noFill/>
    </a:ln>
  </c:spPr>
  <c:txPr>
    <a:bodyPr/>
    <a:lstStyle/>
    <a:p>
      <a:pPr>
        <a:defRPr>
          <a:latin typeface="Arial" pitchFamily="34" charset="0"/>
          <a:cs typeface="Arial" pitchFamily="34"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5354" cy="46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59" tIns="46580" rIns="93159" bIns="46580" numCol="1" anchor="t" anchorCtr="0" compatLnSpc="1">
            <a:prstTxWarp prst="textNoShape">
              <a:avLst/>
            </a:prstTxWarp>
          </a:bodyPr>
          <a:lstStyle>
            <a:lvl1pPr algn="l" defTabSz="932229">
              <a:spcBef>
                <a:spcPct val="0"/>
              </a:spcBef>
              <a:defRPr sz="1200"/>
            </a:lvl1pPr>
          </a:lstStyle>
          <a:p>
            <a:pPr>
              <a:defRPr/>
            </a:pPr>
            <a:endParaRPr lang="en-US"/>
          </a:p>
        </p:txBody>
      </p:sp>
      <p:sp>
        <p:nvSpPr>
          <p:cNvPr id="4099" name="Rectangle 3"/>
          <p:cNvSpPr>
            <a:spLocks noGrp="1" noChangeArrowheads="1"/>
          </p:cNvSpPr>
          <p:nvPr>
            <p:ph type="dt" sz="quarter" idx="1"/>
          </p:nvPr>
        </p:nvSpPr>
        <p:spPr bwMode="auto">
          <a:xfrm>
            <a:off x="3968696" y="0"/>
            <a:ext cx="3035354" cy="46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59" tIns="46580" rIns="93159" bIns="46580" numCol="1" anchor="t" anchorCtr="0" compatLnSpc="1">
            <a:prstTxWarp prst="textNoShape">
              <a:avLst/>
            </a:prstTxWarp>
          </a:bodyPr>
          <a:lstStyle>
            <a:lvl1pPr algn="r" defTabSz="932229">
              <a:spcBef>
                <a:spcPct val="0"/>
              </a:spcBef>
              <a:defRPr sz="1200"/>
            </a:lvl1pPr>
          </a:lstStyle>
          <a:p>
            <a:pPr>
              <a:defRPr/>
            </a:pPr>
            <a:endParaRPr lang="en-US"/>
          </a:p>
        </p:txBody>
      </p:sp>
      <p:sp>
        <p:nvSpPr>
          <p:cNvPr id="4100" name="Rectangle 4"/>
          <p:cNvSpPr>
            <a:spLocks noGrp="1" noChangeArrowheads="1"/>
          </p:cNvSpPr>
          <p:nvPr>
            <p:ph type="ftr" sz="quarter" idx="2"/>
          </p:nvPr>
        </p:nvSpPr>
        <p:spPr bwMode="auto">
          <a:xfrm>
            <a:off x="0" y="8831978"/>
            <a:ext cx="3035354" cy="46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59" tIns="46580" rIns="93159" bIns="46580" numCol="1" anchor="b" anchorCtr="0" compatLnSpc="1">
            <a:prstTxWarp prst="textNoShape">
              <a:avLst/>
            </a:prstTxWarp>
          </a:bodyPr>
          <a:lstStyle>
            <a:lvl1pPr algn="l" defTabSz="932229">
              <a:spcBef>
                <a:spcPct val="0"/>
              </a:spcBef>
              <a:defRPr sz="1200"/>
            </a:lvl1pPr>
          </a:lstStyle>
          <a:p>
            <a:pPr>
              <a:defRPr/>
            </a:pPr>
            <a:endParaRPr lang="en-US"/>
          </a:p>
        </p:txBody>
      </p:sp>
      <p:sp>
        <p:nvSpPr>
          <p:cNvPr id="4101" name="Rectangle 5"/>
          <p:cNvSpPr>
            <a:spLocks noGrp="1" noChangeArrowheads="1"/>
          </p:cNvSpPr>
          <p:nvPr>
            <p:ph type="sldNum" sz="quarter" idx="3"/>
          </p:nvPr>
        </p:nvSpPr>
        <p:spPr bwMode="auto">
          <a:xfrm>
            <a:off x="3968696" y="8831978"/>
            <a:ext cx="3035354" cy="46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59" tIns="46580" rIns="93159" bIns="46580" numCol="1" anchor="b" anchorCtr="0" compatLnSpc="1">
            <a:prstTxWarp prst="textNoShape">
              <a:avLst/>
            </a:prstTxWarp>
          </a:bodyPr>
          <a:lstStyle>
            <a:lvl1pPr algn="r" defTabSz="932229">
              <a:spcBef>
                <a:spcPct val="0"/>
              </a:spcBef>
              <a:defRPr sz="1200"/>
            </a:lvl1pPr>
          </a:lstStyle>
          <a:p>
            <a:pPr>
              <a:defRPr/>
            </a:pPr>
            <a:fld id="{5E41849D-B127-49B5-80CA-EFA0A1E89C86}" type="slidenum">
              <a:rPr lang="en-US"/>
              <a:pPr>
                <a:defRPr/>
              </a:pPr>
              <a:t>‹#›</a:t>
            </a:fld>
            <a:endParaRPr lang="en-US"/>
          </a:p>
        </p:txBody>
      </p:sp>
    </p:spTree>
    <p:extLst>
      <p:ext uri="{BB962C8B-B14F-4D97-AF65-F5344CB8AC3E}">
        <p14:creationId xmlns:p14="http://schemas.microsoft.com/office/powerpoint/2010/main" val="46030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hdr" sz="quarter"/>
          </p:nvPr>
        </p:nvSpPr>
        <p:spPr bwMode="auto">
          <a:xfrm>
            <a:off x="1" y="0"/>
            <a:ext cx="3052843" cy="45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20" tIns="45810" rIns="91620" bIns="45810" numCol="1" anchor="t" anchorCtr="0" compatLnSpc="1">
            <a:prstTxWarp prst="textNoShape">
              <a:avLst/>
            </a:prstTxWarp>
          </a:bodyPr>
          <a:lstStyle>
            <a:lvl1pPr algn="l">
              <a:defRPr sz="1200"/>
            </a:lvl1pPr>
          </a:lstStyle>
          <a:p>
            <a:pPr>
              <a:defRPr/>
            </a:pPr>
            <a:endParaRPr lang="en-US"/>
          </a:p>
        </p:txBody>
      </p:sp>
      <p:sp>
        <p:nvSpPr>
          <p:cNvPr id="6147" name="Rectangle 1027"/>
          <p:cNvSpPr>
            <a:spLocks noGrp="1" noChangeArrowheads="1"/>
          </p:cNvSpPr>
          <p:nvPr>
            <p:ph type="dt" idx="1"/>
          </p:nvPr>
        </p:nvSpPr>
        <p:spPr bwMode="auto">
          <a:xfrm>
            <a:off x="3968698" y="0"/>
            <a:ext cx="3052843" cy="45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20" tIns="45810" rIns="91620" bIns="45810" numCol="1" anchor="t" anchorCtr="0" compatLnSpc="1">
            <a:prstTxWarp prst="textNoShape">
              <a:avLst/>
            </a:prstTxWarp>
          </a:bodyPr>
          <a:lstStyle>
            <a:lvl1pPr algn="r">
              <a:defRPr sz="1200"/>
            </a:lvl1pPr>
          </a:lstStyle>
          <a:p>
            <a:pPr>
              <a:defRPr/>
            </a:pPr>
            <a:endParaRPr lang="en-US"/>
          </a:p>
        </p:txBody>
      </p:sp>
      <p:sp>
        <p:nvSpPr>
          <p:cNvPr id="3076" name="Rectangle 1028"/>
          <p:cNvSpPr>
            <a:spLocks noGrp="1" noRot="1" noChangeAspect="1" noChangeArrowheads="1" noTextEdit="1"/>
          </p:cNvSpPr>
          <p:nvPr>
            <p:ph type="sldImg" idx="2"/>
          </p:nvPr>
        </p:nvSpPr>
        <p:spPr bwMode="auto">
          <a:xfrm>
            <a:off x="742950" y="687388"/>
            <a:ext cx="5459413" cy="35115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1029"/>
          <p:cNvSpPr>
            <a:spLocks noGrp="1" noChangeArrowheads="1"/>
          </p:cNvSpPr>
          <p:nvPr>
            <p:ph type="body" sz="quarter" idx="3"/>
          </p:nvPr>
        </p:nvSpPr>
        <p:spPr bwMode="auto">
          <a:xfrm>
            <a:off x="915853" y="4427918"/>
            <a:ext cx="5189834" cy="419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20" tIns="45810" rIns="91620" bIns="4581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1030"/>
          <p:cNvSpPr>
            <a:spLocks noGrp="1" noChangeArrowheads="1"/>
          </p:cNvSpPr>
          <p:nvPr>
            <p:ph type="ftr" sz="quarter" idx="4"/>
          </p:nvPr>
        </p:nvSpPr>
        <p:spPr bwMode="auto">
          <a:xfrm>
            <a:off x="1" y="8855835"/>
            <a:ext cx="3052843" cy="45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20" tIns="45810" rIns="91620" bIns="45810" numCol="1" anchor="b" anchorCtr="0" compatLnSpc="1">
            <a:prstTxWarp prst="textNoShape">
              <a:avLst/>
            </a:prstTxWarp>
          </a:bodyPr>
          <a:lstStyle>
            <a:lvl1pPr algn="l">
              <a:defRPr sz="1200"/>
            </a:lvl1pPr>
          </a:lstStyle>
          <a:p>
            <a:pPr>
              <a:defRPr/>
            </a:pPr>
            <a:endParaRPr lang="en-US"/>
          </a:p>
        </p:txBody>
      </p:sp>
      <p:sp>
        <p:nvSpPr>
          <p:cNvPr id="6151" name="Rectangle 1031"/>
          <p:cNvSpPr>
            <a:spLocks noGrp="1" noChangeArrowheads="1"/>
          </p:cNvSpPr>
          <p:nvPr>
            <p:ph type="sldNum" sz="quarter" idx="5"/>
          </p:nvPr>
        </p:nvSpPr>
        <p:spPr bwMode="auto">
          <a:xfrm>
            <a:off x="3968698" y="8855835"/>
            <a:ext cx="3052843" cy="45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20" tIns="45810" rIns="91620" bIns="45810" numCol="1" anchor="b" anchorCtr="0" compatLnSpc="1">
            <a:prstTxWarp prst="textNoShape">
              <a:avLst/>
            </a:prstTxWarp>
          </a:bodyPr>
          <a:lstStyle>
            <a:lvl1pPr algn="r">
              <a:defRPr sz="1200"/>
            </a:lvl1pPr>
          </a:lstStyle>
          <a:p>
            <a:pPr>
              <a:defRPr/>
            </a:pPr>
            <a:fld id="{A5235418-A01A-40F9-8E89-4A352F50C10C}" type="slidenum">
              <a:rPr lang="en-US"/>
              <a:pPr>
                <a:defRPr/>
              </a:pPr>
              <a:t>‹#›</a:t>
            </a:fld>
            <a:endParaRPr lang="en-US"/>
          </a:p>
        </p:txBody>
      </p:sp>
    </p:spTree>
    <p:extLst>
      <p:ext uri="{BB962C8B-B14F-4D97-AF65-F5344CB8AC3E}">
        <p14:creationId xmlns:p14="http://schemas.microsoft.com/office/powerpoint/2010/main" val="18262298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1"/>
          <p:cNvSpPr>
            <a:spLocks noGrp="1" noChangeArrowheads="1"/>
          </p:cNvSpPr>
          <p:nvPr>
            <p:ph type="sldNum" sz="quarter" idx="5"/>
          </p:nvPr>
        </p:nvSpPr>
        <p:spPr>
          <a:noFill/>
        </p:spPr>
        <p:txBody>
          <a:bodyPr/>
          <a:lstStyle>
            <a:lvl1pPr eaLnBrk="0" hangingPunct="0">
              <a:defRPr sz="3200">
                <a:solidFill>
                  <a:schemeClr val="tx1"/>
                </a:solidFill>
                <a:latin typeface="Arial" pitchFamily="34" charset="0"/>
              </a:defRPr>
            </a:lvl1pPr>
            <a:lvl2pPr marL="744510" indent="-286350" eaLnBrk="0" hangingPunct="0">
              <a:defRPr sz="3200">
                <a:solidFill>
                  <a:schemeClr val="tx1"/>
                </a:solidFill>
                <a:latin typeface="Arial" pitchFamily="34" charset="0"/>
              </a:defRPr>
            </a:lvl2pPr>
            <a:lvl3pPr marL="1145400" indent="-229080" eaLnBrk="0" hangingPunct="0">
              <a:defRPr sz="3200">
                <a:solidFill>
                  <a:schemeClr val="tx1"/>
                </a:solidFill>
                <a:latin typeface="Arial" pitchFamily="34" charset="0"/>
              </a:defRPr>
            </a:lvl3pPr>
            <a:lvl4pPr marL="1603560" indent="-229080" eaLnBrk="0" hangingPunct="0">
              <a:defRPr sz="3200">
                <a:solidFill>
                  <a:schemeClr val="tx1"/>
                </a:solidFill>
                <a:latin typeface="Arial" pitchFamily="34" charset="0"/>
              </a:defRPr>
            </a:lvl4pPr>
            <a:lvl5pPr marL="2061721" indent="-229080" eaLnBrk="0" hangingPunct="0">
              <a:defRPr sz="3200">
                <a:solidFill>
                  <a:schemeClr val="tx1"/>
                </a:solidFill>
                <a:latin typeface="Arial" pitchFamily="34" charset="0"/>
              </a:defRPr>
            </a:lvl5pPr>
            <a:lvl6pPr marL="2519881" indent="-229080" algn="ctr" eaLnBrk="0" fontAlgn="base" hangingPunct="0">
              <a:spcBef>
                <a:spcPct val="50000"/>
              </a:spcBef>
              <a:spcAft>
                <a:spcPct val="0"/>
              </a:spcAft>
              <a:defRPr sz="3200">
                <a:solidFill>
                  <a:schemeClr val="tx1"/>
                </a:solidFill>
                <a:latin typeface="Arial" pitchFamily="34" charset="0"/>
              </a:defRPr>
            </a:lvl6pPr>
            <a:lvl7pPr marL="2978041" indent="-229080" algn="ctr" eaLnBrk="0" fontAlgn="base" hangingPunct="0">
              <a:spcBef>
                <a:spcPct val="50000"/>
              </a:spcBef>
              <a:spcAft>
                <a:spcPct val="0"/>
              </a:spcAft>
              <a:defRPr sz="3200">
                <a:solidFill>
                  <a:schemeClr val="tx1"/>
                </a:solidFill>
                <a:latin typeface="Arial" pitchFamily="34" charset="0"/>
              </a:defRPr>
            </a:lvl7pPr>
            <a:lvl8pPr marL="3436201" indent="-229080" algn="ctr" eaLnBrk="0" fontAlgn="base" hangingPunct="0">
              <a:spcBef>
                <a:spcPct val="50000"/>
              </a:spcBef>
              <a:spcAft>
                <a:spcPct val="0"/>
              </a:spcAft>
              <a:defRPr sz="3200">
                <a:solidFill>
                  <a:schemeClr val="tx1"/>
                </a:solidFill>
                <a:latin typeface="Arial" pitchFamily="34" charset="0"/>
              </a:defRPr>
            </a:lvl8pPr>
            <a:lvl9pPr marL="3894361" indent="-229080" algn="ctr" eaLnBrk="0" fontAlgn="base" hangingPunct="0">
              <a:spcBef>
                <a:spcPct val="50000"/>
              </a:spcBef>
              <a:spcAft>
                <a:spcPct val="0"/>
              </a:spcAft>
              <a:defRPr sz="3200">
                <a:solidFill>
                  <a:schemeClr val="tx1"/>
                </a:solidFill>
                <a:latin typeface="Arial" pitchFamily="34" charset="0"/>
              </a:defRPr>
            </a:lvl9pPr>
          </a:lstStyle>
          <a:p>
            <a:pPr eaLnBrk="1" hangingPunct="1"/>
            <a:fld id="{90B7FF28-9341-4626-A58A-255497F22D86}" type="slidenum">
              <a:rPr lang="en-US" sz="1200"/>
              <a:pPr eaLnBrk="1" hangingPunct="1"/>
              <a:t>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3" y="10226675"/>
            <a:ext cx="4352607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325" y="18653125"/>
            <a:ext cx="358457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7D8B7B-6B66-42C9-B322-B5F41E52B818}" type="slidenum">
              <a:rPr lang="en-US"/>
              <a:pPr>
                <a:defRPr/>
              </a:pPr>
              <a:t>‹#›</a:t>
            </a:fld>
            <a:endParaRPr lang="en-US"/>
          </a:p>
        </p:txBody>
      </p:sp>
    </p:spTree>
    <p:extLst>
      <p:ext uri="{BB962C8B-B14F-4D97-AF65-F5344CB8AC3E}">
        <p14:creationId xmlns:p14="http://schemas.microsoft.com/office/powerpoint/2010/main" val="186828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252774-FFD7-41FC-B0FD-89EE87DF2EB3}" type="slidenum">
              <a:rPr lang="en-US"/>
              <a:pPr>
                <a:defRPr/>
              </a:pPr>
              <a:t>‹#›</a:t>
            </a:fld>
            <a:endParaRPr lang="en-US"/>
          </a:p>
        </p:txBody>
      </p:sp>
    </p:spTree>
    <p:extLst>
      <p:ext uri="{BB962C8B-B14F-4D97-AF65-F5344CB8AC3E}">
        <p14:creationId xmlns:p14="http://schemas.microsoft.com/office/powerpoint/2010/main" val="292497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7350"/>
            <a:ext cx="10880725" cy="26333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7350"/>
            <a:ext cx="32492950" cy="26333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5320F6-2C93-434E-9368-0B100E117395}" type="slidenum">
              <a:rPr lang="en-US"/>
              <a:pPr>
                <a:defRPr/>
              </a:pPr>
              <a:t>‹#›</a:t>
            </a:fld>
            <a:endParaRPr lang="en-US"/>
          </a:p>
        </p:txBody>
      </p:sp>
    </p:spTree>
    <p:extLst>
      <p:ext uri="{BB962C8B-B14F-4D97-AF65-F5344CB8AC3E}">
        <p14:creationId xmlns:p14="http://schemas.microsoft.com/office/powerpoint/2010/main" val="40365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836279-79BF-4D5A-961A-79B470A0F418}" type="slidenum">
              <a:rPr lang="en-US"/>
              <a:pPr>
                <a:defRPr/>
              </a:pPr>
              <a:t>‹#›</a:t>
            </a:fld>
            <a:endParaRPr lang="en-US"/>
          </a:p>
        </p:txBody>
      </p:sp>
    </p:spTree>
    <p:extLst>
      <p:ext uri="{BB962C8B-B14F-4D97-AF65-F5344CB8AC3E}">
        <p14:creationId xmlns:p14="http://schemas.microsoft.com/office/powerpoint/2010/main" val="103239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1153438"/>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0"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5C89BF-DE8D-4CF5-A8A8-4B784DE7E75C}" type="slidenum">
              <a:rPr lang="en-US"/>
              <a:pPr>
                <a:defRPr/>
              </a:pPr>
              <a:t>‹#›</a:t>
            </a:fld>
            <a:endParaRPr lang="en-US"/>
          </a:p>
        </p:txBody>
      </p:sp>
    </p:spTree>
    <p:extLst>
      <p:ext uri="{BB962C8B-B14F-4D97-AF65-F5344CB8AC3E}">
        <p14:creationId xmlns:p14="http://schemas.microsoft.com/office/powerpoint/2010/main" val="94269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3" y="9509125"/>
            <a:ext cx="21686837"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9509125"/>
            <a:ext cx="21686838"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5E59A3-7E3F-4B97-95D4-C2EC91B33923}" type="slidenum">
              <a:rPr lang="en-US"/>
              <a:pPr>
                <a:defRPr/>
              </a:pPr>
              <a:t>‹#›</a:t>
            </a:fld>
            <a:endParaRPr lang="en-US"/>
          </a:p>
        </p:txBody>
      </p:sp>
    </p:spTree>
    <p:extLst>
      <p:ext uri="{BB962C8B-B14F-4D97-AF65-F5344CB8AC3E}">
        <p14:creationId xmlns:p14="http://schemas.microsoft.com/office/powerpoint/2010/main" val="380856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8" y="7369175"/>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8" y="10439400"/>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5"/>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0"/>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8D183AB-BC16-4C80-AEC6-761AFB40D62D}" type="slidenum">
              <a:rPr lang="en-US"/>
              <a:pPr>
                <a:defRPr/>
              </a:pPr>
              <a:t>‹#›</a:t>
            </a:fld>
            <a:endParaRPr lang="en-US"/>
          </a:p>
        </p:txBody>
      </p:sp>
    </p:spTree>
    <p:extLst>
      <p:ext uri="{BB962C8B-B14F-4D97-AF65-F5344CB8AC3E}">
        <p14:creationId xmlns:p14="http://schemas.microsoft.com/office/powerpoint/2010/main" val="180769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8F6FB3-68F2-440D-8126-D13A56BD019D}" type="slidenum">
              <a:rPr lang="en-US"/>
              <a:pPr>
                <a:defRPr/>
              </a:pPr>
              <a:t>‹#›</a:t>
            </a:fld>
            <a:endParaRPr lang="en-US"/>
          </a:p>
        </p:txBody>
      </p:sp>
    </p:spTree>
    <p:extLst>
      <p:ext uri="{BB962C8B-B14F-4D97-AF65-F5344CB8AC3E}">
        <p14:creationId xmlns:p14="http://schemas.microsoft.com/office/powerpoint/2010/main" val="325375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764CFF0-8526-49BE-B1C4-14E832F9A991}" type="slidenum">
              <a:rPr lang="en-US"/>
              <a:pPr>
                <a:defRPr/>
              </a:pPr>
              <a:t>‹#›</a:t>
            </a:fld>
            <a:endParaRPr lang="en-US"/>
          </a:p>
        </p:txBody>
      </p:sp>
    </p:spTree>
    <p:extLst>
      <p:ext uri="{BB962C8B-B14F-4D97-AF65-F5344CB8AC3E}">
        <p14:creationId xmlns:p14="http://schemas.microsoft.com/office/powerpoint/2010/main" val="177605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311275"/>
            <a:ext cx="168465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8"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0013E2-8220-40D0-8109-21D99082A12D}" type="slidenum">
              <a:rPr lang="en-US"/>
              <a:pPr>
                <a:defRPr/>
              </a:pPr>
              <a:t>‹#›</a:t>
            </a:fld>
            <a:endParaRPr lang="en-US"/>
          </a:p>
        </p:txBody>
      </p:sp>
    </p:spTree>
    <p:extLst>
      <p:ext uri="{BB962C8B-B14F-4D97-AF65-F5344CB8AC3E}">
        <p14:creationId xmlns:p14="http://schemas.microsoft.com/office/powerpoint/2010/main" val="134756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3"/>
            <a:ext cx="3072447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38"/>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0036175" y="25763538"/>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B378961-8829-42D4-BAB8-E07558ED2E07}" type="slidenum">
              <a:rPr lang="en-US"/>
              <a:pPr>
                <a:defRPr/>
              </a:pPr>
              <a:t>‹#›</a:t>
            </a:fld>
            <a:endParaRPr lang="en-US"/>
          </a:p>
        </p:txBody>
      </p:sp>
    </p:spTree>
    <p:extLst>
      <p:ext uri="{BB962C8B-B14F-4D97-AF65-F5344CB8AC3E}">
        <p14:creationId xmlns:p14="http://schemas.microsoft.com/office/powerpoint/2010/main" val="65963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40163" y="2927350"/>
            <a:ext cx="435260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3410" tIns="271705" rIns="543410" bIns="27170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40163" y="9509125"/>
            <a:ext cx="43526075" cy="1975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3410" tIns="271705" rIns="543410" bIns="27170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840163" y="29992638"/>
            <a:ext cx="10668000"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3410" tIns="271705" rIns="543410" bIns="271705" numCol="1" anchor="t" anchorCtr="0" compatLnSpc="1">
            <a:prstTxWarp prst="textNoShape">
              <a:avLst/>
            </a:prstTxWarp>
          </a:bodyPr>
          <a:lstStyle>
            <a:lvl1pPr algn="l" defTabSz="5434013">
              <a:spcBef>
                <a:spcPct val="0"/>
              </a:spcBef>
              <a:defRPr sz="8300">
                <a:latin typeface="+mn-lt"/>
              </a:defRPr>
            </a:lvl1pPr>
          </a:lstStyle>
          <a:p>
            <a:pPr>
              <a:defRPr/>
            </a:pPr>
            <a:endParaRPr lang="en-US"/>
          </a:p>
        </p:txBody>
      </p:sp>
      <p:sp>
        <p:nvSpPr>
          <p:cNvPr id="1029" name="Rectangle 5"/>
          <p:cNvSpPr>
            <a:spLocks noGrp="1" noChangeArrowheads="1"/>
          </p:cNvSpPr>
          <p:nvPr>
            <p:ph type="ftr" sz="quarter" idx="3"/>
          </p:nvPr>
        </p:nvSpPr>
        <p:spPr bwMode="auto">
          <a:xfrm>
            <a:off x="17495838" y="29992638"/>
            <a:ext cx="16214725"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3410" tIns="271705" rIns="543410" bIns="271705" numCol="1" anchor="t" anchorCtr="0" compatLnSpc="1">
            <a:prstTxWarp prst="textNoShape">
              <a:avLst/>
            </a:prstTxWarp>
          </a:bodyPr>
          <a:lstStyle>
            <a:lvl1pPr defTabSz="5434013">
              <a:spcBef>
                <a:spcPct val="0"/>
              </a:spcBef>
              <a:defRPr sz="83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36698238" y="29992638"/>
            <a:ext cx="10668000"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3410" tIns="271705" rIns="543410" bIns="271705" numCol="1" anchor="t" anchorCtr="0" compatLnSpc="1">
            <a:prstTxWarp prst="textNoShape">
              <a:avLst/>
            </a:prstTxWarp>
          </a:bodyPr>
          <a:lstStyle>
            <a:lvl1pPr algn="r" defTabSz="5434013">
              <a:spcBef>
                <a:spcPct val="0"/>
              </a:spcBef>
              <a:defRPr sz="8300">
                <a:latin typeface="+mn-lt"/>
              </a:defRPr>
            </a:lvl1pPr>
          </a:lstStyle>
          <a:p>
            <a:pPr>
              <a:defRPr/>
            </a:pPr>
            <a:fld id="{D2EFF14F-3D46-4D3E-A1AD-397D125D7E5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34013" rtl="0" eaLnBrk="1" fontAlgn="base" hangingPunct="1">
        <a:spcBef>
          <a:spcPct val="0"/>
        </a:spcBef>
        <a:spcAft>
          <a:spcPct val="0"/>
        </a:spcAft>
        <a:defRPr sz="26100">
          <a:solidFill>
            <a:schemeClr val="tx2"/>
          </a:solidFill>
          <a:latin typeface="+mj-lt"/>
          <a:ea typeface="+mj-ea"/>
          <a:cs typeface="+mj-cs"/>
        </a:defRPr>
      </a:lvl1pPr>
      <a:lvl2pPr algn="ctr" defTabSz="5434013" rtl="0" eaLnBrk="1" fontAlgn="base" hangingPunct="1">
        <a:spcBef>
          <a:spcPct val="0"/>
        </a:spcBef>
        <a:spcAft>
          <a:spcPct val="0"/>
        </a:spcAft>
        <a:defRPr sz="26100">
          <a:solidFill>
            <a:schemeClr val="tx2"/>
          </a:solidFill>
          <a:latin typeface="Times New Roman" pitchFamily="18" charset="0"/>
        </a:defRPr>
      </a:lvl2pPr>
      <a:lvl3pPr algn="ctr" defTabSz="5434013" rtl="0" eaLnBrk="1" fontAlgn="base" hangingPunct="1">
        <a:spcBef>
          <a:spcPct val="0"/>
        </a:spcBef>
        <a:spcAft>
          <a:spcPct val="0"/>
        </a:spcAft>
        <a:defRPr sz="26100">
          <a:solidFill>
            <a:schemeClr val="tx2"/>
          </a:solidFill>
          <a:latin typeface="Times New Roman" pitchFamily="18" charset="0"/>
        </a:defRPr>
      </a:lvl3pPr>
      <a:lvl4pPr algn="ctr" defTabSz="5434013" rtl="0" eaLnBrk="1" fontAlgn="base" hangingPunct="1">
        <a:spcBef>
          <a:spcPct val="0"/>
        </a:spcBef>
        <a:spcAft>
          <a:spcPct val="0"/>
        </a:spcAft>
        <a:defRPr sz="26100">
          <a:solidFill>
            <a:schemeClr val="tx2"/>
          </a:solidFill>
          <a:latin typeface="Times New Roman" pitchFamily="18" charset="0"/>
        </a:defRPr>
      </a:lvl4pPr>
      <a:lvl5pPr algn="ctr" defTabSz="5434013" rtl="0" eaLnBrk="1" fontAlgn="base" hangingPunct="1">
        <a:spcBef>
          <a:spcPct val="0"/>
        </a:spcBef>
        <a:spcAft>
          <a:spcPct val="0"/>
        </a:spcAft>
        <a:defRPr sz="26100">
          <a:solidFill>
            <a:schemeClr val="tx2"/>
          </a:solidFill>
          <a:latin typeface="Times New Roman" pitchFamily="18" charset="0"/>
        </a:defRPr>
      </a:lvl5pPr>
      <a:lvl6pPr marL="457200" algn="ctr" defTabSz="5434013" rtl="0" eaLnBrk="1" fontAlgn="base" hangingPunct="1">
        <a:spcBef>
          <a:spcPct val="0"/>
        </a:spcBef>
        <a:spcAft>
          <a:spcPct val="0"/>
        </a:spcAft>
        <a:defRPr sz="26100">
          <a:solidFill>
            <a:schemeClr val="tx2"/>
          </a:solidFill>
          <a:latin typeface="Times New Roman" pitchFamily="18" charset="0"/>
        </a:defRPr>
      </a:lvl6pPr>
      <a:lvl7pPr marL="914400" algn="ctr" defTabSz="5434013" rtl="0" eaLnBrk="1" fontAlgn="base" hangingPunct="1">
        <a:spcBef>
          <a:spcPct val="0"/>
        </a:spcBef>
        <a:spcAft>
          <a:spcPct val="0"/>
        </a:spcAft>
        <a:defRPr sz="26100">
          <a:solidFill>
            <a:schemeClr val="tx2"/>
          </a:solidFill>
          <a:latin typeface="Times New Roman" pitchFamily="18" charset="0"/>
        </a:defRPr>
      </a:lvl7pPr>
      <a:lvl8pPr marL="1371600" algn="ctr" defTabSz="5434013" rtl="0" eaLnBrk="1" fontAlgn="base" hangingPunct="1">
        <a:spcBef>
          <a:spcPct val="0"/>
        </a:spcBef>
        <a:spcAft>
          <a:spcPct val="0"/>
        </a:spcAft>
        <a:defRPr sz="26100">
          <a:solidFill>
            <a:schemeClr val="tx2"/>
          </a:solidFill>
          <a:latin typeface="Times New Roman" pitchFamily="18" charset="0"/>
        </a:defRPr>
      </a:lvl8pPr>
      <a:lvl9pPr marL="1828800" algn="ctr" defTabSz="5434013" rtl="0" eaLnBrk="1" fontAlgn="base" hangingPunct="1">
        <a:spcBef>
          <a:spcPct val="0"/>
        </a:spcBef>
        <a:spcAft>
          <a:spcPct val="0"/>
        </a:spcAft>
        <a:defRPr sz="26100">
          <a:solidFill>
            <a:schemeClr val="tx2"/>
          </a:solidFill>
          <a:latin typeface="Times New Roman" pitchFamily="18" charset="0"/>
        </a:defRPr>
      </a:lvl9pPr>
    </p:titleStyle>
    <p:bodyStyle>
      <a:lvl1pPr marL="2038350" indent="-2038350" algn="l" defTabSz="5434013" rtl="0" eaLnBrk="1" fontAlgn="base" hangingPunct="1">
        <a:spcBef>
          <a:spcPct val="20000"/>
        </a:spcBef>
        <a:spcAft>
          <a:spcPct val="0"/>
        </a:spcAft>
        <a:buChar char="•"/>
        <a:defRPr sz="19000">
          <a:solidFill>
            <a:schemeClr val="tx1"/>
          </a:solidFill>
          <a:latin typeface="+mn-lt"/>
          <a:ea typeface="+mn-ea"/>
          <a:cs typeface="+mn-cs"/>
        </a:defRPr>
      </a:lvl1pPr>
      <a:lvl2pPr marL="4414838" indent="-1697038" algn="l" defTabSz="5434013" rtl="0" eaLnBrk="1" fontAlgn="base" hangingPunct="1">
        <a:spcBef>
          <a:spcPct val="20000"/>
        </a:spcBef>
        <a:spcAft>
          <a:spcPct val="0"/>
        </a:spcAft>
        <a:buChar char="–"/>
        <a:defRPr sz="16600">
          <a:solidFill>
            <a:schemeClr val="tx1"/>
          </a:solidFill>
          <a:latin typeface="+mn-lt"/>
        </a:defRPr>
      </a:lvl2pPr>
      <a:lvl3pPr marL="6792913" indent="-1358900" algn="l" defTabSz="5434013" rtl="0" eaLnBrk="1" fontAlgn="base" hangingPunct="1">
        <a:spcBef>
          <a:spcPct val="20000"/>
        </a:spcBef>
        <a:spcAft>
          <a:spcPct val="0"/>
        </a:spcAft>
        <a:buChar char="•"/>
        <a:defRPr sz="14300">
          <a:solidFill>
            <a:schemeClr val="tx1"/>
          </a:solidFill>
          <a:latin typeface="+mn-lt"/>
        </a:defRPr>
      </a:lvl3pPr>
      <a:lvl4pPr marL="9509125" indent="-1357313" algn="l" defTabSz="5434013" rtl="0" eaLnBrk="1" fontAlgn="base" hangingPunct="1">
        <a:spcBef>
          <a:spcPct val="20000"/>
        </a:spcBef>
        <a:spcAft>
          <a:spcPct val="0"/>
        </a:spcAft>
        <a:buChar char="–"/>
        <a:defRPr sz="11900">
          <a:solidFill>
            <a:schemeClr val="tx1"/>
          </a:solidFill>
          <a:latin typeface="+mn-lt"/>
        </a:defRPr>
      </a:lvl4pPr>
      <a:lvl5pPr marL="12226925" indent="-1358900" algn="l" defTabSz="5434013" rtl="0" eaLnBrk="1" fontAlgn="base" hangingPunct="1">
        <a:spcBef>
          <a:spcPct val="20000"/>
        </a:spcBef>
        <a:spcAft>
          <a:spcPct val="0"/>
        </a:spcAft>
        <a:buChar char="»"/>
        <a:defRPr sz="11900">
          <a:solidFill>
            <a:schemeClr val="tx1"/>
          </a:solidFill>
          <a:latin typeface="+mn-lt"/>
        </a:defRPr>
      </a:lvl5pPr>
      <a:lvl6pPr marL="12684125" indent="-1358900" algn="l" defTabSz="5434013" rtl="0" eaLnBrk="1" fontAlgn="base" hangingPunct="1">
        <a:spcBef>
          <a:spcPct val="20000"/>
        </a:spcBef>
        <a:spcAft>
          <a:spcPct val="0"/>
        </a:spcAft>
        <a:buChar char="»"/>
        <a:defRPr sz="11900">
          <a:solidFill>
            <a:schemeClr val="tx1"/>
          </a:solidFill>
          <a:latin typeface="+mn-lt"/>
        </a:defRPr>
      </a:lvl6pPr>
      <a:lvl7pPr marL="13141325" indent="-1358900" algn="l" defTabSz="5434013" rtl="0" eaLnBrk="1" fontAlgn="base" hangingPunct="1">
        <a:spcBef>
          <a:spcPct val="20000"/>
        </a:spcBef>
        <a:spcAft>
          <a:spcPct val="0"/>
        </a:spcAft>
        <a:buChar char="»"/>
        <a:defRPr sz="11900">
          <a:solidFill>
            <a:schemeClr val="tx1"/>
          </a:solidFill>
          <a:latin typeface="+mn-lt"/>
        </a:defRPr>
      </a:lvl7pPr>
      <a:lvl8pPr marL="13598525" indent="-1358900" algn="l" defTabSz="5434013" rtl="0" eaLnBrk="1" fontAlgn="base" hangingPunct="1">
        <a:spcBef>
          <a:spcPct val="20000"/>
        </a:spcBef>
        <a:spcAft>
          <a:spcPct val="0"/>
        </a:spcAft>
        <a:buChar char="»"/>
        <a:defRPr sz="11900">
          <a:solidFill>
            <a:schemeClr val="tx1"/>
          </a:solidFill>
          <a:latin typeface="+mn-lt"/>
        </a:defRPr>
      </a:lvl8pPr>
      <a:lvl9pPr marL="14055725" indent="-1358900" algn="l" defTabSz="5434013" rtl="0" eaLnBrk="1" fontAlgn="base" hangingPunct="1">
        <a:spcBef>
          <a:spcPct val="20000"/>
        </a:spcBef>
        <a:spcAft>
          <a:spcPct val="0"/>
        </a:spcAft>
        <a:buChar char="»"/>
        <a:defRPr sz="1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chart" Target="../charts/chart2.xml"/><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hart" Target="../charts/chart1.xml"/><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8.pn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7162800" y="685800"/>
            <a:ext cx="39395400" cy="377983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miter lim="800000"/>
                <a:headEnd/>
                <a:tailEnd/>
              </a14:hiddenLine>
            </a:ext>
          </a:extLst>
        </p:spPr>
        <p:txBody>
          <a:bodyPr anchor="ctr"/>
          <a:lstStyle/>
          <a:p>
            <a:pPr defTabSz="5434013">
              <a:lnSpc>
                <a:spcPct val="85000"/>
              </a:lnSpc>
              <a:spcBef>
                <a:spcPct val="0"/>
              </a:spcBef>
              <a:defRPr/>
            </a:pPr>
            <a:r>
              <a:rPr lang="en-US" sz="9000" b="1" i="1" dirty="0" smtClean="0">
                <a:solidFill>
                  <a:schemeClr val="tx2"/>
                </a:solidFill>
                <a:effectLst>
                  <a:outerShdw blurRad="38100" dist="38100" dir="2700000" algn="tl">
                    <a:srgbClr val="C0C0C0"/>
                  </a:outerShdw>
                </a:effectLst>
              </a:rPr>
              <a:t>        </a:t>
            </a:r>
            <a:r>
              <a:rPr lang="en-US" sz="7000" b="1" i="1" dirty="0" smtClean="0">
                <a:solidFill>
                  <a:schemeClr val="tx2"/>
                </a:solidFill>
                <a:effectLst>
                  <a:outerShdw blurRad="38100" dist="38100" dir="2700000" algn="tl">
                    <a:srgbClr val="C0C0C0"/>
                  </a:outerShdw>
                </a:effectLst>
              </a:rPr>
              <a:t>The </a:t>
            </a:r>
            <a:r>
              <a:rPr lang="en-US" sz="7000" b="1" i="1" dirty="0">
                <a:solidFill>
                  <a:schemeClr val="tx2"/>
                </a:solidFill>
                <a:effectLst>
                  <a:outerShdw blurRad="38100" dist="38100" dir="2700000" algn="tl">
                    <a:srgbClr val="C0C0C0"/>
                  </a:outerShdw>
                </a:effectLst>
              </a:rPr>
              <a:t>Balance of Work between Users and </a:t>
            </a:r>
            <a:r>
              <a:rPr lang="en-US" sz="7000" b="1" i="1" dirty="0" smtClean="0">
                <a:solidFill>
                  <a:schemeClr val="tx2"/>
                </a:solidFill>
                <a:effectLst>
                  <a:outerShdw blurRad="38100" dist="38100" dir="2700000" algn="tl">
                    <a:srgbClr val="C0C0C0"/>
                  </a:outerShdw>
                </a:effectLst>
              </a:rPr>
              <a:t>Sketch-Recognition: </a:t>
            </a:r>
          </a:p>
          <a:p>
            <a:pPr defTabSz="5434013">
              <a:lnSpc>
                <a:spcPct val="85000"/>
              </a:lnSpc>
              <a:spcBef>
                <a:spcPct val="0"/>
              </a:spcBef>
              <a:defRPr/>
            </a:pPr>
            <a:r>
              <a:rPr lang="en-US" sz="7000" b="1" i="1" dirty="0" smtClean="0">
                <a:solidFill>
                  <a:schemeClr val="tx2"/>
                </a:solidFill>
                <a:effectLst>
                  <a:outerShdw blurRad="38100" dist="38100" dir="2700000" algn="tl">
                    <a:srgbClr val="C0C0C0"/>
                  </a:outerShdw>
                </a:effectLst>
              </a:rPr>
              <a:t>Encouraging </a:t>
            </a:r>
            <a:r>
              <a:rPr lang="en-US" sz="7000" b="1" i="1" dirty="0">
                <a:solidFill>
                  <a:schemeClr val="tx2"/>
                </a:solidFill>
                <a:effectLst>
                  <a:outerShdw blurRad="38100" dist="38100" dir="2700000" algn="tl">
                    <a:srgbClr val="C0C0C0"/>
                  </a:outerShdw>
                </a:effectLst>
              </a:rPr>
              <a:t>Users to Adapt Their Drawing </a:t>
            </a:r>
            <a:r>
              <a:rPr lang="en-US" sz="7000" b="1" i="1" dirty="0" smtClean="0">
                <a:solidFill>
                  <a:schemeClr val="tx2"/>
                </a:solidFill>
                <a:effectLst>
                  <a:outerShdw blurRad="38100" dist="38100" dir="2700000" algn="tl">
                    <a:srgbClr val="C0C0C0"/>
                  </a:outerShdw>
                </a:effectLst>
              </a:rPr>
              <a:t>Styles</a:t>
            </a:r>
          </a:p>
          <a:p>
            <a:pPr defTabSz="5434013">
              <a:lnSpc>
                <a:spcPct val="85000"/>
              </a:lnSpc>
              <a:spcBef>
                <a:spcPct val="0"/>
              </a:spcBef>
              <a:defRPr/>
            </a:pPr>
            <a:endParaRPr lang="en-US" sz="3000" b="1" i="1" dirty="0" smtClean="0">
              <a:solidFill>
                <a:schemeClr val="tx2"/>
              </a:solidFill>
              <a:effectLst>
                <a:outerShdw blurRad="38100" dist="38100" dir="2700000" algn="tl">
                  <a:srgbClr val="C0C0C0"/>
                </a:outerShdw>
              </a:effectLst>
            </a:endParaRPr>
          </a:p>
          <a:p>
            <a:pPr defTabSz="5434013">
              <a:lnSpc>
                <a:spcPct val="85000"/>
              </a:lnSpc>
              <a:spcBef>
                <a:spcPct val="0"/>
              </a:spcBef>
              <a:defRPr/>
            </a:pPr>
            <a:r>
              <a:rPr lang="en-US" sz="6000" dirty="0" err="1">
                <a:solidFill>
                  <a:schemeClr val="tx2"/>
                </a:solidFill>
                <a:effectLst>
                  <a:outerShdw blurRad="38100" dist="38100" dir="2700000" algn="tl">
                    <a:srgbClr val="C0C0C0"/>
                  </a:outerShdw>
                </a:effectLst>
              </a:rPr>
              <a:t>Kiley</a:t>
            </a:r>
            <a:r>
              <a:rPr lang="en-US" sz="6000" dirty="0">
                <a:solidFill>
                  <a:schemeClr val="tx2"/>
                </a:solidFill>
                <a:effectLst>
                  <a:outerShdw blurRad="38100" dist="38100" dir="2700000" algn="tl">
                    <a:srgbClr val="C0C0C0"/>
                  </a:outerShdw>
                </a:effectLst>
              </a:rPr>
              <a:t> </a:t>
            </a:r>
            <a:r>
              <a:rPr lang="en-US" sz="6000" dirty="0" err="1" smtClean="0">
                <a:solidFill>
                  <a:schemeClr val="tx2"/>
                </a:solidFill>
                <a:effectLst>
                  <a:outerShdw blurRad="38100" dist="38100" dir="2700000" algn="tl">
                    <a:srgbClr val="C0C0C0"/>
                  </a:outerShdw>
                </a:effectLst>
              </a:rPr>
              <a:t>Sobel</a:t>
            </a:r>
            <a:r>
              <a:rPr lang="en-US" sz="6000" dirty="0" smtClean="0">
                <a:solidFill>
                  <a:schemeClr val="tx2"/>
                </a:solidFill>
                <a:effectLst>
                  <a:outerShdw blurRad="38100" dist="38100" dir="2700000" algn="tl">
                    <a:srgbClr val="C0C0C0"/>
                  </a:outerShdw>
                </a:effectLst>
              </a:rPr>
              <a:t> and </a:t>
            </a:r>
            <a:r>
              <a:rPr lang="en-US" sz="6000" dirty="0" err="1" smtClean="0">
                <a:solidFill>
                  <a:schemeClr val="tx2"/>
                </a:solidFill>
                <a:effectLst>
                  <a:outerShdw blurRad="38100" dist="38100" dir="2700000" algn="tl">
                    <a:srgbClr val="C0C0C0"/>
                  </a:outerShdw>
                </a:effectLst>
              </a:rPr>
              <a:t>Alexa</a:t>
            </a:r>
            <a:r>
              <a:rPr lang="en-US" sz="6000" dirty="0" smtClean="0">
                <a:solidFill>
                  <a:schemeClr val="tx2"/>
                </a:solidFill>
                <a:effectLst>
                  <a:outerShdw blurRad="38100" dist="38100" dir="2700000" algn="tl">
                    <a:srgbClr val="C0C0C0"/>
                  </a:outerShdw>
                </a:effectLst>
              </a:rPr>
              <a:t> </a:t>
            </a:r>
            <a:r>
              <a:rPr lang="en-US" sz="6000" dirty="0" err="1" smtClean="0">
                <a:solidFill>
                  <a:schemeClr val="tx2"/>
                </a:solidFill>
                <a:effectLst>
                  <a:outerShdw blurRad="38100" dist="38100" dir="2700000" algn="tl">
                    <a:srgbClr val="C0C0C0"/>
                  </a:outerShdw>
                </a:effectLst>
              </a:rPr>
              <a:t>Keizur</a:t>
            </a:r>
            <a:endParaRPr lang="en-US" sz="6000" dirty="0">
              <a:solidFill>
                <a:schemeClr val="tx2"/>
              </a:solidFill>
              <a:effectLst>
                <a:outerShdw blurRad="38100" dist="38100" dir="2700000" algn="tl">
                  <a:srgbClr val="C0C0C0"/>
                </a:outerShdw>
              </a:effectLst>
            </a:endParaRPr>
          </a:p>
        </p:txBody>
      </p:sp>
      <p:sp>
        <p:nvSpPr>
          <p:cNvPr id="2053" name="Line 39"/>
          <p:cNvSpPr>
            <a:spLocks noChangeShapeType="1"/>
          </p:cNvSpPr>
          <p:nvPr/>
        </p:nvSpPr>
        <p:spPr bwMode="auto">
          <a:xfrm>
            <a:off x="0" y="4876800"/>
            <a:ext cx="51206400" cy="0"/>
          </a:xfrm>
          <a:prstGeom prst="line">
            <a:avLst/>
          </a:prstGeom>
          <a:noFill/>
          <a:ln w="76200" cap="sq">
            <a:solidFill>
              <a:schemeClr val="accent2"/>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 name="Line 129"/>
          <p:cNvSpPr>
            <a:spLocks noChangeShapeType="1"/>
          </p:cNvSpPr>
          <p:nvPr/>
        </p:nvSpPr>
        <p:spPr bwMode="auto">
          <a:xfrm>
            <a:off x="0" y="31851600"/>
            <a:ext cx="51206400" cy="0"/>
          </a:xfrm>
          <a:prstGeom prst="line">
            <a:avLst/>
          </a:prstGeom>
          <a:noFill/>
          <a:ln w="76200">
            <a:solidFill>
              <a:schemeClr val="accent2"/>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2055" name="Picture 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1601"/>
            <a:ext cx="11388208"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149"/>
          <p:cNvSpPr>
            <a:spLocks noChangeArrowheads="1"/>
          </p:cNvSpPr>
          <p:nvPr/>
        </p:nvSpPr>
        <p:spPr bwMode="auto">
          <a:xfrm>
            <a:off x="35013631" y="27917027"/>
            <a:ext cx="14952681" cy="3681030"/>
          </a:xfrm>
          <a:prstGeom prst="rect">
            <a:avLst/>
          </a:prstGeom>
          <a:noFill/>
          <a:ln w="76200">
            <a:noFill/>
            <a:miter lim="800000"/>
            <a:headEnd/>
            <a:tailEnd type="none" w="lg" len="lg"/>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320040" rIns="457200" bIns="320040"/>
          <a:lstStyle/>
          <a:p>
            <a:pPr marL="609600" indent="-609600"/>
            <a:r>
              <a:rPr lang="en-US" sz="4000" b="1" i="1" u="sng" dirty="0"/>
              <a:t>Future </a:t>
            </a:r>
            <a:r>
              <a:rPr lang="en-US" sz="4000" b="1" i="1" u="sng" dirty="0" smtClean="0"/>
              <a:t>Work</a:t>
            </a:r>
          </a:p>
          <a:p>
            <a:pPr marL="609600" indent="-609600" algn="l">
              <a:buFont typeface="Arial" pitchFamily="34" charset="0"/>
              <a:buChar char="•"/>
            </a:pPr>
            <a:r>
              <a:rPr lang="en-US" sz="3100" dirty="0" smtClean="0"/>
              <a:t>Develop new feedback mechanisms.</a:t>
            </a:r>
          </a:p>
          <a:p>
            <a:pPr marL="609600" indent="-609600" algn="l">
              <a:buFont typeface="Arial" pitchFamily="34" charset="0"/>
              <a:buChar char="•"/>
            </a:pPr>
            <a:r>
              <a:rPr lang="en-US" sz="3100" dirty="0" smtClean="0"/>
              <a:t>Investigate </a:t>
            </a:r>
            <a:r>
              <a:rPr lang="en-US" sz="3100" dirty="0"/>
              <a:t>the user study under different </a:t>
            </a:r>
            <a:r>
              <a:rPr lang="en-US" sz="3100" dirty="0" smtClean="0"/>
              <a:t>conditions with new feedback mechanisms.</a:t>
            </a:r>
          </a:p>
          <a:p>
            <a:pPr marL="609600" indent="-609600" algn="l">
              <a:buFont typeface="Arial" pitchFamily="34" charset="0"/>
              <a:buChar char="•"/>
            </a:pPr>
            <a:r>
              <a:rPr lang="en-US" sz="3100" dirty="0" smtClean="0"/>
              <a:t>Run additional </a:t>
            </a:r>
            <a:r>
              <a:rPr lang="en-US" sz="3100" dirty="0"/>
              <a:t>studies using </a:t>
            </a:r>
            <a:r>
              <a:rPr lang="en-US" sz="3100" dirty="0" smtClean="0"/>
              <a:t>an Adaptive Image Recognizer</a:t>
            </a:r>
            <a:r>
              <a:rPr lang="en-US" sz="3100" dirty="0"/>
              <a:t>.</a:t>
            </a:r>
          </a:p>
          <a:p>
            <a:pPr marL="609600" indent="-609600" algn="l">
              <a:buFont typeface="Arial" pitchFamily="34" charset="0"/>
              <a:buChar char="•"/>
            </a:pPr>
            <a:endParaRPr lang="en-US" sz="3100" dirty="0"/>
          </a:p>
        </p:txBody>
      </p:sp>
      <p:sp>
        <p:nvSpPr>
          <p:cNvPr id="2062" name="Rectangle 162"/>
          <p:cNvSpPr>
            <a:spLocks noChangeArrowheads="1"/>
          </p:cNvSpPr>
          <p:nvPr/>
        </p:nvSpPr>
        <p:spPr bwMode="auto">
          <a:xfrm>
            <a:off x="17385632" y="28498800"/>
            <a:ext cx="16459200" cy="3352800"/>
          </a:xfrm>
          <a:prstGeom prst="rect">
            <a:avLst/>
          </a:prstGeom>
          <a:solidFill>
            <a:srgbClr val="EAEAEA"/>
          </a:solidFill>
          <a:ln w="76200">
            <a:solidFill>
              <a:schemeClr val="accent2"/>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sz="4000" b="1" i="1" dirty="0"/>
              <a:t>Acknowledgements:</a:t>
            </a:r>
          </a:p>
          <a:p>
            <a:pPr algn="l"/>
            <a:r>
              <a:rPr lang="en-US" dirty="0"/>
              <a:t>We’d like to thank our research advisor, </a:t>
            </a:r>
            <a:r>
              <a:rPr lang="en-US" dirty="0" smtClean="0"/>
              <a:t>Professor </a:t>
            </a:r>
            <a:r>
              <a:rPr lang="en-US" dirty="0"/>
              <a:t>Christine Alvarado, all the students who have worked on this project in the past, and the </a:t>
            </a:r>
            <a:r>
              <a:rPr lang="en-US" dirty="0" smtClean="0"/>
              <a:t>students </a:t>
            </a:r>
            <a:r>
              <a:rPr lang="en-US" dirty="0"/>
              <a:t>who participated in the user studies.  </a:t>
            </a:r>
          </a:p>
          <a:p>
            <a:pPr algn="l"/>
            <a:r>
              <a:rPr lang="en-US" dirty="0"/>
              <a:t>This work is supported in part by an NSF CAREER award (IIS-0546809).</a:t>
            </a:r>
          </a:p>
        </p:txBody>
      </p:sp>
      <p:pic>
        <p:nvPicPr>
          <p:cNvPr id="2063" name="Picture 39" descr="NSF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3400" y="30494284"/>
            <a:ext cx="104457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Group 22"/>
          <p:cNvGrpSpPr/>
          <p:nvPr/>
        </p:nvGrpSpPr>
        <p:grpSpPr>
          <a:xfrm>
            <a:off x="11581155" y="18668860"/>
            <a:ext cx="4369816" cy="3268951"/>
            <a:chOff x="19019799" y="9036887"/>
            <a:chExt cx="5495870" cy="4055436"/>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19799" y="9036887"/>
              <a:ext cx="5495870" cy="245234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19799" y="11094358"/>
              <a:ext cx="5364104" cy="1997965"/>
            </a:xfrm>
            <a:prstGeom prst="rect">
              <a:avLst/>
            </a:prstGeom>
          </p:spPr>
        </p:pic>
      </p:grpSp>
      <p:sp>
        <p:nvSpPr>
          <p:cNvPr id="12" name="Rectangle 11"/>
          <p:cNvSpPr/>
          <p:nvPr/>
        </p:nvSpPr>
        <p:spPr>
          <a:xfrm>
            <a:off x="801261" y="5295944"/>
            <a:ext cx="16154398" cy="2923877"/>
          </a:xfrm>
          <a:prstGeom prst="rect">
            <a:avLst/>
          </a:prstGeom>
        </p:spPr>
        <p:txBody>
          <a:bodyPr wrap="square">
            <a:spAutoFit/>
          </a:bodyPr>
          <a:lstStyle/>
          <a:p>
            <a:r>
              <a:rPr lang="en-US" sz="4000" b="1" i="1" u="sng" dirty="0"/>
              <a:t>Introduction</a:t>
            </a:r>
          </a:p>
          <a:p>
            <a:pPr algn="just"/>
            <a:r>
              <a:rPr lang="en-US" dirty="0"/>
              <a:t>Pen-based input presents many opportunities for new programs </a:t>
            </a:r>
            <a:r>
              <a:rPr lang="en-US" dirty="0" smtClean="0"/>
              <a:t>in </a:t>
            </a:r>
            <a:r>
              <a:rPr lang="en-US" dirty="0"/>
              <a:t>which users can write and </a:t>
            </a:r>
            <a:r>
              <a:rPr lang="en-US" dirty="0" smtClean="0"/>
              <a:t>draw naturally</a:t>
            </a:r>
            <a:r>
              <a:rPr lang="en-US" dirty="0"/>
              <a:t>. These types of programs often require the recognition of user input, creating more work at </a:t>
            </a:r>
            <a:r>
              <a:rPr lang="en-US" dirty="0" smtClean="0"/>
              <a:t>the back-end </a:t>
            </a:r>
            <a:r>
              <a:rPr lang="en-US" dirty="0"/>
              <a:t>for systems. Therefore, new issues arise for those who develop pen-based </a:t>
            </a:r>
            <a:r>
              <a:rPr lang="en-US" dirty="0" smtClean="0"/>
              <a:t>programs.</a:t>
            </a:r>
            <a:endParaRPr lang="en-US" dirty="0"/>
          </a:p>
        </p:txBody>
      </p:sp>
      <p:sp>
        <p:nvSpPr>
          <p:cNvPr id="8" name="TextBox 7"/>
          <p:cNvSpPr txBox="1"/>
          <p:nvPr/>
        </p:nvSpPr>
        <p:spPr>
          <a:xfrm>
            <a:off x="863193" y="8758520"/>
            <a:ext cx="16122314" cy="1569660"/>
          </a:xfrm>
          <a:prstGeom prst="rect">
            <a:avLst/>
          </a:prstGeom>
          <a:noFill/>
        </p:spPr>
        <p:txBody>
          <a:bodyPr wrap="square" rtlCol="0">
            <a:spAutoFit/>
          </a:bodyPr>
          <a:lstStyle/>
          <a:p>
            <a:pPr algn="just"/>
            <a:r>
              <a:rPr lang="en-US" dirty="0" smtClean="0"/>
              <a:t>In our research we wanted to answer the following question that addresses these types of issues: </a:t>
            </a:r>
            <a:r>
              <a:rPr lang="en-US" b="1" dirty="0" smtClean="0"/>
              <a:t>Can certain feedback mechanisms encourage users to adapt their drawing styles to what the system needs to recognize user input accurately?</a:t>
            </a:r>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164094">
            <a:off x="41435360" y="139794"/>
            <a:ext cx="4037385" cy="4844862"/>
          </a:xfrm>
          <a:prstGeom prst="rect">
            <a:avLst/>
          </a:prstGeom>
        </p:spPr>
      </p:pic>
      <p:sp>
        <p:nvSpPr>
          <p:cNvPr id="13" name="TextBox 12"/>
          <p:cNvSpPr txBox="1"/>
          <p:nvPr/>
        </p:nvSpPr>
        <p:spPr>
          <a:xfrm>
            <a:off x="847150" y="14834652"/>
            <a:ext cx="16154400" cy="2431435"/>
          </a:xfrm>
          <a:prstGeom prst="rect">
            <a:avLst/>
          </a:prstGeom>
          <a:noFill/>
        </p:spPr>
        <p:txBody>
          <a:bodyPr wrap="square" rtlCol="0">
            <a:spAutoFit/>
          </a:bodyPr>
          <a:lstStyle/>
          <a:p>
            <a:r>
              <a:rPr lang="en-US" sz="4000" b="1" i="1" u="sng" dirty="0" smtClean="0"/>
              <a:t>Feedback Mechanisms</a:t>
            </a:r>
          </a:p>
          <a:p>
            <a:pPr algn="just"/>
            <a:r>
              <a:rPr lang="en-US" dirty="0" err="1" smtClean="0"/>
              <a:t>LogiSketch</a:t>
            </a:r>
            <a:r>
              <a:rPr lang="en-US" dirty="0" smtClean="0"/>
              <a:t> provides three types of feedback to users after it recognizes their drawings: ghost gate feedback, text feedback, and drawing advice.  Feedback disappears when the user puts his or her pen down and reappears when the user hovers over gates.</a:t>
            </a:r>
          </a:p>
        </p:txBody>
      </p:sp>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0940" y="26644949"/>
            <a:ext cx="8220788" cy="29206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801261" y="26338512"/>
            <a:ext cx="6947307" cy="5239244"/>
          </a:xfrm>
          <a:prstGeom prst="rect">
            <a:avLst/>
          </a:prstGeom>
          <a:noFill/>
        </p:spPr>
        <p:txBody>
          <a:bodyPr wrap="square" rtlCol="0">
            <a:spAutoFit/>
          </a:bodyPr>
          <a:lstStyle/>
          <a:p>
            <a:pPr algn="l"/>
            <a:r>
              <a:rPr lang="en-US" b="1" i="1" dirty="0" smtClean="0"/>
              <a:t>Drawing Advice Feedback</a:t>
            </a:r>
          </a:p>
          <a:p>
            <a:pPr algn="just"/>
            <a:r>
              <a:rPr lang="en-US" dirty="0" smtClean="0"/>
              <a:t>Drawing </a:t>
            </a:r>
            <a:r>
              <a:rPr lang="en-US" dirty="0"/>
              <a:t>advice </a:t>
            </a:r>
            <a:r>
              <a:rPr lang="en-US" dirty="0" smtClean="0"/>
              <a:t>appears after </a:t>
            </a:r>
            <a:r>
              <a:rPr lang="en-US" dirty="0"/>
              <a:t>a user </a:t>
            </a:r>
            <a:r>
              <a:rPr lang="en-US" dirty="0" err="1" smtClean="0"/>
              <a:t>relabels</a:t>
            </a:r>
            <a:r>
              <a:rPr lang="en-US" dirty="0" smtClean="0"/>
              <a:t> a shape when it is recognized incorrectly originally </a:t>
            </a:r>
            <a:r>
              <a:rPr lang="en-US" dirty="0"/>
              <a:t>and </a:t>
            </a:r>
            <a:r>
              <a:rPr lang="en-US" dirty="0" smtClean="0"/>
              <a:t>indicates to </a:t>
            </a:r>
            <a:r>
              <a:rPr lang="en-US" dirty="0"/>
              <a:t>the </a:t>
            </a:r>
            <a:r>
              <a:rPr lang="en-US" dirty="0" smtClean="0"/>
              <a:t>user how to draw the gate in the future to better match the preferred ratio of width to height. If applicable to the gate,</a:t>
            </a:r>
            <a:r>
              <a:rPr lang="en-US" dirty="0"/>
              <a:t> </a:t>
            </a:r>
            <a:r>
              <a:rPr lang="en-US" dirty="0" smtClean="0"/>
              <a:t>it may tell the user to draw the back of the gate curvier in the future.</a:t>
            </a:r>
          </a:p>
        </p:txBody>
      </p:sp>
      <p:sp>
        <p:nvSpPr>
          <p:cNvPr id="25" name="TextBox 24"/>
          <p:cNvSpPr txBox="1"/>
          <p:nvPr/>
        </p:nvSpPr>
        <p:spPr>
          <a:xfrm>
            <a:off x="847150" y="18288000"/>
            <a:ext cx="6751953" cy="3785652"/>
          </a:xfrm>
          <a:prstGeom prst="rect">
            <a:avLst/>
          </a:prstGeom>
          <a:noFill/>
        </p:spPr>
        <p:txBody>
          <a:bodyPr wrap="square" rtlCol="0">
            <a:spAutoFit/>
          </a:bodyPr>
          <a:lstStyle/>
          <a:p>
            <a:pPr algn="l"/>
            <a:r>
              <a:rPr lang="en-US" b="1" i="1" dirty="0" smtClean="0"/>
              <a:t>Ghost Gate Feedback</a:t>
            </a:r>
          </a:p>
          <a:p>
            <a:pPr algn="just"/>
            <a:r>
              <a:rPr lang="en-US" dirty="0"/>
              <a:t>Ghost </a:t>
            </a:r>
            <a:r>
              <a:rPr lang="en-US" dirty="0" smtClean="0"/>
              <a:t>gates appear after </a:t>
            </a:r>
            <a:r>
              <a:rPr lang="en-US" dirty="0"/>
              <a:t>sketch recognition. These outlines are in the preferred ratio of width to </a:t>
            </a:r>
            <a:r>
              <a:rPr lang="en-US" dirty="0" smtClean="0"/>
              <a:t>height but </a:t>
            </a:r>
            <a:r>
              <a:rPr lang="en-US" dirty="0"/>
              <a:t>always match the widths of the users’ hand-drawn shapes. Users are able to rotate these </a:t>
            </a:r>
            <a:r>
              <a:rPr lang="en-US" dirty="0" smtClean="0"/>
              <a:t>outlines.</a:t>
            </a:r>
            <a:endParaRPr lang="en-US" b="1" i="1" dirty="0"/>
          </a:p>
        </p:txBody>
      </p:sp>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80419" y="18288000"/>
            <a:ext cx="3292307" cy="369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22718457"/>
            <a:ext cx="295275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8092451" y="23169258"/>
            <a:ext cx="8292127" cy="2308324"/>
          </a:xfrm>
          <a:prstGeom prst="rect">
            <a:avLst/>
          </a:prstGeom>
          <a:noFill/>
        </p:spPr>
        <p:txBody>
          <a:bodyPr wrap="square" rtlCol="0">
            <a:spAutoFit/>
          </a:bodyPr>
          <a:lstStyle/>
          <a:p>
            <a:pPr algn="l"/>
            <a:r>
              <a:rPr lang="en-US" b="1" i="1" dirty="0" smtClean="0"/>
              <a:t>Text Feedback</a:t>
            </a:r>
            <a:endParaRPr lang="en-US" b="1" dirty="0" smtClean="0"/>
          </a:p>
          <a:p>
            <a:pPr algn="just"/>
            <a:r>
              <a:rPr lang="en-US" dirty="0"/>
              <a:t>The system displays text feedback as the name of each of the recognized gates on the </a:t>
            </a:r>
            <a:r>
              <a:rPr lang="en-US" dirty="0" smtClean="0"/>
              <a:t>sketch</a:t>
            </a:r>
            <a:r>
              <a:rPr lang="en-US" dirty="0"/>
              <a:t>.</a:t>
            </a:r>
            <a:endParaRPr lang="en-US" b="1" i="1" dirty="0"/>
          </a:p>
        </p:txBody>
      </p:sp>
      <p:sp>
        <p:nvSpPr>
          <p:cNvPr id="5" name="TextBox 4"/>
          <p:cNvSpPr txBox="1"/>
          <p:nvPr/>
        </p:nvSpPr>
        <p:spPr>
          <a:xfrm>
            <a:off x="34100934" y="5295944"/>
            <a:ext cx="16459200" cy="11049179"/>
          </a:xfrm>
          <a:prstGeom prst="rect">
            <a:avLst/>
          </a:prstGeom>
          <a:noFill/>
          <a:ln>
            <a:noFill/>
            <a:prstDash val="dash"/>
          </a:ln>
        </p:spPr>
        <p:txBody>
          <a:bodyPr wrap="square" rtlCol="0">
            <a:spAutoFit/>
          </a:bodyPr>
          <a:lstStyle/>
          <a:p>
            <a:pPr lvl="0"/>
            <a:r>
              <a:rPr lang="en-US" sz="4000" b="1" i="1" u="sng" dirty="0">
                <a:solidFill>
                  <a:srgbClr val="000000"/>
                </a:solidFill>
              </a:rPr>
              <a:t>User </a:t>
            </a:r>
            <a:r>
              <a:rPr lang="en-US" sz="4000" b="1" i="1" u="sng" dirty="0" smtClean="0">
                <a:solidFill>
                  <a:srgbClr val="000000"/>
                </a:solidFill>
              </a:rPr>
              <a:t>Study #2</a:t>
            </a:r>
            <a:endParaRPr lang="en-US" b="1" i="1" dirty="0" smtClean="0"/>
          </a:p>
          <a:p>
            <a:pPr algn="l"/>
            <a:r>
              <a:rPr lang="en-US" b="1" i="1" dirty="0" smtClean="0"/>
              <a:t>Procedure</a:t>
            </a:r>
          </a:p>
          <a:p>
            <a:pPr marL="457200" indent="-457200" algn="l">
              <a:buFontTx/>
              <a:buChar char="-"/>
            </a:pPr>
            <a:r>
              <a:rPr lang="en-US" dirty="0" smtClean="0"/>
              <a:t>Condition 1:  Ghost gate feedback and drawing advice feedback</a:t>
            </a:r>
          </a:p>
          <a:p>
            <a:pPr marL="457200" indent="-457200" algn="l">
              <a:buFontTx/>
              <a:buChar char="-"/>
            </a:pPr>
            <a:r>
              <a:rPr lang="en-US" dirty="0" smtClean="0"/>
              <a:t>Condition 2:  Only text feedback </a:t>
            </a:r>
          </a:p>
          <a:p>
            <a:pPr marL="457200" indent="-457200" algn="l">
              <a:buFontTx/>
              <a:buChar char="-"/>
            </a:pPr>
            <a:r>
              <a:rPr lang="en-US" dirty="0" smtClean="0"/>
              <a:t>Hypotheses: </a:t>
            </a:r>
          </a:p>
          <a:p>
            <a:pPr marL="914400" lvl="1" indent="-457200" algn="l">
              <a:buFontTx/>
              <a:buChar char="-"/>
            </a:pPr>
            <a:r>
              <a:rPr lang="en-US" dirty="0" smtClean="0"/>
              <a:t>Users in </a:t>
            </a:r>
            <a:r>
              <a:rPr lang="en-US" dirty="0"/>
              <a:t>both cases </a:t>
            </a:r>
            <a:r>
              <a:rPr lang="en-US" dirty="0" smtClean="0"/>
              <a:t>will </a:t>
            </a:r>
            <a:r>
              <a:rPr lang="en-US" dirty="0"/>
              <a:t>adapt their drawing styles but </a:t>
            </a:r>
            <a:r>
              <a:rPr lang="en-US" dirty="0" smtClean="0"/>
              <a:t>users in Condition 1 will </a:t>
            </a:r>
            <a:r>
              <a:rPr lang="en-US" dirty="0"/>
              <a:t>make more significant changes that </a:t>
            </a:r>
            <a:r>
              <a:rPr lang="en-US" dirty="0" smtClean="0"/>
              <a:t>will </a:t>
            </a:r>
            <a:r>
              <a:rPr lang="en-US" dirty="0"/>
              <a:t>increase correct recognition </a:t>
            </a:r>
            <a:r>
              <a:rPr lang="en-US" dirty="0" smtClean="0"/>
              <a:t>rates compared to the users in Condition 2.  </a:t>
            </a:r>
          </a:p>
          <a:p>
            <a:pPr marL="914400" lvl="1" indent="-457200" algn="l">
              <a:buFontTx/>
              <a:buChar char="-"/>
            </a:pPr>
            <a:r>
              <a:rPr lang="en-US" dirty="0" smtClean="0"/>
              <a:t>Users in Condition 1 will make more significant adjustments to their gates’ ratios of width to height toward the preferred ratio compared to users in Condition 2.</a:t>
            </a:r>
          </a:p>
          <a:p>
            <a:pPr marL="457200" indent="-457200" algn="l">
              <a:buFontTx/>
              <a:buChar char="-"/>
            </a:pPr>
            <a:r>
              <a:rPr lang="en-US" dirty="0" smtClean="0"/>
              <a:t>22 participants, 14 sketches each</a:t>
            </a:r>
          </a:p>
          <a:p>
            <a:pPr marL="457200" indent="-457200" algn="l">
              <a:buFontTx/>
              <a:buChar char="-"/>
            </a:pPr>
            <a:r>
              <a:rPr lang="en-US" dirty="0" smtClean="0"/>
              <a:t>Measures: </a:t>
            </a:r>
          </a:p>
          <a:p>
            <a:pPr marL="914400" lvl="1" indent="-457200" algn="l">
              <a:buFontTx/>
              <a:buChar char="-"/>
            </a:pPr>
            <a:r>
              <a:rPr lang="en-US" dirty="0" smtClean="0"/>
              <a:t>How the users’ </a:t>
            </a:r>
            <a:r>
              <a:rPr lang="en-US" dirty="0"/>
              <a:t>drawing </a:t>
            </a:r>
            <a:r>
              <a:rPr lang="en-US" dirty="0" smtClean="0"/>
              <a:t>styles changed over time (by sketch trial) by calculating </a:t>
            </a:r>
            <a:r>
              <a:rPr lang="en-US" dirty="0"/>
              <a:t>the correct recognition rate (the percent of the total gates that were recognized correctly by the system</a:t>
            </a:r>
            <a:r>
              <a:rPr lang="en-US" dirty="0" smtClean="0"/>
              <a:t>) for each sketch.</a:t>
            </a:r>
          </a:p>
          <a:p>
            <a:pPr marL="914400" lvl="1" indent="-457200" algn="l">
              <a:buFontTx/>
              <a:buChar char="-"/>
            </a:pPr>
            <a:r>
              <a:rPr lang="en-US" dirty="0" smtClean="0"/>
              <a:t>How the users’ drawing styles changed over time by calculating the ratio of width to height of each gate by type in the order they were drawn.</a:t>
            </a:r>
            <a:endParaRPr lang="en-US" dirty="0"/>
          </a:p>
        </p:txBody>
      </p:sp>
      <p:graphicFrame>
        <p:nvGraphicFramePr>
          <p:cNvPr id="45" name="Chart 44"/>
          <p:cNvGraphicFramePr>
            <a:graphicFrameLocks/>
          </p:cNvGraphicFramePr>
          <p:nvPr>
            <p:extLst>
              <p:ext uri="{D42A27DB-BD31-4B8C-83A1-F6EECF244321}">
                <p14:modId xmlns:p14="http://schemas.microsoft.com/office/powerpoint/2010/main" val="3609787163"/>
              </p:ext>
            </p:extLst>
          </p:nvPr>
        </p:nvGraphicFramePr>
        <p:xfrm>
          <a:off x="35789489" y="19657234"/>
          <a:ext cx="13057880" cy="3938580"/>
        </p:xfrm>
        <a:graphic>
          <a:graphicData uri="http://schemas.openxmlformats.org/drawingml/2006/chart">
            <c:chart xmlns:c="http://schemas.openxmlformats.org/drawingml/2006/chart" xmlns:r="http://schemas.openxmlformats.org/officeDocument/2006/relationships" r:id="rId11"/>
          </a:graphicData>
        </a:graphic>
      </p:graphicFrame>
      <p:sp>
        <p:nvSpPr>
          <p:cNvPr id="28" name="Rectangle 27"/>
          <p:cNvSpPr/>
          <p:nvPr/>
        </p:nvSpPr>
        <p:spPr>
          <a:xfrm>
            <a:off x="34285299" y="16606732"/>
            <a:ext cx="3873176" cy="584775"/>
          </a:xfrm>
          <a:prstGeom prst="rect">
            <a:avLst/>
          </a:prstGeom>
        </p:spPr>
        <p:txBody>
          <a:bodyPr wrap="none">
            <a:spAutoFit/>
          </a:bodyPr>
          <a:lstStyle/>
          <a:p>
            <a:pPr algn="l"/>
            <a:r>
              <a:rPr lang="en-US" b="1" i="1" dirty="0"/>
              <a:t>Analysis &amp; Results</a:t>
            </a:r>
          </a:p>
        </p:txBody>
      </p:sp>
      <p:sp>
        <p:nvSpPr>
          <p:cNvPr id="2" name="TextBox 1"/>
          <p:cNvSpPr txBox="1"/>
          <p:nvPr/>
        </p:nvSpPr>
        <p:spPr>
          <a:xfrm>
            <a:off x="863193" y="10980821"/>
            <a:ext cx="16154398" cy="3785652"/>
          </a:xfrm>
          <a:prstGeom prst="rect">
            <a:avLst/>
          </a:prstGeom>
          <a:noFill/>
        </p:spPr>
        <p:txBody>
          <a:bodyPr wrap="square" rtlCol="0">
            <a:spAutoFit/>
          </a:bodyPr>
          <a:lstStyle/>
          <a:p>
            <a:pPr algn="just"/>
            <a:r>
              <a:rPr lang="en-US" dirty="0" smtClean="0"/>
              <a:t>We </a:t>
            </a:r>
            <a:r>
              <a:rPr lang="en-US" dirty="0"/>
              <a:t>carried out this research using </a:t>
            </a:r>
            <a:r>
              <a:rPr lang="en-US" dirty="0" err="1"/>
              <a:t>LogiSketch</a:t>
            </a:r>
            <a:r>
              <a:rPr lang="en-US" dirty="0"/>
              <a:t>, a pen-based tablet PC program that enables users to sketch and simulate circuit diagrams. If this program could successfully influence users to change how they draw, the program would not have to work as hard to recognize all types of drawing styles. The implications of </a:t>
            </a:r>
            <a:r>
              <a:rPr lang="en-US" dirty="0" smtClean="0"/>
              <a:t>successfully </a:t>
            </a:r>
            <a:r>
              <a:rPr lang="en-US" dirty="0"/>
              <a:t>encouraging users to change their natural drawing style could be extremely influential for all types of pen-based recognition programs.</a:t>
            </a:r>
          </a:p>
          <a:p>
            <a:endParaRPr lang="en-US" dirty="0"/>
          </a:p>
        </p:txBody>
      </p:sp>
      <p:sp>
        <p:nvSpPr>
          <p:cNvPr id="6" name="Rectangle 5"/>
          <p:cNvSpPr/>
          <p:nvPr/>
        </p:nvSpPr>
        <p:spPr>
          <a:xfrm>
            <a:off x="17992725" y="5295944"/>
            <a:ext cx="15163800" cy="22621577"/>
          </a:xfrm>
          <a:prstGeom prst="rect">
            <a:avLst/>
          </a:prstGeom>
        </p:spPr>
        <p:txBody>
          <a:bodyPr wrap="square">
            <a:spAutoFit/>
          </a:bodyPr>
          <a:lstStyle/>
          <a:p>
            <a:r>
              <a:rPr lang="en-US" sz="4000" b="1" i="1" u="sng" dirty="0" smtClean="0"/>
              <a:t>User Study #1</a:t>
            </a:r>
          </a:p>
          <a:p>
            <a:pPr algn="l"/>
            <a:r>
              <a:rPr lang="en-US" b="1" i="1" dirty="0" smtClean="0"/>
              <a:t>Procedure</a:t>
            </a:r>
            <a:endParaRPr lang="en-US" b="1" i="1" dirty="0"/>
          </a:p>
          <a:p>
            <a:pPr marL="457200" indent="-457200" algn="l">
              <a:buFontTx/>
              <a:buChar char="-"/>
            </a:pPr>
            <a:r>
              <a:rPr lang="en-US" dirty="0"/>
              <a:t>Condition 1</a:t>
            </a:r>
            <a:r>
              <a:rPr lang="en-US" dirty="0" smtClean="0"/>
              <a:t>: Only ghost gate feedback</a:t>
            </a:r>
          </a:p>
          <a:p>
            <a:pPr marL="457200" indent="-457200" algn="l">
              <a:buFontTx/>
              <a:buChar char="-"/>
            </a:pPr>
            <a:r>
              <a:rPr lang="en-US" dirty="0" smtClean="0"/>
              <a:t>Condition </a:t>
            </a:r>
            <a:r>
              <a:rPr lang="en-US" dirty="0"/>
              <a:t>2: </a:t>
            </a:r>
            <a:r>
              <a:rPr lang="en-US" dirty="0" smtClean="0"/>
              <a:t>Only text feedback</a:t>
            </a:r>
          </a:p>
          <a:p>
            <a:pPr marL="457200" indent="-457200" algn="l">
              <a:buFontTx/>
              <a:buChar char="-"/>
            </a:pPr>
            <a:r>
              <a:rPr lang="en-US" dirty="0" smtClean="0"/>
              <a:t>Hypothesis</a:t>
            </a:r>
            <a:r>
              <a:rPr lang="en-US" dirty="0"/>
              <a:t>: Users in both </a:t>
            </a:r>
            <a:r>
              <a:rPr lang="en-US" dirty="0" smtClean="0"/>
              <a:t>conditions </a:t>
            </a:r>
            <a:r>
              <a:rPr lang="en-US" dirty="0"/>
              <a:t>will adapt their drawing styles but users in Condition 1 will make more significant changes that will increase correct recognition rates compared to the users in Condition 2.</a:t>
            </a:r>
          </a:p>
          <a:p>
            <a:pPr marL="457200" indent="-457200" algn="l">
              <a:buFontTx/>
              <a:buChar char="-"/>
            </a:pPr>
            <a:r>
              <a:rPr lang="en-US" dirty="0"/>
              <a:t>12 participants, 14 sketches each</a:t>
            </a:r>
          </a:p>
          <a:p>
            <a:pPr marL="457200" indent="-457200" algn="l">
              <a:buFontTx/>
              <a:buChar char="-"/>
            </a:pPr>
            <a:r>
              <a:rPr lang="en-US" dirty="0"/>
              <a:t>Measure: How the users’ drawing styles changed over  time (by sketch trial) by calculating the correct recognition rate (the percent of the total gates that were recognized correctly by the system) for each sketch</a:t>
            </a:r>
            <a:r>
              <a:rPr lang="en-US" dirty="0" smtClean="0"/>
              <a:t>.</a:t>
            </a:r>
          </a:p>
          <a:p>
            <a:pPr marL="457200" indent="-457200" algn="l">
              <a:buFontTx/>
              <a:buChar char="-"/>
            </a:pPr>
            <a:endParaRPr lang="en-US" dirty="0"/>
          </a:p>
          <a:p>
            <a:pPr marL="457200" indent="-457200" algn="l">
              <a:buFontTx/>
              <a:buChar char="-"/>
            </a:pPr>
            <a:endParaRPr lang="en-US" dirty="0" smtClean="0"/>
          </a:p>
          <a:p>
            <a:pPr marL="457200" indent="-457200" algn="l">
              <a:buFontTx/>
              <a:buChar char="-"/>
            </a:pPr>
            <a:endParaRPr lang="en-US" dirty="0"/>
          </a:p>
          <a:p>
            <a:pPr marL="457200" indent="-457200" algn="l">
              <a:buFontTx/>
              <a:buChar char="-"/>
            </a:pPr>
            <a:endParaRPr lang="en-US" dirty="0" smtClean="0"/>
          </a:p>
          <a:p>
            <a:pPr marL="457200" indent="-457200" algn="l">
              <a:buFontTx/>
              <a:buChar char="-"/>
            </a:pPr>
            <a:endParaRPr lang="en-US" dirty="0" smtClean="0"/>
          </a:p>
          <a:p>
            <a:pPr marL="457200" indent="-457200" algn="l">
              <a:buFontTx/>
              <a:buChar char="-"/>
            </a:pPr>
            <a:endParaRPr lang="en-US" dirty="0"/>
          </a:p>
          <a:p>
            <a:pPr marL="457200" indent="-457200" algn="l">
              <a:buFontTx/>
              <a:buChar char="-"/>
            </a:pPr>
            <a:endParaRPr lang="en-US" dirty="0"/>
          </a:p>
          <a:p>
            <a:pPr marL="457200" indent="-457200" algn="l">
              <a:buFontTx/>
              <a:buChar char="-"/>
            </a:pPr>
            <a:endParaRPr lang="en-US" dirty="0" smtClean="0"/>
          </a:p>
          <a:p>
            <a:pPr algn="l"/>
            <a:r>
              <a:rPr lang="en-US" b="1" i="1" dirty="0" smtClean="0"/>
              <a:t>Analysis &amp; Results</a:t>
            </a:r>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just"/>
            <a:r>
              <a:rPr lang="en-US" dirty="0" smtClean="0"/>
              <a:t>Performing linear regression on the data provided no significant results overall. Thus, we concluded that neither feedback mechanism was powerful enough to  influence users to change their drawing styles.</a:t>
            </a:r>
          </a:p>
          <a:p>
            <a:pPr algn="just"/>
            <a:r>
              <a:rPr lang="en-US" dirty="0" smtClean="0"/>
              <a:t>User survey data indicated that in general users did not understand what the ghost gates were trying to tell them in terms of how to change their drawing styles. Therefore, we decided to investigate if being more explicit with drawing advice in addition to the ghost gates would lead to a better understanding of the desired changes. This lead to User Study #2.</a:t>
            </a:r>
          </a:p>
        </p:txBody>
      </p:sp>
      <p:graphicFrame>
        <p:nvGraphicFramePr>
          <p:cNvPr id="37" name="Picture Placeholder 8"/>
          <p:cNvGraphicFramePr>
            <a:graphicFrameLocks/>
          </p:cNvGraphicFramePr>
          <p:nvPr>
            <p:extLst>
              <p:ext uri="{D42A27DB-BD31-4B8C-83A1-F6EECF244321}">
                <p14:modId xmlns:p14="http://schemas.microsoft.com/office/powerpoint/2010/main" val="3322729033"/>
              </p:ext>
            </p:extLst>
          </p:nvPr>
        </p:nvGraphicFramePr>
        <p:xfrm>
          <a:off x="18364200" y="19128292"/>
          <a:ext cx="13411200" cy="4040966"/>
        </p:xfrm>
        <a:graphic>
          <a:graphicData uri="http://schemas.openxmlformats.org/drawingml/2006/chart">
            <c:chart xmlns:c="http://schemas.openxmlformats.org/drawingml/2006/chart" xmlns:r="http://schemas.openxmlformats.org/officeDocument/2006/relationships" r:id="rId12"/>
          </a:graphicData>
        </a:graphic>
      </p:graphicFrame>
      <p:sp>
        <p:nvSpPr>
          <p:cNvPr id="7" name="TextBox 6"/>
          <p:cNvSpPr txBox="1"/>
          <p:nvPr/>
        </p:nvSpPr>
        <p:spPr>
          <a:xfrm>
            <a:off x="35013631" y="23885648"/>
            <a:ext cx="14819466" cy="4031873"/>
          </a:xfrm>
          <a:prstGeom prst="rect">
            <a:avLst/>
          </a:prstGeom>
          <a:noFill/>
        </p:spPr>
        <p:txBody>
          <a:bodyPr wrap="square" rtlCol="0">
            <a:spAutoFit/>
          </a:bodyPr>
          <a:lstStyle/>
          <a:p>
            <a:pPr algn="just"/>
            <a:r>
              <a:rPr lang="en-US" dirty="0" smtClean="0"/>
              <a:t>Again, performing a linear regression on the recognition data did not give us significant results. In addition, there were no significant trends in the change in ratio of width to height of gates for users in either condition. However, users did experiment with changing the ratios of the dimensions of their gates. This provides evidence that users were trying to figure out how to best draw their gates to match what they believed the system wanted. Thus, with the right type of feedback, it may be </a:t>
            </a:r>
            <a:r>
              <a:rPr lang="en-US" dirty="0"/>
              <a:t>possible to effectively guide users’ changes in the way the system wants</a:t>
            </a:r>
            <a:r>
              <a:rPr lang="en-US" dirty="0" smtClean="0"/>
              <a:t>.</a:t>
            </a:r>
            <a:endParaRPr lang="en-US" dirty="0"/>
          </a:p>
        </p:txBody>
      </p:sp>
      <p:grpSp>
        <p:nvGrpSpPr>
          <p:cNvPr id="15" name="Group 14"/>
          <p:cNvGrpSpPr/>
          <p:nvPr/>
        </p:nvGrpSpPr>
        <p:grpSpPr>
          <a:xfrm>
            <a:off x="40286391" y="16932264"/>
            <a:ext cx="8846563" cy="1877352"/>
            <a:chOff x="18332235" y="23587426"/>
            <a:chExt cx="11984345" cy="3220343"/>
          </a:xfrm>
        </p:grpSpPr>
        <p:pic>
          <p:nvPicPr>
            <p:cNvPr id="102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54700" y="23627908"/>
              <a:ext cx="108775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6298" y="24805882"/>
              <a:ext cx="108108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32235" y="26017194"/>
              <a:ext cx="92202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394150" y="23587426"/>
              <a:ext cx="922430"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060775" y="24931994"/>
              <a:ext cx="898271" cy="6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552435" y="26125432"/>
              <a:ext cx="793965" cy="57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007699" y="12873647"/>
            <a:ext cx="6096000" cy="4870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40304154" y="18988051"/>
            <a:ext cx="9515598" cy="400110"/>
          </a:xfrm>
          <a:prstGeom prst="rect">
            <a:avLst/>
          </a:prstGeom>
          <a:noFill/>
        </p:spPr>
        <p:txBody>
          <a:bodyPr wrap="square" rtlCol="0">
            <a:spAutoFit/>
          </a:bodyPr>
          <a:lstStyle/>
          <a:p>
            <a:pPr algn="l"/>
            <a:r>
              <a:rPr lang="en-US" sz="2000" dirty="0" smtClean="0"/>
              <a:t>Example of how a user changed her OR, XNOR, and NAND gates over time.</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ircuitSimulatorPoster">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CircuitSimulatorPoster</Template>
  <TotalTime>10668</TotalTime>
  <Words>929</Words>
  <Application>Microsoft Office PowerPoint</Application>
  <PresentationFormat>Custom</PresentationFormat>
  <Paragraphs>66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CircuitSimulatorPoster</vt:lpstr>
      <vt:lpstr>PowerPoint Presentation</vt:lpstr>
    </vt:vector>
  </TitlesOfParts>
  <Company>Harvey Mudd College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Research</dc:creator>
  <dc:description>Updated 2004/04/27.</dc:description>
  <cp:lastModifiedBy>Research</cp:lastModifiedBy>
  <cp:revision>151</cp:revision>
  <cp:lastPrinted>2011-07-22T22:09:27Z</cp:lastPrinted>
  <dcterms:created xsi:type="dcterms:W3CDTF">2011-07-18T21:28:38Z</dcterms:created>
  <dcterms:modified xsi:type="dcterms:W3CDTF">2012-04-10T08:16:34Z</dcterms:modified>
</cp:coreProperties>
</file>