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6" r:id="rId9"/>
    <p:sldId id="267" r:id="rId10"/>
    <p:sldId id="262" r:id="rId11"/>
    <p:sldId id="263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Documents\School\SJSU\2023-24\Fall%2023\EE267\Project\CSV_results1701753510.550521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Documents\School\SJSU\2023-24\Fall%2023\EE267\Project\CSV_results1701753510.550521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[CSV_results1701753510.5505216.csv]Sheet2!PivotTable6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Sheet2!$B$14:$B$15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Sheet2!$A$16:$A$30</c:f>
              <c:strCache>
                <c:ptCount val="14"/>
                <c:pt idx="0">
                  <c:v>ace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  <c:pt idx="10">
                  <c:v>jack</c:v>
                </c:pt>
                <c:pt idx="11">
                  <c:v>queen</c:v>
                </c:pt>
                <c:pt idx="12">
                  <c:v>king</c:v>
                </c:pt>
                <c:pt idx="13">
                  <c:v>joker</c:v>
                </c:pt>
              </c:strCache>
            </c:strRef>
          </c:cat>
          <c:val>
            <c:numRef>
              <c:f>Sheet2!$B$16:$B$30</c:f>
              <c:numCache>
                <c:formatCode>General</c:formatCode>
                <c:ptCount val="14"/>
                <c:pt idx="0">
                  <c:v>11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9</c:v>
                </c:pt>
                <c:pt idx="5">
                  <c:v>15</c:v>
                </c:pt>
                <c:pt idx="6">
                  <c:v>25</c:v>
                </c:pt>
                <c:pt idx="7">
                  <c:v>19</c:v>
                </c:pt>
                <c:pt idx="8">
                  <c:v>9</c:v>
                </c:pt>
                <c:pt idx="9">
                  <c:v>11</c:v>
                </c:pt>
                <c:pt idx="10">
                  <c:v>14</c:v>
                </c:pt>
                <c:pt idx="11">
                  <c:v>18</c:v>
                </c:pt>
                <c:pt idx="12">
                  <c:v>20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B-4531-AB12-BCC1386AF059}"/>
            </c:ext>
          </c:extLst>
        </c:ser>
        <c:ser>
          <c:idx val="1"/>
          <c:order val="1"/>
          <c:tx>
            <c:strRef>
              <c:f>Sheet2!$C$14:$C$15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Sheet2!$A$16:$A$30</c:f>
              <c:strCache>
                <c:ptCount val="14"/>
                <c:pt idx="0">
                  <c:v>ace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  <c:pt idx="10">
                  <c:v>jack</c:v>
                </c:pt>
                <c:pt idx="11">
                  <c:v>queen</c:v>
                </c:pt>
                <c:pt idx="12">
                  <c:v>king</c:v>
                </c:pt>
                <c:pt idx="13">
                  <c:v>joker</c:v>
                </c:pt>
              </c:strCache>
            </c:strRef>
          </c:cat>
          <c:val>
            <c:numRef>
              <c:f>Sheet2!$C$16:$C$30</c:f>
              <c:numCache>
                <c:formatCode>General</c:formatCode>
                <c:ptCount val="14"/>
                <c:pt idx="0">
                  <c:v>43</c:v>
                </c:pt>
                <c:pt idx="1">
                  <c:v>32</c:v>
                </c:pt>
                <c:pt idx="2">
                  <c:v>29</c:v>
                </c:pt>
                <c:pt idx="3">
                  <c:v>45</c:v>
                </c:pt>
                <c:pt idx="4">
                  <c:v>45</c:v>
                </c:pt>
                <c:pt idx="5">
                  <c:v>28</c:v>
                </c:pt>
                <c:pt idx="6">
                  <c:v>29</c:v>
                </c:pt>
                <c:pt idx="7">
                  <c:v>42</c:v>
                </c:pt>
                <c:pt idx="8">
                  <c:v>44</c:v>
                </c:pt>
                <c:pt idx="9">
                  <c:v>38</c:v>
                </c:pt>
                <c:pt idx="10">
                  <c:v>37</c:v>
                </c:pt>
                <c:pt idx="11">
                  <c:v>23</c:v>
                </c:pt>
                <c:pt idx="12">
                  <c:v>20</c:v>
                </c:pt>
                <c:pt idx="1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3B-4531-AB12-BCC1386AF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7371552"/>
        <c:axId val="1579044016"/>
      </c:barChart>
      <c:catAx>
        <c:axId val="1747371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044016"/>
        <c:crosses val="autoZero"/>
        <c:auto val="1"/>
        <c:lblAlgn val="ctr"/>
        <c:lblOffset val="100"/>
        <c:noMultiLvlLbl val="0"/>
      </c:catAx>
      <c:valAx>
        <c:axId val="157904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7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[CSV_results1701753510.5505216.csv]Sheet2!PivotTable5</c:name>
    <c:fmtId val="2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Sheet2!$A$5:$A$10</c:f>
              <c:strCache>
                <c:ptCount val="5"/>
                <c:pt idx="0">
                  <c:v>clubs</c:v>
                </c:pt>
                <c:pt idx="1">
                  <c:v>diamonds</c:v>
                </c:pt>
                <c:pt idx="2">
                  <c:v>hearts</c:v>
                </c:pt>
                <c:pt idx="3">
                  <c:v>spades</c:v>
                </c:pt>
                <c:pt idx="4">
                  <c:v>joker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43</c:v>
                </c:pt>
                <c:pt idx="1">
                  <c:v>40</c:v>
                </c:pt>
                <c:pt idx="2">
                  <c:v>36</c:v>
                </c:pt>
                <c:pt idx="3">
                  <c:v>49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3-4213-8A56-395B4AD53C9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Sheet2!$A$5:$A$10</c:f>
              <c:strCache>
                <c:ptCount val="5"/>
                <c:pt idx="0">
                  <c:v>clubs</c:v>
                </c:pt>
                <c:pt idx="1">
                  <c:v>diamonds</c:v>
                </c:pt>
                <c:pt idx="2">
                  <c:v>hearts</c:v>
                </c:pt>
                <c:pt idx="3">
                  <c:v>spades</c:v>
                </c:pt>
                <c:pt idx="4">
                  <c:v>joker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117</c:v>
                </c:pt>
                <c:pt idx="1">
                  <c:v>120</c:v>
                </c:pt>
                <c:pt idx="2">
                  <c:v>124</c:v>
                </c:pt>
                <c:pt idx="3">
                  <c:v>111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3-4213-8A56-395B4AD5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7372032"/>
        <c:axId val="1579039056"/>
      </c:barChart>
      <c:catAx>
        <c:axId val="174737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039056"/>
        <c:crosses val="autoZero"/>
        <c:auto val="1"/>
        <c:lblAlgn val="ctr"/>
        <c:lblOffset val="100"/>
        <c:noMultiLvlLbl val="0"/>
      </c:catAx>
      <c:valAx>
        <c:axId val="157903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7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2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83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9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6500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7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9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663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86000">
              <a:srgbClr val="75A8D7"/>
            </a:gs>
            <a:gs pos="100000">
              <a:schemeClr val="accent6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C788-0995-4678-A895-C1F6296EE1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12A1-FC05-42D8-ADA0-F6CDE8F0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5F7F-5358-560A-A8B0-D957DA34E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Card</a:t>
            </a:r>
            <a:br>
              <a:rPr lang="en-US" dirty="0"/>
            </a:br>
            <a:r>
              <a:rPr lang="en-US" dirty="0"/>
              <a:t>	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CAAD5-76B6-FB47-D9F4-B08E9659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117" y="3349092"/>
            <a:ext cx="3401568" cy="3508908"/>
          </a:xfrm>
        </p:spPr>
        <p:txBody>
          <a:bodyPr/>
          <a:lstStyle/>
          <a:p>
            <a:r>
              <a:rPr lang="en-US" dirty="0"/>
              <a:t>Logan Williams</a:t>
            </a:r>
          </a:p>
        </p:txBody>
      </p:sp>
    </p:spTree>
    <p:extLst>
      <p:ext uri="{BB962C8B-B14F-4D97-AF65-F5344CB8AC3E}">
        <p14:creationId xmlns:p14="http://schemas.microsoft.com/office/powerpoint/2010/main" val="382819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37DAF-C56F-FA44-8094-088188C7FD9E}"/>
              </a:ext>
            </a:extLst>
          </p:cNvPr>
          <p:cNvSpPr/>
          <p:nvPr/>
        </p:nvSpPr>
        <p:spPr>
          <a:xfrm>
            <a:off x="2196965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FD5B4-16C7-EB7C-E11F-B02BFD976655}"/>
              </a:ext>
            </a:extLst>
          </p:cNvPr>
          <p:cNvSpPr/>
          <p:nvPr/>
        </p:nvSpPr>
        <p:spPr>
          <a:xfrm>
            <a:off x="6358036" y="1518406"/>
            <a:ext cx="460815" cy="41938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500 node - </a:t>
            </a:r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2A0E5-7566-1BD0-EEA2-556BC1EA2E3B}"/>
              </a:ext>
            </a:extLst>
          </p:cNvPr>
          <p:cNvSpPr/>
          <p:nvPr/>
        </p:nvSpPr>
        <p:spPr>
          <a:xfrm>
            <a:off x="8093733" y="888855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05C9-461F-B5BC-4D54-7733EBB71400}"/>
              </a:ext>
            </a:extLst>
          </p:cNvPr>
          <p:cNvSpPr/>
          <p:nvPr/>
        </p:nvSpPr>
        <p:spPr>
          <a:xfrm>
            <a:off x="9087226" y="888854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 node output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3B11B0-2ED5-A0A8-8BEC-C3B96F6091AC}"/>
              </a:ext>
            </a:extLst>
          </p:cNvPr>
          <p:cNvSpPr/>
          <p:nvPr/>
        </p:nvSpPr>
        <p:spPr>
          <a:xfrm rot="19772324">
            <a:off x="7043542" y="2198280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B86158-0F81-37F5-B2DD-33C90029E491}"/>
              </a:ext>
            </a:extLst>
          </p:cNvPr>
          <p:cNvSpPr/>
          <p:nvPr/>
        </p:nvSpPr>
        <p:spPr>
          <a:xfrm rot="2500431">
            <a:off x="7040264" y="4344432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DF62-2E19-25A3-71C6-C1EFC7D5D0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03126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672AD-688C-3051-C5BB-A108161F5A93}"/>
              </a:ext>
            </a:extLst>
          </p:cNvPr>
          <p:cNvCxnSpPr>
            <a:cxnSpLocks/>
          </p:cNvCxnSpPr>
          <p:nvPr/>
        </p:nvCxnSpPr>
        <p:spPr>
          <a:xfrm>
            <a:off x="4011204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9CA310-A5CE-635C-D597-B3D73328E038}"/>
              </a:ext>
            </a:extLst>
          </p:cNvPr>
          <p:cNvCxnSpPr>
            <a:cxnSpLocks/>
          </p:cNvCxnSpPr>
          <p:nvPr/>
        </p:nvCxnSpPr>
        <p:spPr>
          <a:xfrm>
            <a:off x="5019282" y="3624792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804B9-7C5A-7D3E-48A2-1B0A549D26F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27360" y="3608014"/>
            <a:ext cx="330676" cy="731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860C61-7DFD-ABB4-EEBB-7A434E40AD38}"/>
              </a:ext>
            </a:extLst>
          </p:cNvPr>
          <p:cNvCxnSpPr>
            <a:cxnSpLocks/>
          </p:cNvCxnSpPr>
          <p:nvPr/>
        </p:nvCxnSpPr>
        <p:spPr>
          <a:xfrm>
            <a:off x="8885309" y="2004966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8F902-F0EB-3B06-4212-BD77A70943EB}"/>
              </a:ext>
            </a:extLst>
          </p:cNvPr>
          <p:cNvCxnSpPr>
            <a:cxnSpLocks/>
          </p:cNvCxnSpPr>
          <p:nvPr/>
        </p:nvCxnSpPr>
        <p:spPr>
          <a:xfrm>
            <a:off x="8885309" y="4565757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34F2E1-E406-4820-7FD8-23CB13A220C2}"/>
              </a:ext>
            </a:extLst>
          </p:cNvPr>
          <p:cNvSpPr/>
          <p:nvPr/>
        </p:nvSpPr>
        <p:spPr>
          <a:xfrm>
            <a:off x="3205043" y="1997650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4DAB6-4294-CB85-4102-8D187FBA52C5}"/>
              </a:ext>
            </a:extLst>
          </p:cNvPr>
          <p:cNvSpPr/>
          <p:nvPr/>
        </p:nvSpPr>
        <p:spPr>
          <a:xfrm>
            <a:off x="4213121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320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7F5E3-81FD-DC18-FABD-536A72DCC8AB}"/>
              </a:ext>
            </a:extLst>
          </p:cNvPr>
          <p:cNvSpPr/>
          <p:nvPr/>
        </p:nvSpPr>
        <p:spPr>
          <a:xfrm>
            <a:off x="5221199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480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EC08C-D3FB-ACD7-60B6-96BD13803320}"/>
              </a:ext>
            </a:extLst>
          </p:cNvPr>
          <p:cNvSpPr/>
          <p:nvPr/>
        </p:nvSpPr>
        <p:spPr>
          <a:xfrm>
            <a:off x="8093733" y="3480032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E50CB-3F8D-CE08-41DB-DD4293A7CFCA}"/>
              </a:ext>
            </a:extLst>
          </p:cNvPr>
          <p:cNvSpPr/>
          <p:nvPr/>
        </p:nvSpPr>
        <p:spPr>
          <a:xfrm>
            <a:off x="9087226" y="3480031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14 node output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6A54997-5A95-777C-BF7F-67780508D0BC}"/>
              </a:ext>
            </a:extLst>
          </p:cNvPr>
          <p:cNvSpPr/>
          <p:nvPr/>
        </p:nvSpPr>
        <p:spPr>
          <a:xfrm>
            <a:off x="5097243" y="1232802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C876B6-E359-63A2-F283-F9A2C06181A8}"/>
              </a:ext>
            </a:extLst>
          </p:cNvPr>
          <p:cNvSpPr txBox="1"/>
          <p:nvPr/>
        </p:nvSpPr>
        <p:spPr>
          <a:xfrm rot="19529872">
            <a:off x="4577155" y="933444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15% dropout</a:t>
            </a:r>
          </a:p>
          <a:p>
            <a:endParaRPr lang="en-US" dirty="0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B346054-79B4-2BA1-2DB5-BD576041588A}"/>
              </a:ext>
            </a:extLst>
          </p:cNvPr>
          <p:cNvSpPr/>
          <p:nvPr/>
        </p:nvSpPr>
        <p:spPr>
          <a:xfrm>
            <a:off x="6191699" y="1221909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EBFEA-94FA-D9EC-C5CD-189DA856AA10}"/>
              </a:ext>
            </a:extLst>
          </p:cNvPr>
          <p:cNvSpPr txBox="1"/>
          <p:nvPr/>
        </p:nvSpPr>
        <p:spPr>
          <a:xfrm rot="19529872">
            <a:off x="5671611" y="922551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15% dropout</a:t>
            </a:r>
          </a:p>
          <a:p>
            <a:endParaRPr lang="en-US" dirty="0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3C30A91F-313B-41F8-3FC6-A8828027B6C2}"/>
              </a:ext>
            </a:extLst>
          </p:cNvPr>
          <p:cNvSpPr/>
          <p:nvPr/>
        </p:nvSpPr>
        <p:spPr>
          <a:xfrm>
            <a:off x="7796971" y="583625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9898D-1A0C-A9A4-CAE1-31DB3D59FCA8}"/>
              </a:ext>
            </a:extLst>
          </p:cNvPr>
          <p:cNvSpPr txBox="1"/>
          <p:nvPr/>
        </p:nvSpPr>
        <p:spPr>
          <a:xfrm rot="19529872">
            <a:off x="7276883" y="284267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25% dropout</a:t>
            </a:r>
          </a:p>
          <a:p>
            <a:endParaRPr lang="en-US" dirty="0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B8846CED-A33B-1836-3019-62D3BC3530F1}"/>
              </a:ext>
            </a:extLst>
          </p:cNvPr>
          <p:cNvSpPr/>
          <p:nvPr/>
        </p:nvSpPr>
        <p:spPr>
          <a:xfrm>
            <a:off x="7796971" y="3318445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51A77-0D9A-FC06-98F5-6734FD43E7DD}"/>
              </a:ext>
            </a:extLst>
          </p:cNvPr>
          <p:cNvSpPr txBox="1"/>
          <p:nvPr/>
        </p:nvSpPr>
        <p:spPr>
          <a:xfrm rot="19529872">
            <a:off x="7276883" y="3019087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25% dropout</a:t>
            </a:r>
          </a:p>
          <a:p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9F77F4E-3372-8E4B-3AC9-B97FF626B406}"/>
              </a:ext>
            </a:extLst>
          </p:cNvPr>
          <p:cNvSpPr txBox="1">
            <a:spLocks/>
          </p:cNvSpPr>
          <p:nvPr/>
        </p:nvSpPr>
        <p:spPr>
          <a:xfrm>
            <a:off x="578392" y="393979"/>
            <a:ext cx="3562675" cy="2103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1</a:t>
            </a:r>
          </a:p>
        </p:txBody>
      </p:sp>
    </p:spTree>
    <p:extLst>
      <p:ext uri="{BB962C8B-B14F-4D97-AF65-F5344CB8AC3E}">
        <p14:creationId xmlns:p14="http://schemas.microsoft.com/office/powerpoint/2010/main" val="401471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37DAF-C56F-FA44-8094-088188C7FD9E}"/>
              </a:ext>
            </a:extLst>
          </p:cNvPr>
          <p:cNvSpPr/>
          <p:nvPr/>
        </p:nvSpPr>
        <p:spPr>
          <a:xfrm>
            <a:off x="2196965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2A0E5-7566-1BD0-EEA2-556BC1EA2E3B}"/>
              </a:ext>
            </a:extLst>
          </p:cNvPr>
          <p:cNvSpPr/>
          <p:nvPr/>
        </p:nvSpPr>
        <p:spPr>
          <a:xfrm>
            <a:off x="8332151" y="886661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05C9-461F-B5BC-4D54-7733EBB71400}"/>
              </a:ext>
            </a:extLst>
          </p:cNvPr>
          <p:cNvSpPr/>
          <p:nvPr/>
        </p:nvSpPr>
        <p:spPr>
          <a:xfrm>
            <a:off x="9325644" y="886660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 node output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3B11B0-2ED5-A0A8-8BEC-C3B96F6091AC}"/>
              </a:ext>
            </a:extLst>
          </p:cNvPr>
          <p:cNvSpPr/>
          <p:nvPr/>
        </p:nvSpPr>
        <p:spPr>
          <a:xfrm rot="19772324">
            <a:off x="6297184" y="2198280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B86158-0F81-37F5-B2DD-33C90029E491}"/>
              </a:ext>
            </a:extLst>
          </p:cNvPr>
          <p:cNvSpPr/>
          <p:nvPr/>
        </p:nvSpPr>
        <p:spPr>
          <a:xfrm rot="2500431">
            <a:off x="6293906" y="4344432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DF62-2E19-25A3-71C6-C1EFC7D5D0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03126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672AD-688C-3051-C5BB-A108161F5A93}"/>
              </a:ext>
            </a:extLst>
          </p:cNvPr>
          <p:cNvCxnSpPr>
            <a:cxnSpLocks/>
          </p:cNvCxnSpPr>
          <p:nvPr/>
        </p:nvCxnSpPr>
        <p:spPr>
          <a:xfrm>
            <a:off x="4011204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9CA310-A5CE-635C-D597-B3D73328E038}"/>
              </a:ext>
            </a:extLst>
          </p:cNvPr>
          <p:cNvCxnSpPr>
            <a:cxnSpLocks/>
          </p:cNvCxnSpPr>
          <p:nvPr/>
        </p:nvCxnSpPr>
        <p:spPr>
          <a:xfrm>
            <a:off x="5019282" y="3624792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860C61-7DFD-ABB4-EEBB-7A434E40AD38}"/>
              </a:ext>
            </a:extLst>
          </p:cNvPr>
          <p:cNvCxnSpPr>
            <a:cxnSpLocks/>
          </p:cNvCxnSpPr>
          <p:nvPr/>
        </p:nvCxnSpPr>
        <p:spPr>
          <a:xfrm>
            <a:off x="9123727" y="2002772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8F902-F0EB-3B06-4212-BD77A70943EB}"/>
              </a:ext>
            </a:extLst>
          </p:cNvPr>
          <p:cNvCxnSpPr>
            <a:cxnSpLocks/>
          </p:cNvCxnSpPr>
          <p:nvPr/>
        </p:nvCxnSpPr>
        <p:spPr>
          <a:xfrm>
            <a:off x="9123727" y="4563563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34F2E1-E406-4820-7FD8-23CB13A220C2}"/>
              </a:ext>
            </a:extLst>
          </p:cNvPr>
          <p:cNvSpPr/>
          <p:nvPr/>
        </p:nvSpPr>
        <p:spPr>
          <a:xfrm>
            <a:off x="3205043" y="1997650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4DAB6-4294-CB85-4102-8D187FBA52C5}"/>
              </a:ext>
            </a:extLst>
          </p:cNvPr>
          <p:cNvSpPr/>
          <p:nvPr/>
        </p:nvSpPr>
        <p:spPr>
          <a:xfrm>
            <a:off x="4213121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480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7F5E3-81FD-DC18-FABD-536A72DCC8AB}"/>
              </a:ext>
            </a:extLst>
          </p:cNvPr>
          <p:cNvSpPr/>
          <p:nvPr/>
        </p:nvSpPr>
        <p:spPr>
          <a:xfrm>
            <a:off x="5221199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600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EC08C-D3FB-ACD7-60B6-96BD13803320}"/>
              </a:ext>
            </a:extLst>
          </p:cNvPr>
          <p:cNvSpPr/>
          <p:nvPr/>
        </p:nvSpPr>
        <p:spPr>
          <a:xfrm>
            <a:off x="8332151" y="3477838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E50CB-3F8D-CE08-41DB-DD4293A7CFCA}"/>
              </a:ext>
            </a:extLst>
          </p:cNvPr>
          <p:cNvSpPr/>
          <p:nvPr/>
        </p:nvSpPr>
        <p:spPr>
          <a:xfrm>
            <a:off x="9325644" y="3477837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14 node output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6A54997-5A95-777C-BF7F-67780508D0BC}"/>
              </a:ext>
            </a:extLst>
          </p:cNvPr>
          <p:cNvSpPr/>
          <p:nvPr/>
        </p:nvSpPr>
        <p:spPr>
          <a:xfrm>
            <a:off x="5097243" y="1232802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C876B6-E359-63A2-F283-F9A2C06181A8}"/>
              </a:ext>
            </a:extLst>
          </p:cNvPr>
          <p:cNvSpPr txBox="1"/>
          <p:nvPr/>
        </p:nvSpPr>
        <p:spPr>
          <a:xfrm rot="19529872">
            <a:off x="4577155" y="933444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15% dropout</a:t>
            </a:r>
          </a:p>
          <a:p>
            <a:endParaRPr lang="en-US" dirty="0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B346054-79B4-2BA1-2DB5-BD576041588A}"/>
              </a:ext>
            </a:extLst>
          </p:cNvPr>
          <p:cNvSpPr/>
          <p:nvPr/>
        </p:nvSpPr>
        <p:spPr>
          <a:xfrm>
            <a:off x="6099262" y="1221909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EBFEA-94FA-D9EC-C5CD-189DA856AA10}"/>
              </a:ext>
            </a:extLst>
          </p:cNvPr>
          <p:cNvSpPr txBox="1"/>
          <p:nvPr/>
        </p:nvSpPr>
        <p:spPr>
          <a:xfrm rot="19529872">
            <a:off x="5579174" y="922551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15% dropout</a:t>
            </a:r>
          </a:p>
          <a:p>
            <a:endParaRPr lang="en-US" dirty="0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3C30A91F-313B-41F8-3FC6-A8828027B6C2}"/>
              </a:ext>
            </a:extLst>
          </p:cNvPr>
          <p:cNvSpPr/>
          <p:nvPr/>
        </p:nvSpPr>
        <p:spPr>
          <a:xfrm>
            <a:off x="7050613" y="583625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9898D-1A0C-A9A4-CAE1-31DB3D59FCA8}"/>
              </a:ext>
            </a:extLst>
          </p:cNvPr>
          <p:cNvSpPr txBox="1"/>
          <p:nvPr/>
        </p:nvSpPr>
        <p:spPr>
          <a:xfrm rot="19529872">
            <a:off x="6530525" y="284267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25% dropout</a:t>
            </a:r>
          </a:p>
          <a:p>
            <a:endParaRPr lang="en-US" dirty="0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B8846CED-A33B-1836-3019-62D3BC3530F1}"/>
              </a:ext>
            </a:extLst>
          </p:cNvPr>
          <p:cNvSpPr/>
          <p:nvPr/>
        </p:nvSpPr>
        <p:spPr>
          <a:xfrm>
            <a:off x="7050613" y="3318445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51A77-0D9A-FC06-98F5-6734FD43E7DD}"/>
              </a:ext>
            </a:extLst>
          </p:cNvPr>
          <p:cNvSpPr txBox="1"/>
          <p:nvPr/>
        </p:nvSpPr>
        <p:spPr>
          <a:xfrm rot="19529872">
            <a:off x="6530525" y="3019087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25% dropout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4FB51-DD2C-D143-3996-99AA9905132A}"/>
              </a:ext>
            </a:extLst>
          </p:cNvPr>
          <p:cNvSpPr/>
          <p:nvPr/>
        </p:nvSpPr>
        <p:spPr>
          <a:xfrm>
            <a:off x="1191744" y="1997650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1D900-E23F-A396-3CE9-D1E2FD9E2D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97905" y="3608014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DFA4B-561C-1A56-A17A-B571B84BC084}"/>
              </a:ext>
            </a:extLst>
          </p:cNvPr>
          <p:cNvCxnSpPr>
            <a:cxnSpLocks/>
          </p:cNvCxnSpPr>
          <p:nvPr/>
        </p:nvCxnSpPr>
        <p:spPr>
          <a:xfrm>
            <a:off x="3005983" y="3608014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F9D3DA-CEC8-0DC3-4434-47B51EE99252}"/>
              </a:ext>
            </a:extLst>
          </p:cNvPr>
          <p:cNvCxnSpPr>
            <a:cxnSpLocks/>
          </p:cNvCxnSpPr>
          <p:nvPr/>
        </p:nvCxnSpPr>
        <p:spPr>
          <a:xfrm>
            <a:off x="4014061" y="3617476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477493-6895-02FB-2780-4289045490A7}"/>
              </a:ext>
            </a:extLst>
          </p:cNvPr>
          <p:cNvSpPr/>
          <p:nvPr/>
        </p:nvSpPr>
        <p:spPr>
          <a:xfrm>
            <a:off x="2199927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1D453-F47B-BC92-F072-D506607ACF4C}"/>
              </a:ext>
            </a:extLst>
          </p:cNvPr>
          <p:cNvSpPr/>
          <p:nvPr/>
        </p:nvSpPr>
        <p:spPr>
          <a:xfrm>
            <a:off x="3207900" y="1997650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CONV</a:t>
            </a:r>
          </a:p>
          <a:p>
            <a:pPr algn="ctr"/>
            <a:r>
              <a:rPr lang="en-US" sz="1400" dirty="0"/>
              <a:t>3x3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Chnl</a:t>
            </a:r>
            <a:r>
              <a:rPr lang="en-US" sz="1400" dirty="0"/>
              <a:t>:</a:t>
            </a:r>
          </a:p>
          <a:p>
            <a:pPr algn="ctr"/>
            <a:r>
              <a:rPr lang="en-US" sz="1200" dirty="0"/>
              <a:t>320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Leaky-</a:t>
            </a:r>
            <a:r>
              <a:rPr lang="en-US" sz="1400" dirty="0" err="1"/>
              <a:t>ReLU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2x2</a:t>
            </a:r>
          </a:p>
          <a:p>
            <a:pPr algn="ctr"/>
            <a:r>
              <a:rPr lang="en-US" sz="1400" dirty="0"/>
              <a:t>Max-Pool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1F06714F-8200-F4B2-C491-B9F735F75EB5}"/>
              </a:ext>
            </a:extLst>
          </p:cNvPr>
          <p:cNvSpPr/>
          <p:nvPr/>
        </p:nvSpPr>
        <p:spPr>
          <a:xfrm>
            <a:off x="4092296" y="1221909"/>
            <a:ext cx="169165" cy="1275506"/>
          </a:xfrm>
          <a:prstGeom prst="ben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0A4BC-E836-40D8-D65B-E5550E61A093}"/>
              </a:ext>
            </a:extLst>
          </p:cNvPr>
          <p:cNvSpPr txBox="1"/>
          <p:nvPr/>
        </p:nvSpPr>
        <p:spPr>
          <a:xfrm rot="19529872">
            <a:off x="3572208" y="922551"/>
            <a:ext cx="12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15% dropout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952E57-F3F3-031C-2BFA-160E870EA74B}"/>
              </a:ext>
            </a:extLst>
          </p:cNvPr>
          <p:cNvSpPr/>
          <p:nvPr/>
        </p:nvSpPr>
        <p:spPr>
          <a:xfrm>
            <a:off x="7336432" y="879189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ADD892-E698-EC00-DE11-6391ACCE3921}"/>
              </a:ext>
            </a:extLst>
          </p:cNvPr>
          <p:cNvCxnSpPr>
            <a:cxnSpLocks/>
          </p:cNvCxnSpPr>
          <p:nvPr/>
        </p:nvCxnSpPr>
        <p:spPr>
          <a:xfrm>
            <a:off x="8128008" y="199530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C3C740-B481-9A68-009E-D0C21F6DC3F2}"/>
              </a:ext>
            </a:extLst>
          </p:cNvPr>
          <p:cNvSpPr/>
          <p:nvPr/>
        </p:nvSpPr>
        <p:spPr>
          <a:xfrm>
            <a:off x="7340837" y="3477838"/>
            <a:ext cx="789097" cy="2232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500 node</a:t>
            </a:r>
          </a:p>
          <a:p>
            <a:pPr algn="ctr"/>
            <a:r>
              <a:rPr lang="en-US" sz="1800" dirty="0"/>
              <a:t>Leaky-</a:t>
            </a:r>
            <a:r>
              <a:rPr lang="en-US" sz="1800" dirty="0" err="1"/>
              <a:t>ReLU</a:t>
            </a:r>
            <a:endParaRPr lang="en-US" sz="18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3932ED-1197-DD90-83DA-7D433FC39395}"/>
              </a:ext>
            </a:extLst>
          </p:cNvPr>
          <p:cNvCxnSpPr>
            <a:cxnSpLocks/>
          </p:cNvCxnSpPr>
          <p:nvPr/>
        </p:nvCxnSpPr>
        <p:spPr>
          <a:xfrm>
            <a:off x="8132413" y="4593949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E1615BFC-2F5C-B938-2B47-3119A8F63FFD}"/>
              </a:ext>
            </a:extLst>
          </p:cNvPr>
          <p:cNvSpPr txBox="1">
            <a:spLocks/>
          </p:cNvSpPr>
          <p:nvPr/>
        </p:nvSpPr>
        <p:spPr>
          <a:xfrm>
            <a:off x="578392" y="393979"/>
            <a:ext cx="3562675" cy="2103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55868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E35F-77F8-409A-08BC-D8118114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+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7C48-3690-1AB9-C362-6D004B52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(each model + combined) used</a:t>
            </a:r>
          </a:p>
          <a:p>
            <a:r>
              <a:rPr lang="en-US" dirty="0"/>
              <a:t>Save model at each epoch</a:t>
            </a:r>
          </a:p>
          <a:p>
            <a:r>
              <a:rPr lang="en-US" dirty="0"/>
              <a:t>Allow resume of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8D516-4A0A-D8E6-9D98-D86F146B7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13"/>
          <a:stretch/>
        </p:blipFill>
        <p:spPr>
          <a:xfrm>
            <a:off x="838200" y="3882105"/>
            <a:ext cx="10555173" cy="29758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082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7483-110A-2591-115B-207DDD8E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E90E75-9829-A4FA-203E-B27AE7BDF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93617"/>
              </p:ext>
            </p:extLst>
          </p:nvPr>
        </p:nvGraphicFramePr>
        <p:xfrm>
          <a:off x="7428954" y="2177973"/>
          <a:ext cx="3189605" cy="975360"/>
        </p:xfrm>
        <a:graphic>
          <a:graphicData uri="http://schemas.openxmlformats.org/drawingml/2006/table">
            <a:tbl>
              <a:tblPr firstRow="1" firstCol="1" bandRow="1"/>
              <a:tblGrid>
                <a:gridCol w="605790">
                  <a:extLst>
                    <a:ext uri="{9D8B030D-6E8A-4147-A177-3AD203B41FA5}">
                      <a16:colId xmlns:a16="http://schemas.microsoft.com/office/drawing/2014/main" val="48786264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503706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19697981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818861331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190144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1+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7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1 (full res)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74.14%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72.03%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59.55%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86.62%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65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1 (low res)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83.61%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69.77%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64.81%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88.57%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0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2 (low res)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80.75%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71.28%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63.76%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88.27%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46237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4C375-EBEF-CAD2-E4A5-7595AF30C4A6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648538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limitations affected testing limits</a:t>
            </a:r>
          </a:p>
          <a:p>
            <a:r>
              <a:rPr lang="en-US" dirty="0"/>
              <a:t>Model 1 performed better overall</a:t>
            </a:r>
          </a:p>
          <a:p>
            <a:r>
              <a:rPr lang="en-US" dirty="0"/>
              <a:t>High split between Suit/Rank accuracy</a:t>
            </a:r>
          </a:p>
        </p:txBody>
      </p:sp>
    </p:spTree>
    <p:extLst>
      <p:ext uri="{BB962C8B-B14F-4D97-AF65-F5344CB8AC3E}">
        <p14:creationId xmlns:p14="http://schemas.microsoft.com/office/powerpoint/2010/main" val="381919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7483-110A-2591-115B-207DDD8E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4C375-EBEF-CAD2-E4A5-7595AF30C4A6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648538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broken down by class</a:t>
            </a:r>
          </a:p>
          <a:p>
            <a:r>
              <a:rPr lang="en-US" dirty="0"/>
              <a:t>Some models overperformed on Joker cards</a:t>
            </a:r>
          </a:p>
          <a:p>
            <a:pPr lvl="1"/>
            <a:r>
              <a:rPr lang="en-US" dirty="0"/>
              <a:t>Some underperformed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74FAE0-6974-34B0-EC54-CBEF2D0FE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624484"/>
              </p:ext>
            </p:extLst>
          </p:nvPr>
        </p:nvGraphicFramePr>
        <p:xfrm>
          <a:off x="7323589" y="685800"/>
          <a:ext cx="4418403" cy="3429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DD0FFC-C5FF-4B07-D0EF-5DF5B5DB5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328457"/>
              </p:ext>
            </p:extLst>
          </p:nvPr>
        </p:nvGraphicFramePr>
        <p:xfrm>
          <a:off x="7130642" y="4091939"/>
          <a:ext cx="4611351" cy="194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194AADF0-B559-6AAB-7ACA-4BD6C42A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43" y="5318621"/>
            <a:ext cx="4595357" cy="99297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Picture 9" descr="A white rectangular box with black numbers&#10;&#10;Description automatically generated">
            <a:extLst>
              <a:ext uri="{FF2B5EF4-FFF2-40B4-BE49-F238E27FC236}">
                <a16:creationId xmlns:a16="http://schemas.microsoft.com/office/drawing/2014/main" id="{0CDF2DF8-125A-1482-0991-039C6C89E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43" y="4348759"/>
            <a:ext cx="2853279" cy="8775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23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D641-9413-90B5-F08B-012AF404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93025-B197-DC00-9578-3B27C0D73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Imbalance in each class accuracy</a:t>
                </a:r>
              </a:p>
              <a:p>
                <a:pPr lvl="1"/>
                <a:r>
                  <a:rPr lang="en-US" dirty="0"/>
                  <a:t>Develop new algorithm for loss weight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num>
                      <m:den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e>
                        </m:nary>
                      </m:den>
                    </m:f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for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class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models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Hardware limitations</a:t>
                </a:r>
              </a:p>
              <a:p>
                <a:pPr lvl="1"/>
                <a:r>
                  <a:rPr lang="en-US" dirty="0"/>
                  <a:t>Address w/ HW and SW</a:t>
                </a:r>
              </a:p>
              <a:p>
                <a:r>
                  <a:rPr lang="en-US" dirty="0"/>
                  <a:t>Hyperparameters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93025-B197-DC00-9578-3B27C0D73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928BC2-4E39-363E-4D87-56158583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43" y="2461239"/>
            <a:ext cx="3714057" cy="23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3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playing card&#10;&#10;Description automatically generated">
            <a:extLst>
              <a:ext uri="{FF2B5EF4-FFF2-40B4-BE49-F238E27FC236}">
                <a16:creationId xmlns:a16="http://schemas.microsoft.com/office/drawing/2014/main" id="{14D20E94-1AA0-6E84-3E8B-86BB910FF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235">
            <a:off x="7888121" y="4086877"/>
            <a:ext cx="2133600" cy="213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25B69-DA1C-19AC-5682-7E748350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A card with four clubs&#10;&#10;Description automatically generated">
            <a:extLst>
              <a:ext uri="{FF2B5EF4-FFF2-40B4-BE49-F238E27FC236}">
                <a16:creationId xmlns:a16="http://schemas.microsoft.com/office/drawing/2014/main" id="{573FCA46-3EFE-4FA7-C6ED-52FCA68BA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7879">
            <a:off x="8836357" y="769751"/>
            <a:ext cx="2133600" cy="2133600"/>
          </a:xfrm>
          <a:prstGeom prst="rect">
            <a:avLst/>
          </a:prstGeom>
        </p:spPr>
      </p:pic>
      <p:pic>
        <p:nvPicPr>
          <p:cNvPr id="7" name="Picture 6" descr="A card with four hearts&#10;&#10;Description automatically generated">
            <a:extLst>
              <a:ext uri="{FF2B5EF4-FFF2-40B4-BE49-F238E27FC236}">
                <a16:creationId xmlns:a16="http://schemas.microsoft.com/office/drawing/2014/main" id="{23C6D8A1-A10D-CF58-8096-AC8C2048E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9513">
            <a:off x="6665927" y="147546"/>
            <a:ext cx="2133600" cy="2133600"/>
          </a:xfrm>
          <a:prstGeom prst="rect">
            <a:avLst/>
          </a:prstGeom>
        </p:spPr>
      </p:pic>
      <p:pic>
        <p:nvPicPr>
          <p:cNvPr id="9" name="Picture 8" descr="A card with a number of spades&#10;&#10;Description automatically generated with medium confidence">
            <a:extLst>
              <a:ext uri="{FF2B5EF4-FFF2-40B4-BE49-F238E27FC236}">
                <a16:creationId xmlns:a16="http://schemas.microsoft.com/office/drawing/2014/main" id="{2E6E8010-426F-B1B8-6438-FEFA409FC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2310">
            <a:off x="6119480" y="4243269"/>
            <a:ext cx="2133600" cy="2133600"/>
          </a:xfrm>
          <a:prstGeom prst="rect">
            <a:avLst/>
          </a:prstGeom>
        </p:spPr>
      </p:pic>
      <p:pic>
        <p:nvPicPr>
          <p:cNvPr id="13" name="Picture 12" descr="A close-up of a card&#10;&#10;Description automatically generated">
            <a:extLst>
              <a:ext uri="{FF2B5EF4-FFF2-40B4-BE49-F238E27FC236}">
                <a16:creationId xmlns:a16="http://schemas.microsoft.com/office/drawing/2014/main" id="{82EB480F-ACCC-8908-1127-D81F8262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636">
            <a:off x="9141257" y="4408184"/>
            <a:ext cx="2133600" cy="2133600"/>
          </a:xfrm>
          <a:prstGeom prst="rect">
            <a:avLst/>
          </a:prstGeom>
        </p:spPr>
      </p:pic>
      <p:pic>
        <p:nvPicPr>
          <p:cNvPr id="17" name="Picture 16" descr="A group of women with hair bows and a card of spades&#10;&#10;Description automatically generated">
            <a:extLst>
              <a:ext uri="{FF2B5EF4-FFF2-40B4-BE49-F238E27FC236}">
                <a16:creationId xmlns:a16="http://schemas.microsoft.com/office/drawing/2014/main" id="{1172CBCC-EE49-D90A-E55C-50F4A5A94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976">
            <a:off x="7565843" y="1813253"/>
            <a:ext cx="2133600" cy="2133600"/>
          </a:xfrm>
          <a:prstGeom prst="rect">
            <a:avLst/>
          </a:prstGeom>
        </p:spPr>
      </p:pic>
      <p:pic>
        <p:nvPicPr>
          <p:cNvPr id="21" name="Picture 20" descr="A card with a lion statue&#10;&#10;Description automatically generated">
            <a:extLst>
              <a:ext uri="{FF2B5EF4-FFF2-40B4-BE49-F238E27FC236}">
                <a16:creationId xmlns:a16="http://schemas.microsoft.com/office/drawing/2014/main" id="{9B05C253-D863-6E7E-6E84-42B3118BE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2515">
            <a:off x="3769499" y="4395884"/>
            <a:ext cx="2133600" cy="2133600"/>
          </a:xfrm>
          <a:prstGeom prst="rect">
            <a:avLst/>
          </a:prstGeom>
        </p:spPr>
      </p:pic>
      <p:pic>
        <p:nvPicPr>
          <p:cNvPr id="23" name="Picture 22" descr="A close up of a playing card&#10;&#10;Description automatically generated">
            <a:extLst>
              <a:ext uri="{FF2B5EF4-FFF2-40B4-BE49-F238E27FC236}">
                <a16:creationId xmlns:a16="http://schemas.microsoft.com/office/drawing/2014/main" id="{D9268925-5CBB-5F28-5C62-7E5127709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00" y="2160187"/>
            <a:ext cx="2133600" cy="2133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F61-DC4D-44C7-C125-576A893B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models was successful</a:t>
            </a:r>
          </a:p>
          <a:p>
            <a:r>
              <a:rPr lang="en-US" dirty="0"/>
              <a:t>Proof of concept for dataset</a:t>
            </a:r>
          </a:p>
          <a:p>
            <a:r>
              <a:rPr lang="en-US" dirty="0"/>
              <a:t>Specific model/training not sufficient</a:t>
            </a:r>
          </a:p>
          <a:p>
            <a:r>
              <a:rPr lang="en-US" dirty="0"/>
              <a:t>Design parameters developed</a:t>
            </a:r>
          </a:p>
        </p:txBody>
      </p:sp>
      <p:pic>
        <p:nvPicPr>
          <p:cNvPr id="15" name="Picture 14" descr="A neon sign with queen of hearts and crown&#10;&#10;Description automatically generated">
            <a:extLst>
              <a:ext uri="{FF2B5EF4-FFF2-40B4-BE49-F238E27FC236}">
                <a16:creationId xmlns:a16="http://schemas.microsoft.com/office/drawing/2014/main" id="{C2C0F49F-4B7C-BCF8-6DCA-B800359FF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817">
            <a:off x="1354579" y="449300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ard with a black and red card&#10;&#10;Description automatically generated">
            <a:extLst>
              <a:ext uri="{FF2B5EF4-FFF2-40B4-BE49-F238E27FC236}">
                <a16:creationId xmlns:a16="http://schemas.microsoft.com/office/drawing/2014/main" id="{7732B98F-5CC3-6624-8180-8C4E2708CE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27418" r="-8" b="360"/>
          <a:stretch/>
        </p:blipFill>
        <p:spPr>
          <a:xfrm>
            <a:off x="4726728" y="3802958"/>
            <a:ext cx="4228282" cy="3055043"/>
          </a:xfrm>
        </p:spPr>
      </p:pic>
      <p:pic>
        <p:nvPicPr>
          <p:cNvPr id="9" name="Picture Placeholder 8" descr="A card with black symbols on it&#10;&#10;Description automatically generated">
            <a:extLst>
              <a:ext uri="{FF2B5EF4-FFF2-40B4-BE49-F238E27FC236}">
                <a16:creationId xmlns:a16="http://schemas.microsoft.com/office/drawing/2014/main" id="{7C36C81F-9939-FA40-1DFF-B372FB3D2A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12650" r="-17"/>
          <a:stretch/>
        </p:blipFill>
        <p:spPr>
          <a:xfrm>
            <a:off x="4726375" y="0"/>
            <a:ext cx="4228635" cy="369437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0ABB17-8111-F687-1729-5DBC50D3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504B0-B0FB-BF50-1CDC-BA67C5C9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Optimally identify playing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Prioritize partial results</a:t>
            </a:r>
          </a:p>
          <a:p>
            <a:pPr marL="571500" lvl="1" indent="-342900"/>
            <a:r>
              <a:rPr lang="en-US" sz="1800" dirty="0"/>
              <a:t>Rank and 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for visually impaired, casinos, or private card game players</a:t>
            </a:r>
          </a:p>
          <a:p>
            <a:pPr marL="342900" indent="-342900"/>
            <a:endParaRPr lang="en-US" dirty="0"/>
          </a:p>
        </p:txBody>
      </p:sp>
      <p:pic>
        <p:nvPicPr>
          <p:cNvPr id="11" name="Picture Placeholder 10" descr="A card with a number of hearts&#10;&#10;Description automatically generated">
            <a:extLst>
              <a:ext uri="{FF2B5EF4-FFF2-40B4-BE49-F238E27FC236}">
                <a16:creationId xmlns:a16="http://schemas.microsoft.com/office/drawing/2014/main" id="{2191936D-2F77-9382-670F-C1E4C911F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5800"/>
          <a:stretch/>
        </p:blipFill>
        <p:spPr>
          <a:xfrm>
            <a:off x="9082087" y="0"/>
            <a:ext cx="3109415" cy="3694372"/>
          </a:xfrm>
        </p:spPr>
      </p:pic>
      <p:pic>
        <p:nvPicPr>
          <p:cNvPr id="15" name="Picture Placeholder 14" descr="A close up of a card&#10;&#10;Description automatically generated">
            <a:extLst>
              <a:ext uri="{FF2B5EF4-FFF2-40B4-BE49-F238E27FC236}">
                <a16:creationId xmlns:a16="http://schemas.microsoft.com/office/drawing/2014/main" id="{25908BB1-E1CD-60EA-2D15-10D38FD0FA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1737" r="-1741"/>
          <a:stretch/>
        </p:blipFill>
        <p:spPr>
          <a:xfrm>
            <a:off x="9081588" y="3802957"/>
            <a:ext cx="3109415" cy="3055044"/>
          </a:xfrm>
        </p:spPr>
      </p:pic>
    </p:spTree>
    <p:extLst>
      <p:ext uri="{BB962C8B-B14F-4D97-AF65-F5344CB8AC3E}">
        <p14:creationId xmlns:p14="http://schemas.microsoft.com/office/powerpoint/2010/main" val="14731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37DAF-C56F-FA44-8094-088188C7FD9E}"/>
              </a:ext>
            </a:extLst>
          </p:cNvPr>
          <p:cNvSpPr/>
          <p:nvPr/>
        </p:nvSpPr>
        <p:spPr>
          <a:xfrm>
            <a:off x="2196965" y="2470557"/>
            <a:ext cx="806161" cy="2289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2112A-FA90-7541-3C5B-8B713E229F30}"/>
              </a:ext>
            </a:extLst>
          </p:cNvPr>
          <p:cNvSpPr/>
          <p:nvPr/>
        </p:nvSpPr>
        <p:spPr>
          <a:xfrm>
            <a:off x="3205043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E104C-C872-3EF7-4527-6ADB70DB1BB0}"/>
              </a:ext>
            </a:extLst>
          </p:cNvPr>
          <p:cNvSpPr/>
          <p:nvPr/>
        </p:nvSpPr>
        <p:spPr>
          <a:xfrm>
            <a:off x="4213121" y="1813095"/>
            <a:ext cx="806161" cy="3589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6E504-2BFC-2ED6-03C2-C8F8C0C8E7FF}"/>
              </a:ext>
            </a:extLst>
          </p:cNvPr>
          <p:cNvSpPr/>
          <p:nvPr/>
        </p:nvSpPr>
        <p:spPr>
          <a:xfrm>
            <a:off x="5221199" y="1490118"/>
            <a:ext cx="806161" cy="4269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FD5B4-16C7-EB7C-E11F-B02BFD976655}"/>
              </a:ext>
            </a:extLst>
          </p:cNvPr>
          <p:cNvSpPr/>
          <p:nvPr/>
        </p:nvSpPr>
        <p:spPr>
          <a:xfrm>
            <a:off x="6358036" y="1518406"/>
            <a:ext cx="460815" cy="4193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DF62-2E19-25A3-71C6-C1EFC7D5D0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03126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672AD-688C-3051-C5BB-A108161F5A93}"/>
              </a:ext>
            </a:extLst>
          </p:cNvPr>
          <p:cNvCxnSpPr>
            <a:cxnSpLocks/>
          </p:cNvCxnSpPr>
          <p:nvPr/>
        </p:nvCxnSpPr>
        <p:spPr>
          <a:xfrm>
            <a:off x="4011204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9CA310-A5CE-635C-D597-B3D73328E038}"/>
              </a:ext>
            </a:extLst>
          </p:cNvPr>
          <p:cNvCxnSpPr>
            <a:cxnSpLocks/>
          </p:cNvCxnSpPr>
          <p:nvPr/>
        </p:nvCxnSpPr>
        <p:spPr>
          <a:xfrm>
            <a:off x="5019282" y="3624792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804B9-7C5A-7D3E-48A2-1B0A549D26F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27360" y="3608014"/>
            <a:ext cx="330676" cy="731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7E03B-AEA9-A544-663F-A7CC8628C947}"/>
              </a:ext>
            </a:extLst>
          </p:cNvPr>
          <p:cNvSpPr/>
          <p:nvPr/>
        </p:nvSpPr>
        <p:spPr>
          <a:xfrm>
            <a:off x="7020768" y="2123696"/>
            <a:ext cx="460815" cy="3002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A7A010-54C6-DE49-294F-28E4F6697776}"/>
              </a:ext>
            </a:extLst>
          </p:cNvPr>
          <p:cNvCxnSpPr>
            <a:cxnSpLocks/>
          </p:cNvCxnSpPr>
          <p:nvPr/>
        </p:nvCxnSpPr>
        <p:spPr>
          <a:xfrm>
            <a:off x="6818851" y="3624791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5BE89-F160-3465-13DA-B7B5747280C8}"/>
              </a:ext>
            </a:extLst>
          </p:cNvPr>
          <p:cNvSpPr/>
          <p:nvPr/>
        </p:nvSpPr>
        <p:spPr>
          <a:xfrm>
            <a:off x="7683500" y="2677476"/>
            <a:ext cx="460815" cy="18946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4260B9-79E3-4FB4-D9C9-CB4E7D3C880B}"/>
              </a:ext>
            </a:extLst>
          </p:cNvPr>
          <p:cNvCxnSpPr>
            <a:cxnSpLocks/>
          </p:cNvCxnSpPr>
          <p:nvPr/>
        </p:nvCxnSpPr>
        <p:spPr>
          <a:xfrm>
            <a:off x="7481583" y="3624791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2F4A677-EE8D-1FED-51DD-373359D25246}"/>
              </a:ext>
            </a:extLst>
          </p:cNvPr>
          <p:cNvSpPr/>
          <p:nvPr/>
        </p:nvSpPr>
        <p:spPr>
          <a:xfrm>
            <a:off x="1205032" y="3490568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4CFB975-CB50-8AE1-8A25-606634908E1C}"/>
              </a:ext>
            </a:extLst>
          </p:cNvPr>
          <p:cNvSpPr/>
          <p:nvPr/>
        </p:nvSpPr>
        <p:spPr>
          <a:xfrm>
            <a:off x="8341776" y="3507345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EB94FEE-0A45-6064-83A2-B69557CEE0DE}"/>
              </a:ext>
            </a:extLst>
          </p:cNvPr>
          <p:cNvSpPr txBox="1">
            <a:spLocks/>
          </p:cNvSpPr>
          <p:nvPr/>
        </p:nvSpPr>
        <p:spPr>
          <a:xfrm>
            <a:off x="176127" y="2619540"/>
            <a:ext cx="1028905" cy="201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Image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F8D822F3-990E-00EB-AA89-EBF782C50D04}"/>
              </a:ext>
            </a:extLst>
          </p:cNvPr>
          <p:cNvSpPr txBox="1">
            <a:spLocks/>
          </p:cNvSpPr>
          <p:nvPr/>
        </p:nvSpPr>
        <p:spPr>
          <a:xfrm>
            <a:off x="9168371" y="2610079"/>
            <a:ext cx="1275923" cy="201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classes</a:t>
            </a: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73F217F6-274B-8A6F-9DF1-D8AF66BD7DAD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3562675" cy="2103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Typical CNN</a:t>
            </a:r>
          </a:p>
        </p:txBody>
      </p:sp>
    </p:spTree>
    <p:extLst>
      <p:ext uri="{BB962C8B-B14F-4D97-AF65-F5344CB8AC3E}">
        <p14:creationId xmlns:p14="http://schemas.microsoft.com/office/powerpoint/2010/main" val="221870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6FD6A-ACCD-B74A-DB38-687D3BB1982B}"/>
              </a:ext>
            </a:extLst>
          </p:cNvPr>
          <p:cNvSpPr/>
          <p:nvPr/>
        </p:nvSpPr>
        <p:spPr>
          <a:xfrm>
            <a:off x="4848017" y="1145742"/>
            <a:ext cx="5269107" cy="4566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2E7A7-EF18-FFAC-B936-02869C5D05AC}"/>
              </a:ext>
            </a:extLst>
          </p:cNvPr>
          <p:cNvSpPr/>
          <p:nvPr/>
        </p:nvSpPr>
        <p:spPr>
          <a:xfrm>
            <a:off x="8300200" y="1707723"/>
            <a:ext cx="633531" cy="34425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Batch Normalization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23EDBB52-91FB-32F4-9A97-1BD96D4205C8}"/>
              </a:ext>
            </a:extLst>
          </p:cNvPr>
          <p:cNvSpPr/>
          <p:nvPr/>
        </p:nvSpPr>
        <p:spPr>
          <a:xfrm rot="5400000">
            <a:off x="7804153" y="3030521"/>
            <a:ext cx="3442549" cy="796955"/>
          </a:xfrm>
          <a:prstGeom prst="trapezoid">
            <a:avLst>
              <a:gd name="adj" fmla="val 460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E27CC8-E9A4-FA20-9EF7-6C9B6F514C1E}"/>
              </a:ext>
            </a:extLst>
          </p:cNvPr>
          <p:cNvSpPr/>
          <p:nvPr/>
        </p:nvSpPr>
        <p:spPr>
          <a:xfrm>
            <a:off x="6995103" y="3046443"/>
            <a:ext cx="787464" cy="7651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DB38A-70D4-6640-D74B-A949480B9546}"/>
              </a:ext>
            </a:extLst>
          </p:cNvPr>
          <p:cNvSpPr/>
          <p:nvPr/>
        </p:nvSpPr>
        <p:spPr>
          <a:xfrm>
            <a:off x="5106652" y="1472350"/>
            <a:ext cx="1706381" cy="3913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/>
              <a:t>Convolution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987C-A90B-BCA8-5D0B-762E57697B1A}"/>
              </a:ext>
            </a:extLst>
          </p:cNvPr>
          <p:cNvSpPr txBox="1"/>
          <p:nvPr/>
        </p:nvSpPr>
        <p:spPr>
          <a:xfrm>
            <a:off x="5288722" y="3323689"/>
            <a:ext cx="134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ch</a:t>
            </a:r>
            <a:r>
              <a:rPr lang="en-US" dirty="0"/>
              <a:t>:</a:t>
            </a:r>
          </a:p>
          <a:p>
            <a:r>
              <a:rPr lang="en-US" dirty="0"/>
              <a:t>Out </a:t>
            </a:r>
            <a:r>
              <a:rPr lang="en-US" dirty="0" err="1"/>
              <a:t>ch</a:t>
            </a:r>
            <a:r>
              <a:rPr lang="en-US" dirty="0"/>
              <a:t>:</a:t>
            </a:r>
          </a:p>
          <a:p>
            <a:r>
              <a:rPr lang="en-US" dirty="0"/>
              <a:t>Kernel:</a:t>
            </a:r>
          </a:p>
          <a:p>
            <a:r>
              <a:rPr lang="en-US" dirty="0"/>
              <a:t>Stride:</a:t>
            </a:r>
          </a:p>
          <a:p>
            <a:r>
              <a:rPr lang="en-US" dirty="0"/>
              <a:t>Padding:</a:t>
            </a:r>
          </a:p>
          <a:p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A846AE4-E1A4-5464-3CCE-579DB8FF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6354" cy="2103436"/>
          </a:xfrm>
        </p:spPr>
        <p:txBody>
          <a:bodyPr/>
          <a:lstStyle/>
          <a:p>
            <a:r>
              <a:rPr lang="en-US" dirty="0"/>
              <a:t>A Typical CONV layer</a:t>
            </a:r>
          </a:p>
        </p:txBody>
      </p:sp>
    </p:spTree>
    <p:extLst>
      <p:ext uri="{BB962C8B-B14F-4D97-AF65-F5344CB8AC3E}">
        <p14:creationId xmlns:p14="http://schemas.microsoft.com/office/powerpoint/2010/main" val="166825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6FD6A-ACCD-B74A-DB38-687D3BB1982B}"/>
              </a:ext>
            </a:extLst>
          </p:cNvPr>
          <p:cNvSpPr/>
          <p:nvPr/>
        </p:nvSpPr>
        <p:spPr>
          <a:xfrm>
            <a:off x="4848017" y="1145742"/>
            <a:ext cx="3448695" cy="45665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Fully Connected (FC)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8EA86F-FDC9-D37B-775A-AAA2B666ABED}"/>
              </a:ext>
            </a:extLst>
          </p:cNvPr>
          <p:cNvSpPr/>
          <p:nvPr/>
        </p:nvSpPr>
        <p:spPr>
          <a:xfrm>
            <a:off x="5360564" y="1853966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DE12D5-2C3D-4972-C7FA-0F2DB9E8E347}"/>
              </a:ext>
            </a:extLst>
          </p:cNvPr>
          <p:cNvSpPr/>
          <p:nvPr/>
        </p:nvSpPr>
        <p:spPr>
          <a:xfrm>
            <a:off x="5360564" y="2232868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34007C-686C-F950-D188-E9C32B66CA5C}"/>
              </a:ext>
            </a:extLst>
          </p:cNvPr>
          <p:cNvSpPr/>
          <p:nvPr/>
        </p:nvSpPr>
        <p:spPr>
          <a:xfrm>
            <a:off x="5360564" y="2611770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652381-4DB5-C5A6-70F7-4F25EE203773}"/>
              </a:ext>
            </a:extLst>
          </p:cNvPr>
          <p:cNvSpPr/>
          <p:nvPr/>
        </p:nvSpPr>
        <p:spPr>
          <a:xfrm>
            <a:off x="5360564" y="2990672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753887-C649-A0BE-CB37-DDBFEDE7DDF6}"/>
              </a:ext>
            </a:extLst>
          </p:cNvPr>
          <p:cNvSpPr/>
          <p:nvPr/>
        </p:nvSpPr>
        <p:spPr>
          <a:xfrm>
            <a:off x="5360564" y="3369574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605B0-6F2A-8C5B-09D8-34B09434611A}"/>
              </a:ext>
            </a:extLst>
          </p:cNvPr>
          <p:cNvSpPr/>
          <p:nvPr/>
        </p:nvSpPr>
        <p:spPr>
          <a:xfrm>
            <a:off x="5360563" y="3748476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EEAC92-9C53-2E5A-F919-7AE07BA119BA}"/>
              </a:ext>
            </a:extLst>
          </p:cNvPr>
          <p:cNvSpPr/>
          <p:nvPr/>
        </p:nvSpPr>
        <p:spPr>
          <a:xfrm>
            <a:off x="5360563" y="4127378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0EAB17-88EB-57EB-136B-CE9EE744AB28}"/>
              </a:ext>
            </a:extLst>
          </p:cNvPr>
          <p:cNvSpPr/>
          <p:nvPr/>
        </p:nvSpPr>
        <p:spPr>
          <a:xfrm>
            <a:off x="5360563" y="4506280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AB5363-D9A1-38C6-E22D-CC9B237215BB}"/>
              </a:ext>
            </a:extLst>
          </p:cNvPr>
          <p:cNvSpPr/>
          <p:nvPr/>
        </p:nvSpPr>
        <p:spPr>
          <a:xfrm>
            <a:off x="5360563" y="4885182"/>
            <a:ext cx="260059" cy="2600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4DC4E9-0228-21D9-85E1-FCF7FA423E52}"/>
              </a:ext>
            </a:extLst>
          </p:cNvPr>
          <p:cNvCxnSpPr>
            <a:cxnSpLocks/>
          </p:cNvCxnSpPr>
          <p:nvPr/>
        </p:nvCxnSpPr>
        <p:spPr>
          <a:xfrm>
            <a:off x="5763238" y="1982594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26D9E5-E15E-CD75-0714-4BA6794FC8BC}"/>
              </a:ext>
            </a:extLst>
          </p:cNvPr>
          <p:cNvCxnSpPr>
            <a:cxnSpLocks/>
          </p:cNvCxnSpPr>
          <p:nvPr/>
        </p:nvCxnSpPr>
        <p:spPr>
          <a:xfrm>
            <a:off x="5763238" y="2344718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0E9A20-7CD7-7028-7932-F34BCD389695}"/>
              </a:ext>
            </a:extLst>
          </p:cNvPr>
          <p:cNvCxnSpPr>
            <a:cxnSpLocks/>
          </p:cNvCxnSpPr>
          <p:nvPr/>
        </p:nvCxnSpPr>
        <p:spPr>
          <a:xfrm>
            <a:off x="5763238" y="2730612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962E3-EF11-C208-A839-9EE8ACB17F89}"/>
              </a:ext>
            </a:extLst>
          </p:cNvPr>
          <p:cNvCxnSpPr>
            <a:cxnSpLocks/>
          </p:cNvCxnSpPr>
          <p:nvPr/>
        </p:nvCxnSpPr>
        <p:spPr>
          <a:xfrm>
            <a:off x="5763238" y="3116506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775E44-6F68-2BF6-BEB5-EF8F8B0650AE}"/>
              </a:ext>
            </a:extLst>
          </p:cNvPr>
          <p:cNvCxnSpPr>
            <a:cxnSpLocks/>
          </p:cNvCxnSpPr>
          <p:nvPr/>
        </p:nvCxnSpPr>
        <p:spPr>
          <a:xfrm>
            <a:off x="5763238" y="3510788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F23FA4-5FB3-A1AF-3E56-C1139F9D3CFA}"/>
              </a:ext>
            </a:extLst>
          </p:cNvPr>
          <p:cNvCxnSpPr>
            <a:cxnSpLocks/>
          </p:cNvCxnSpPr>
          <p:nvPr/>
        </p:nvCxnSpPr>
        <p:spPr>
          <a:xfrm>
            <a:off x="5763238" y="3888293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C176EA-A767-5CC8-A22D-EC7A64906D94}"/>
              </a:ext>
            </a:extLst>
          </p:cNvPr>
          <p:cNvCxnSpPr>
            <a:cxnSpLocks/>
          </p:cNvCxnSpPr>
          <p:nvPr/>
        </p:nvCxnSpPr>
        <p:spPr>
          <a:xfrm>
            <a:off x="5763238" y="4265797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86336A-AAAE-6C17-BF90-CA9B6A7E93D9}"/>
              </a:ext>
            </a:extLst>
          </p:cNvPr>
          <p:cNvCxnSpPr>
            <a:cxnSpLocks/>
          </p:cNvCxnSpPr>
          <p:nvPr/>
        </p:nvCxnSpPr>
        <p:spPr>
          <a:xfrm>
            <a:off x="5763238" y="4634913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D99F41-600D-CEAB-17CA-F5851F85563D}"/>
              </a:ext>
            </a:extLst>
          </p:cNvPr>
          <p:cNvCxnSpPr>
            <a:cxnSpLocks/>
          </p:cNvCxnSpPr>
          <p:nvPr/>
        </p:nvCxnSpPr>
        <p:spPr>
          <a:xfrm>
            <a:off x="5763238" y="5020807"/>
            <a:ext cx="216156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CD5A03-69FF-82AB-D58F-1603DFB0628C}"/>
              </a:ext>
            </a:extLst>
          </p:cNvPr>
          <p:cNvSpPr/>
          <p:nvPr/>
        </p:nvSpPr>
        <p:spPr>
          <a:xfrm>
            <a:off x="6177647" y="1731469"/>
            <a:ext cx="787464" cy="34137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EC87A404-EE9C-87CC-3C93-54D6201D3F39}"/>
              </a:ext>
            </a:extLst>
          </p:cNvPr>
          <p:cNvSpPr/>
          <p:nvPr/>
        </p:nvSpPr>
        <p:spPr>
          <a:xfrm rot="2763087">
            <a:off x="7668075" y="2533845"/>
            <a:ext cx="377504" cy="378902"/>
          </a:xfrm>
          <a:prstGeom prst="plus">
            <a:avLst>
              <a:gd name="adj" fmla="val 3443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5DC6653E-1578-44C0-48F8-38B0AA63581F}"/>
              </a:ext>
            </a:extLst>
          </p:cNvPr>
          <p:cNvSpPr/>
          <p:nvPr/>
        </p:nvSpPr>
        <p:spPr>
          <a:xfrm rot="2763087">
            <a:off x="7668076" y="1795613"/>
            <a:ext cx="377504" cy="378902"/>
          </a:xfrm>
          <a:prstGeom prst="plus">
            <a:avLst>
              <a:gd name="adj" fmla="val 3443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DA2E581D-665E-594A-0DE1-C73919124987}"/>
              </a:ext>
            </a:extLst>
          </p:cNvPr>
          <p:cNvSpPr/>
          <p:nvPr/>
        </p:nvSpPr>
        <p:spPr>
          <a:xfrm rot="2763087">
            <a:off x="7668075" y="4445462"/>
            <a:ext cx="377504" cy="378902"/>
          </a:xfrm>
          <a:prstGeom prst="plus">
            <a:avLst>
              <a:gd name="adj" fmla="val 3443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18B0FC-9B7A-6B77-68E6-6FDBE48B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62675" cy="2103436"/>
          </a:xfrm>
        </p:spPr>
        <p:txBody>
          <a:bodyPr/>
          <a:lstStyle/>
          <a:p>
            <a:r>
              <a:rPr lang="en-US" dirty="0"/>
              <a:t>A Typical FC layer</a:t>
            </a:r>
          </a:p>
        </p:txBody>
      </p:sp>
    </p:spTree>
    <p:extLst>
      <p:ext uri="{BB962C8B-B14F-4D97-AF65-F5344CB8AC3E}">
        <p14:creationId xmlns:p14="http://schemas.microsoft.com/office/powerpoint/2010/main" val="33666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37DAF-C56F-FA44-8094-088188C7FD9E}"/>
              </a:ext>
            </a:extLst>
          </p:cNvPr>
          <p:cNvSpPr/>
          <p:nvPr/>
        </p:nvSpPr>
        <p:spPr>
          <a:xfrm>
            <a:off x="2196965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2112A-FA90-7541-3C5B-8B713E229F30}"/>
              </a:ext>
            </a:extLst>
          </p:cNvPr>
          <p:cNvSpPr/>
          <p:nvPr/>
        </p:nvSpPr>
        <p:spPr>
          <a:xfrm>
            <a:off x="3205043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E104C-C872-3EF7-4527-6ADB70DB1BB0}"/>
              </a:ext>
            </a:extLst>
          </p:cNvPr>
          <p:cNvSpPr/>
          <p:nvPr/>
        </p:nvSpPr>
        <p:spPr>
          <a:xfrm>
            <a:off x="4213121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6E504-2BFC-2ED6-03C2-C8F8C0C8E7FF}"/>
              </a:ext>
            </a:extLst>
          </p:cNvPr>
          <p:cNvSpPr/>
          <p:nvPr/>
        </p:nvSpPr>
        <p:spPr>
          <a:xfrm>
            <a:off x="5221199" y="2004966"/>
            <a:ext cx="806161" cy="3220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FD5B4-16C7-EB7C-E11F-B02BFD976655}"/>
              </a:ext>
            </a:extLst>
          </p:cNvPr>
          <p:cNvSpPr/>
          <p:nvPr/>
        </p:nvSpPr>
        <p:spPr>
          <a:xfrm>
            <a:off x="6358036" y="1518406"/>
            <a:ext cx="460815" cy="4193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2A0E5-7566-1BD0-EEA2-556BC1EA2E3B}"/>
              </a:ext>
            </a:extLst>
          </p:cNvPr>
          <p:cNvSpPr/>
          <p:nvPr/>
        </p:nvSpPr>
        <p:spPr>
          <a:xfrm>
            <a:off x="8093733" y="888855"/>
            <a:ext cx="789097" cy="2232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58E96-85C9-C107-27E1-870C423DF6AB}"/>
              </a:ext>
            </a:extLst>
          </p:cNvPr>
          <p:cNvSpPr/>
          <p:nvPr/>
        </p:nvSpPr>
        <p:spPr>
          <a:xfrm>
            <a:off x="8093733" y="3480032"/>
            <a:ext cx="789097" cy="2232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05C9-461F-B5BC-4D54-7733EBB71400}"/>
              </a:ext>
            </a:extLst>
          </p:cNvPr>
          <p:cNvSpPr/>
          <p:nvPr/>
        </p:nvSpPr>
        <p:spPr>
          <a:xfrm>
            <a:off x="9087226" y="888854"/>
            <a:ext cx="789097" cy="2232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BAAB5-DAA1-7FB4-2E24-3074FB8F2A32}"/>
              </a:ext>
            </a:extLst>
          </p:cNvPr>
          <p:cNvSpPr/>
          <p:nvPr/>
        </p:nvSpPr>
        <p:spPr>
          <a:xfrm>
            <a:off x="9087226" y="3480032"/>
            <a:ext cx="789097" cy="2232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3B11B0-2ED5-A0A8-8BEC-C3B96F6091AC}"/>
              </a:ext>
            </a:extLst>
          </p:cNvPr>
          <p:cNvSpPr/>
          <p:nvPr/>
        </p:nvSpPr>
        <p:spPr>
          <a:xfrm rot="19772324">
            <a:off x="7043542" y="2198280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B86158-0F81-37F5-B2DD-33C90029E491}"/>
              </a:ext>
            </a:extLst>
          </p:cNvPr>
          <p:cNvSpPr/>
          <p:nvPr/>
        </p:nvSpPr>
        <p:spPr>
          <a:xfrm rot="2500431">
            <a:off x="7040264" y="4344432"/>
            <a:ext cx="826595" cy="23489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DF62-2E19-25A3-71C6-C1EFC7D5D0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03126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672AD-688C-3051-C5BB-A108161F5A93}"/>
              </a:ext>
            </a:extLst>
          </p:cNvPr>
          <p:cNvCxnSpPr>
            <a:cxnSpLocks/>
          </p:cNvCxnSpPr>
          <p:nvPr/>
        </p:nvCxnSpPr>
        <p:spPr>
          <a:xfrm>
            <a:off x="4011204" y="3615330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9CA310-A5CE-635C-D597-B3D73328E038}"/>
              </a:ext>
            </a:extLst>
          </p:cNvPr>
          <p:cNvCxnSpPr>
            <a:cxnSpLocks/>
          </p:cNvCxnSpPr>
          <p:nvPr/>
        </p:nvCxnSpPr>
        <p:spPr>
          <a:xfrm>
            <a:off x="5019282" y="3624792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804B9-7C5A-7D3E-48A2-1B0A549D26F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27360" y="3608014"/>
            <a:ext cx="330676" cy="731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860C61-7DFD-ABB4-EEBB-7A434E40AD38}"/>
              </a:ext>
            </a:extLst>
          </p:cNvPr>
          <p:cNvCxnSpPr>
            <a:cxnSpLocks/>
          </p:cNvCxnSpPr>
          <p:nvPr/>
        </p:nvCxnSpPr>
        <p:spPr>
          <a:xfrm>
            <a:off x="8885309" y="2004966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8F902-F0EB-3B06-4212-BD77A70943EB}"/>
              </a:ext>
            </a:extLst>
          </p:cNvPr>
          <p:cNvCxnSpPr>
            <a:cxnSpLocks/>
          </p:cNvCxnSpPr>
          <p:nvPr/>
        </p:nvCxnSpPr>
        <p:spPr>
          <a:xfrm>
            <a:off x="8885309" y="4565757"/>
            <a:ext cx="20191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>
            <a:extLst>
              <a:ext uri="{FF2B5EF4-FFF2-40B4-BE49-F238E27FC236}">
                <a16:creationId xmlns:a16="http://schemas.microsoft.com/office/drawing/2014/main" id="{A5106397-E92D-FC38-F870-368380CBEA6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3562675" cy="2103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Branching Models</a:t>
            </a:r>
          </a:p>
        </p:txBody>
      </p:sp>
    </p:spTree>
    <p:extLst>
      <p:ext uri="{BB962C8B-B14F-4D97-AF65-F5344CB8AC3E}">
        <p14:creationId xmlns:p14="http://schemas.microsoft.com/office/powerpoint/2010/main" val="26736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A5DD-D4E4-CB67-9D28-CDFAFB5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on branches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B243C79-9DD2-EBCF-FDC8-43485DEE013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𝑙𝑜𝑠𝑠</m:t>
                      </m:r>
                      <m:r>
                        <a:rPr lang="x-none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𝑙𝑜𝑠𝑠</m:t>
                          </m:r>
                        </m:e>
                        <m:sub>
                          <m:r>
                            <a:rPr lang="x-none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x-none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𝑙𝑜𝑠𝑠</m:t>
                          </m:r>
                        </m:e>
                        <m:sub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f>
                        <m:f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nary>
                        </m:den>
                      </m:f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𝑓𝑜𝑟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𝑝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𝑜𝑢𝑡𝑝𝑢𝑡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𝑐𝑙𝑎𝑠𝑠𝑒𝑠</m:t>
                      </m:r>
                    </m:oMath>
                  </m:oMathPara>
                </a14:m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B243C79-9DD2-EBCF-FDC8-43485DEE0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4338059-152E-55A5-D51B-147E014C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17" y="1723229"/>
            <a:ext cx="5361795" cy="3411541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81FC36-E11E-10F8-2E0E-409EBFE1FB0F}"/>
              </a:ext>
            </a:extLst>
          </p:cNvPr>
          <p:cNvSpPr/>
          <p:nvPr/>
        </p:nvSpPr>
        <p:spPr>
          <a:xfrm>
            <a:off x="5469622" y="1451295"/>
            <a:ext cx="3540154" cy="4177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501652-A09B-6FEB-55DD-67E3DA62690C}"/>
              </a:ext>
            </a:extLst>
          </p:cNvPr>
          <p:cNvSpPr/>
          <p:nvPr/>
        </p:nvSpPr>
        <p:spPr>
          <a:xfrm>
            <a:off x="9362114" y="1661019"/>
            <a:ext cx="1886294" cy="1767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85BE3A-0F97-AF61-15BE-3F084E27D4C6}"/>
              </a:ext>
            </a:extLst>
          </p:cNvPr>
          <p:cNvSpPr/>
          <p:nvPr/>
        </p:nvSpPr>
        <p:spPr>
          <a:xfrm>
            <a:off x="9362113" y="3491208"/>
            <a:ext cx="1886294" cy="1767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72DF0D-4D4D-3D72-4FCB-C207F9D65239}"/>
              </a:ext>
            </a:extLst>
          </p:cNvPr>
          <p:cNvSpPr txBox="1">
            <a:spLocks/>
          </p:cNvSpPr>
          <p:nvPr/>
        </p:nvSpPr>
        <p:spPr>
          <a:xfrm>
            <a:off x="6106571" y="1124712"/>
            <a:ext cx="2266256" cy="246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Processing Model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53720A9-7014-5501-4AB0-BEDC2B9BFD68}"/>
              </a:ext>
            </a:extLst>
          </p:cNvPr>
          <p:cNvSpPr txBox="1">
            <a:spLocks/>
          </p:cNvSpPr>
          <p:nvPr/>
        </p:nvSpPr>
        <p:spPr>
          <a:xfrm>
            <a:off x="9172132" y="1307592"/>
            <a:ext cx="2266256" cy="246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Class Model 1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6E17283-190C-5C71-628B-138D31FCEE6E}"/>
              </a:ext>
            </a:extLst>
          </p:cNvPr>
          <p:cNvSpPr txBox="1">
            <a:spLocks/>
          </p:cNvSpPr>
          <p:nvPr/>
        </p:nvSpPr>
        <p:spPr>
          <a:xfrm>
            <a:off x="9172132" y="5250798"/>
            <a:ext cx="2266256" cy="246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Class Model 2</a:t>
            </a:r>
          </a:p>
        </p:txBody>
      </p:sp>
    </p:spTree>
    <p:extLst>
      <p:ext uri="{BB962C8B-B14F-4D97-AF65-F5344CB8AC3E}">
        <p14:creationId xmlns:p14="http://schemas.microsoft.com/office/powerpoint/2010/main" val="5314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B4D4-CEF1-442F-CA85-93060202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PyTorch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AE773-23CE-2DFA-C9DA-19BCF7BF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90" y="3500408"/>
            <a:ext cx="7059010" cy="7240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77AB9-564E-6565-DDD6-209DC878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39" y="4357240"/>
            <a:ext cx="5811061" cy="5715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89325A8-7EF9-E7D3-DEBA-3ED27AA4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1680"/>
            <a:ext cx="4228322" cy="4160520"/>
          </a:xfrm>
        </p:spPr>
        <p:txBody>
          <a:bodyPr/>
          <a:lstStyle/>
          <a:p>
            <a:r>
              <a:rPr lang="en-US" dirty="0"/>
              <a:t>Losses for each output are calculated from loss functions</a:t>
            </a:r>
          </a:p>
          <a:p>
            <a:r>
              <a:rPr lang="en-US" dirty="0"/>
              <a:t>Losses are combined</a:t>
            </a:r>
          </a:p>
          <a:p>
            <a:r>
              <a:rPr lang="en-US" dirty="0"/>
              <a:t>Can be generalized to M output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161C507C-D1A2-9CE0-0FD9-08385261D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6381" y="1705600"/>
                <a:ext cx="3886200" cy="24688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x-none" sz="1800" i="1" spc="-5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𝑙𝑜𝑠𝑠</m:t>
                    </m:r>
                    <m:r>
                      <a:rPr lang="x-none" sz="1800" i="1" spc="-5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  <m:sSub>
                      <m:sSubPr>
                        <m:ctrlP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x-none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𝑙𝑜𝑠𝑠</m:t>
                        </m:r>
                      </m:e>
                      <m:sub>
                        <m:r>
                          <a:rPr lang="x-none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x-none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𝑙𝑜𝑠𝑠</m:t>
                        </m:r>
                      </m:e>
                      <m:sub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sz="18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8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-5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  <m:f>
                      <m:fPr>
                        <m:ctrlPr>
                          <a:rPr lang="en-US" sz="1800" i="1" spc="-5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i="1" spc="-5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 spc="-5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spc="-5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800" i="1" spc="-5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𝑘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en-US" sz="1800" i="1" spc="-5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i="1" spc="-5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pc="-5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 spc="-5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e>
                        </m:nary>
                      </m:den>
                    </m:f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𝑓𝑜𝑟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𝑝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𝑜𝑢𝑡𝑝𝑢𝑡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i="1" spc="-5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𝑐𝑙𝑎𝑠𝑠𝑒𝑠</m:t>
                    </m:r>
                  </m:oMath>
                </a14:m>
                <a:endParaRPr lang="en-US" sz="18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161C507C-D1A2-9CE0-0FD9-08385261D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81" y="1705600"/>
                <a:ext cx="3886200" cy="2468880"/>
              </a:xfrm>
              <a:prstGeom prst="rect">
                <a:avLst/>
              </a:prstGeom>
              <a:blipFill>
                <a:blip r:embed="rId4"/>
                <a:stretch>
                  <a:fillRect l="-1099" t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B4D4-CEF1-442F-CA85-93060202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PyTorch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ED6D6-0090-3D30-BAE6-EA1AA34B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495661" cy="4160520"/>
          </a:xfrm>
        </p:spPr>
        <p:txBody>
          <a:bodyPr/>
          <a:lstStyle/>
          <a:p>
            <a:r>
              <a:rPr lang="en-US" dirty="0"/>
              <a:t>Each sub-model requires its own descent algorithm</a:t>
            </a:r>
          </a:p>
          <a:p>
            <a:r>
              <a:rPr lang="en-US" dirty="0"/>
              <a:t>The gradient calculation backward() calculates for each optimizer</a:t>
            </a:r>
          </a:p>
          <a:p>
            <a:r>
              <a:rPr lang="en-US" dirty="0"/>
              <a:t>Then weights are updated with step()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8952B-19A6-1D7F-08F8-87865C38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56" y="2449691"/>
            <a:ext cx="2401175" cy="17826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707736"/>
      </p:ext>
    </p:extLst>
  </p:cSld>
  <p:clrMapOvr>
    <a:masterClrMapping/>
  </p:clrMapOvr>
</p:sld>
</file>

<file path=ppt/theme/theme1.xml><?xml version="1.0" encoding="utf-8"?>
<a:theme xmlns:a="http://schemas.openxmlformats.org/drawingml/2006/main" name="Jellyfi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llyfish" id="{5FB15769-2D4C-492C-8542-60E118484013}" vid="{F817FC6A-0631-47B0-8324-BA4E385C14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Jellyfish</Template>
  <TotalTime>163</TotalTime>
  <Words>500</Words>
  <Application>Microsoft Office PowerPoint</Application>
  <PresentationFormat>Widescreen</PresentationFormat>
  <Paragraphs>268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Elephant</vt:lpstr>
      <vt:lpstr>Times New Roman</vt:lpstr>
      <vt:lpstr>Jellyfish</vt:lpstr>
      <vt:lpstr>Playing Card  Recognition</vt:lpstr>
      <vt:lpstr>The Goal</vt:lpstr>
      <vt:lpstr>PowerPoint Presentation</vt:lpstr>
      <vt:lpstr>A Typical CONV layer</vt:lpstr>
      <vt:lpstr>A Typical FC layer</vt:lpstr>
      <vt:lpstr>PowerPoint Presentation</vt:lpstr>
      <vt:lpstr>Backpropagation on branches</vt:lpstr>
      <vt:lpstr>Implementation in PyTorch</vt:lpstr>
      <vt:lpstr>Implementation in PyTorch</vt:lpstr>
      <vt:lpstr>PowerPoint Presentation</vt:lpstr>
      <vt:lpstr>PowerPoint Presentation</vt:lpstr>
      <vt:lpstr>Training + Validation</vt:lpstr>
      <vt:lpstr>Results</vt:lpstr>
      <vt:lpstr>Results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Williams</dc:creator>
  <cp:lastModifiedBy>Logan Williams</cp:lastModifiedBy>
  <cp:revision>10</cp:revision>
  <dcterms:created xsi:type="dcterms:W3CDTF">2023-12-06T02:00:30Z</dcterms:created>
  <dcterms:modified xsi:type="dcterms:W3CDTF">2023-12-06T21:36:55Z</dcterms:modified>
</cp:coreProperties>
</file>