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66">
          <p15:clr>
            <a:srgbClr val="A4A3A4"/>
          </p15:clr>
        </p15:guide>
        <p15:guide id="2" pos="2255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1" roundtripDataSignature="AMtx7miGdQfngBZNfdVeqTKrILOba2I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66" orient="horz"/>
        <p:guide pos="225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1" y="0"/>
            <a:ext cx="7104063" cy="10234613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7325" lIns="94675" spcFirstLastPara="1" rIns="94675" wrap="square" tIns="47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3079643" cy="511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325" lIns="94675" spcFirstLastPara="1" rIns="94675" wrap="square" tIns="47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024420" y="0"/>
            <a:ext cx="3077986" cy="51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9575" lIns="99150" spcFirstLastPara="1" rIns="99150" wrap="square" tIns="49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995363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11070" y="4861482"/>
            <a:ext cx="5681924" cy="46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9575" lIns="99150" spcFirstLastPara="1" rIns="99150" wrap="square" tIns="49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9721330"/>
            <a:ext cx="3079643" cy="5116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7325" lIns="94675" spcFirstLastPara="1" rIns="94675" wrap="square" tIns="47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4024420" y="9721330"/>
            <a:ext cx="3077986" cy="510014"/>
          </a:xfrm>
          <a:prstGeom prst="rect">
            <a:avLst/>
          </a:prstGeom>
          <a:noFill/>
          <a:ln>
            <a:noFill/>
          </a:ln>
        </p:spPr>
        <p:txBody>
          <a:bodyPr anchorCtr="0" anchor="b" bIns="49575" lIns="99150" spcFirstLastPara="1" rIns="99150" wrap="square" tIns="49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024420" y="9721330"/>
            <a:ext cx="3077986" cy="510014"/>
          </a:xfrm>
          <a:prstGeom prst="rect">
            <a:avLst/>
          </a:prstGeom>
          <a:noFill/>
          <a:ln>
            <a:noFill/>
          </a:ln>
        </p:spPr>
        <p:txBody>
          <a:bodyPr anchorCtr="0" anchor="b" bIns="49575" lIns="99150" spcFirstLastPara="1" rIns="99150" wrap="square" tIns="49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995363" y="768350"/>
            <a:ext cx="51165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711071" y="4861482"/>
            <a:ext cx="5683581" cy="4604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9605b320d_0_0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79605b320d_0_0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e0376fd83_0_18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4e0376fd83_0_18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e0376fd83_0_48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4e0376fd83_0_48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e0376fd83_0_53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4e0376fd83_0_53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5667455f_0_69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725667455f_0_69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:notes"/>
          <p:cNvSpPr txBox="1"/>
          <p:nvPr>
            <p:ph idx="1" type="body"/>
          </p:nvPr>
        </p:nvSpPr>
        <p:spPr>
          <a:xfrm>
            <a:off x="711070" y="4861482"/>
            <a:ext cx="5681924" cy="4603205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:notes"/>
          <p:cNvSpPr/>
          <p:nvPr>
            <p:ph idx="2" type="sldImg"/>
          </p:nvPr>
        </p:nvSpPr>
        <p:spPr>
          <a:xfrm>
            <a:off x="995363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25667455f_0_56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725667455f_0_56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ba05b21c1_0_1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12ba05b21c1_0_1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ba05b21c1_0_15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2ba05b21c1_0_15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725667455f_0_127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1725667455f_0_127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11070" y="4861482"/>
            <a:ext cx="5681924" cy="4603205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995363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ba05b21c1_0_45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2ba05b21c1_0_45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2ba05b21c1_0_64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2ba05b21c1_0_64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2ba05b21c1_0_147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2ba05b21c1_0_147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ba05b21c1_0_69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2ba05b21c1_0_69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ba05b21c1_0_88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2ba05b21c1_0_88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2ba05b21c1_0_116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12ba05b21c1_0_116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ba05b21c1_0_136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12ba05b21c1_0_136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ba05b21c1_0_141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12ba05b21c1_0_141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2ba05b21c1_0_173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2ba05b21c1_0_173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ba05b21c1_0_178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12ba05b21c1_0_178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711070" y="4861482"/>
            <a:ext cx="5681924" cy="4603205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995363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ba05b21c1_0_183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12ba05b21c1_0_183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ba05b21c1_0_202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12ba05b21c1_0_202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725667455f_0_141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725667455f_0_141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2ba05b21c1_0_215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12ba05b21c1_0_215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2ba05b21c1_0_224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2ba05b21c1_0_224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ba05b21c1_0_231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2ba05b21c1_0_231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711070" y="4861482"/>
            <a:ext cx="5681924" cy="4603205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995363" y="768350"/>
            <a:ext cx="5113337" cy="383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c577b351_0_10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6cc577b351_0_10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5667455f_0_6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725667455f_0_6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e235417ad_0_0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6e235417ad_0_0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6cc577b351_0_15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6cc577b351_0_15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cc577b351_0_20:notes"/>
          <p:cNvSpPr txBox="1"/>
          <p:nvPr>
            <p:ph idx="1" type="body"/>
          </p:nvPr>
        </p:nvSpPr>
        <p:spPr>
          <a:xfrm>
            <a:off x="711070" y="4861482"/>
            <a:ext cx="5682000" cy="4603200"/>
          </a:xfrm>
          <a:prstGeom prst="rect">
            <a:avLst/>
          </a:prstGeom>
        </p:spPr>
        <p:txBody>
          <a:bodyPr anchorCtr="0" anchor="t" bIns="49575" lIns="99150" spcFirstLastPara="1" rIns="99150" wrap="square" tIns="49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6cc577b351_0_20:notes"/>
          <p:cNvSpPr/>
          <p:nvPr>
            <p:ph idx="2" type="sldImg"/>
          </p:nvPr>
        </p:nvSpPr>
        <p:spPr>
          <a:xfrm>
            <a:off x="995363" y="768350"/>
            <a:ext cx="5113200" cy="383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텍스트이(가) 표시된 사진&#10;&#10;자동 생성된 설명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7629" y="-149629"/>
            <a:ext cx="2302625" cy="91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381000" y="38100"/>
            <a:ext cx="83042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 rot="5400000">
            <a:off x="1724025" y="-473075"/>
            <a:ext cx="5694363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텍스트이(가) 표시된 사진&#10;&#10;자동 생성된 설명"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 rot="5400000">
            <a:off x="4422775" y="2225675"/>
            <a:ext cx="6450013" cy="207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194468" y="224631"/>
            <a:ext cx="6450013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텍스트이(가) 표시된 사진&#10;&#10;자동 생성된 설명" id="63" name="Google Shape;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81000" y="38100"/>
            <a:ext cx="82280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793751"/>
            <a:ext cx="8228013" cy="554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Font typeface="Noto Sans Symbols"/>
              <a:buChar char="▪"/>
              <a:defRPr sz="22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Char char="✔"/>
              <a:defRPr sz="18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텍스트이(가) 표시된 사진&#10;&#10;자동 생성된 설명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텍스트이(가) 표시된 사진&#10;&#10;자동 생성된 설명" id="28" name="Google Shape;2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381000" y="38100"/>
            <a:ext cx="83042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793750"/>
            <a:ext cx="4037013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646613" y="793750"/>
            <a:ext cx="4038600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텍스트이(가) 표시된 사진&#10;&#10;자동 생성된 설명" id="33" name="Google Shape;3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❖"/>
              <a:defRPr/>
            </a:lvl1pPr>
            <a:lvl2pPr indent="-368300" lvl="1" marL="9144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Char char="▪"/>
              <a:defRPr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텍스트이(가) 표시된 사진&#10;&#10;자동 생성된 설명" id="40" name="Google Shape;4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81000" y="38100"/>
            <a:ext cx="83042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텍스트이(가) 표시된 사진&#10;&#10;자동 생성된 설명" id="43" name="Google Shape;4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이(가) 표시된 사진&#10;&#10;자동 생성된 설명" id="45" name="Google Shape;4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descr="텍스트이(가) 표시된 사진&#10;&#10;자동 생성된 설명"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pic>
        <p:nvPicPr>
          <p:cNvPr descr="텍스트이(가) 표시된 사진&#10;&#10;자동 생성된 설명" id="55" name="Google Shape;5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978" y="6354527"/>
            <a:ext cx="1473767" cy="58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6"/>
          <p:cNvCxnSpPr/>
          <p:nvPr/>
        </p:nvCxnSpPr>
        <p:spPr>
          <a:xfrm>
            <a:off x="0" y="6410325"/>
            <a:ext cx="9144000" cy="1588"/>
          </a:xfrm>
          <a:prstGeom prst="straightConnector1">
            <a:avLst/>
          </a:prstGeom>
          <a:noFill/>
          <a:ln cap="sq" cmpd="sng" w="28425">
            <a:solidFill>
              <a:srgbClr val="0E117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6"/>
          <p:cNvSpPr/>
          <p:nvPr/>
        </p:nvSpPr>
        <p:spPr>
          <a:xfrm>
            <a:off x="0" y="609600"/>
            <a:ext cx="9144000" cy="71438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457200" y="793750"/>
            <a:ext cx="8228013" cy="569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❖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E1172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117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E1172"/>
              </a:buClr>
              <a:buSzPts val="1800"/>
              <a:buFont typeface="Noto Sans Symbols"/>
              <a:buChar char="✔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E117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type="title"/>
          </p:nvPr>
        </p:nvSpPr>
        <p:spPr>
          <a:xfrm>
            <a:off x="381000" y="38100"/>
            <a:ext cx="83042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/>
          <p:nvPr/>
        </p:nvSpPr>
        <p:spPr>
          <a:xfrm>
            <a:off x="414809" y="6479957"/>
            <a:ext cx="1619672" cy="37450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" name="Google Shape;16;p6"/>
          <p:cNvSpPr txBox="1"/>
          <p:nvPr/>
        </p:nvSpPr>
        <p:spPr>
          <a:xfrm>
            <a:off x="8121535" y="6554630"/>
            <a:ext cx="1022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slide </a:t>
            </a:r>
            <a:fld id="{00000000-1234-1234-1234-123412341234}" type="slidenum">
              <a:rPr b="1" i="0" lang="en-US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 b="1" sz="16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655050" y="3982810"/>
            <a:ext cx="7696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                            </a:t>
            </a:r>
            <a:r>
              <a:rPr b="1" lang="en-US" sz="2200"/>
              <a:t>Lan Anh Nguyen</a:t>
            </a:r>
            <a:endParaRPr sz="800"/>
          </a:p>
          <a:p>
            <a:pPr indent="0" lvl="0" marL="0" marR="0" rtl="0" algn="ctr"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and Storage Laboratory</a:t>
            </a:r>
            <a:endParaRPr sz="1200"/>
          </a:p>
          <a:p>
            <a:pPr indent="0" lvl="0" marL="0" marR="0" rtl="0" algn="ctr"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sz="1200"/>
          </a:p>
          <a:p>
            <a:pPr indent="0" lvl="0" marL="0" marR="0" rtl="0" algn="ctr"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Chung-Ang University</a:t>
            </a:r>
            <a:endParaRPr sz="1200"/>
          </a:p>
          <a:p>
            <a:pPr indent="0" lvl="0" marL="0" marR="0" rtl="0" algn="ctr"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800"/>
              <a:t>31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1800"/>
              <a:t>10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b="1" lang="en-US" sz="1800"/>
              <a:t>2</a:t>
            </a:r>
            <a:endParaRPr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576525" y="1988025"/>
            <a:ext cx="80721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/>
              <a:t>Job Management with Boost.Asio</a:t>
            </a:r>
            <a:endParaRPr sz="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9605b320d_0_0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278" name="Google Shape;278;g179605b320d_0_0"/>
          <p:cNvSpPr txBox="1"/>
          <p:nvPr/>
        </p:nvSpPr>
        <p:spPr>
          <a:xfrm>
            <a:off x="968650" y="4123275"/>
            <a:ext cx="41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Figure7. From job status-to-status cycle </a:t>
            </a:r>
            <a:endParaRPr b="1"/>
          </a:p>
        </p:txBody>
      </p:sp>
      <p:sp>
        <p:nvSpPr>
          <p:cNvPr id="279" name="Google Shape;279;g179605b320d_0_0"/>
          <p:cNvSpPr/>
          <p:nvPr/>
        </p:nvSpPr>
        <p:spPr>
          <a:xfrm>
            <a:off x="968650" y="1797825"/>
            <a:ext cx="1580700" cy="400200"/>
          </a:xfrm>
          <a:prstGeom prst="ellipse">
            <a:avLst/>
          </a:prstGeom>
          <a:solidFill>
            <a:srgbClr val="F796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Terminated</a:t>
            </a:r>
            <a:endParaRPr b="1" sz="1300"/>
          </a:p>
        </p:txBody>
      </p:sp>
      <p:sp>
        <p:nvSpPr>
          <p:cNvPr id="280" name="Google Shape;280;g179605b320d_0_0"/>
          <p:cNvSpPr/>
          <p:nvPr/>
        </p:nvSpPr>
        <p:spPr>
          <a:xfrm>
            <a:off x="3871975" y="1797825"/>
            <a:ext cx="1580700" cy="400200"/>
          </a:xfrm>
          <a:prstGeom prst="ellipse">
            <a:avLst/>
          </a:prstGeom>
          <a:solidFill>
            <a:srgbClr val="F796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Running</a:t>
            </a:r>
            <a:endParaRPr b="1" sz="1300"/>
          </a:p>
        </p:txBody>
      </p:sp>
      <p:sp>
        <p:nvSpPr>
          <p:cNvPr id="281" name="Google Shape;281;g179605b320d_0_0"/>
          <p:cNvSpPr/>
          <p:nvPr/>
        </p:nvSpPr>
        <p:spPr>
          <a:xfrm>
            <a:off x="2102625" y="3582700"/>
            <a:ext cx="2167200" cy="400200"/>
          </a:xfrm>
          <a:prstGeom prst="ellipse">
            <a:avLst/>
          </a:prstGeom>
          <a:solidFill>
            <a:srgbClr val="F796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Temp-terminated</a:t>
            </a:r>
            <a:endParaRPr b="1" sz="1300"/>
          </a:p>
        </p:txBody>
      </p:sp>
      <p:cxnSp>
        <p:nvCxnSpPr>
          <p:cNvPr id="282" name="Google Shape;282;g179605b320d_0_0"/>
          <p:cNvCxnSpPr>
            <a:stCxn id="279" idx="7"/>
            <a:endCxn id="280" idx="1"/>
          </p:cNvCxnSpPr>
          <p:nvPr/>
        </p:nvCxnSpPr>
        <p:spPr>
          <a:xfrm>
            <a:off x="2317862" y="1856433"/>
            <a:ext cx="1785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179605b320d_0_0"/>
          <p:cNvCxnSpPr>
            <a:stCxn id="281" idx="1"/>
            <a:endCxn id="279" idx="4"/>
          </p:cNvCxnSpPr>
          <p:nvPr/>
        </p:nvCxnSpPr>
        <p:spPr>
          <a:xfrm rot="10800000">
            <a:off x="1759104" y="2198008"/>
            <a:ext cx="660900" cy="14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g179605b320d_0_0"/>
          <p:cNvCxnSpPr/>
          <p:nvPr/>
        </p:nvCxnSpPr>
        <p:spPr>
          <a:xfrm flipH="1">
            <a:off x="3680875" y="2169775"/>
            <a:ext cx="588900" cy="144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g179605b320d_0_0"/>
          <p:cNvCxnSpPr>
            <a:endCxn id="280" idx="4"/>
          </p:cNvCxnSpPr>
          <p:nvPr/>
        </p:nvCxnSpPr>
        <p:spPr>
          <a:xfrm flipH="1" rot="10800000">
            <a:off x="4122625" y="2198025"/>
            <a:ext cx="539700" cy="148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g179605b320d_0_0"/>
          <p:cNvSpPr/>
          <p:nvPr/>
        </p:nvSpPr>
        <p:spPr>
          <a:xfrm>
            <a:off x="6225125" y="1797825"/>
            <a:ext cx="1051200" cy="400200"/>
          </a:xfrm>
          <a:prstGeom prst="ellipse">
            <a:avLst/>
          </a:prstGeom>
          <a:solidFill>
            <a:srgbClr val="F7964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Done</a:t>
            </a:r>
            <a:endParaRPr b="1" sz="1300"/>
          </a:p>
        </p:txBody>
      </p:sp>
      <p:cxnSp>
        <p:nvCxnSpPr>
          <p:cNvPr id="287" name="Google Shape;287;g179605b320d_0_0"/>
          <p:cNvCxnSpPr>
            <a:stCxn id="280" idx="6"/>
            <a:endCxn id="286" idx="2"/>
          </p:cNvCxnSpPr>
          <p:nvPr/>
        </p:nvCxnSpPr>
        <p:spPr>
          <a:xfrm>
            <a:off x="5452675" y="1997925"/>
            <a:ext cx="772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g179605b320d_0_0"/>
          <p:cNvSpPr/>
          <p:nvPr/>
        </p:nvSpPr>
        <p:spPr>
          <a:xfrm>
            <a:off x="3231400" y="2642575"/>
            <a:ext cx="725700" cy="2955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Pause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89" name="Google Shape;289;g179605b320d_0_0"/>
          <p:cNvSpPr/>
          <p:nvPr/>
        </p:nvSpPr>
        <p:spPr>
          <a:xfrm>
            <a:off x="2937800" y="1560913"/>
            <a:ext cx="545700" cy="2955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Start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90" name="Google Shape;290;g179605b320d_0_0"/>
          <p:cNvSpPr/>
          <p:nvPr/>
        </p:nvSpPr>
        <p:spPr>
          <a:xfrm>
            <a:off x="4521950" y="2642575"/>
            <a:ext cx="823200" cy="2955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Resume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91" name="Google Shape;291;g179605b320d_0_0"/>
          <p:cNvSpPr/>
          <p:nvPr/>
        </p:nvSpPr>
        <p:spPr>
          <a:xfrm>
            <a:off x="1409650" y="2642563"/>
            <a:ext cx="545700" cy="2955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Stop</a:t>
            </a:r>
            <a:endParaRPr b="1" sz="1200">
              <a:solidFill>
                <a:schemeClr val="lt1"/>
              </a:solidFill>
            </a:endParaRPr>
          </a:p>
        </p:txBody>
      </p:sp>
      <p:cxnSp>
        <p:nvCxnSpPr>
          <p:cNvPr id="292" name="Google Shape;292;g179605b320d_0_0"/>
          <p:cNvCxnSpPr>
            <a:stCxn id="279" idx="5"/>
            <a:endCxn id="280" idx="3"/>
          </p:cNvCxnSpPr>
          <p:nvPr/>
        </p:nvCxnSpPr>
        <p:spPr>
          <a:xfrm>
            <a:off x="2317862" y="2139417"/>
            <a:ext cx="178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g179605b320d_0_0"/>
          <p:cNvSpPr/>
          <p:nvPr/>
        </p:nvSpPr>
        <p:spPr>
          <a:xfrm>
            <a:off x="2937800" y="2139413"/>
            <a:ext cx="545700" cy="2955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</a:rPr>
              <a:t>Stop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294" name="Google Shape;294;g179605b320d_0_0"/>
          <p:cNvSpPr txBox="1"/>
          <p:nvPr/>
        </p:nvSpPr>
        <p:spPr>
          <a:xfrm>
            <a:off x="5910000" y="2686775"/>
            <a:ext cx="27936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blue arrows can lead to the “Done” job = Just the </a:t>
            </a:r>
            <a:r>
              <a:rPr b="1" lang="en-US"/>
              <a:t>Running status</a:t>
            </a:r>
            <a:r>
              <a:rPr lang="en-US"/>
              <a:t> can lead to the “Done” job</a:t>
            </a:r>
            <a:endParaRPr/>
          </a:p>
        </p:txBody>
      </p:sp>
      <p:sp>
        <p:nvSpPr>
          <p:cNvPr id="295" name="Google Shape;295;g179605b320d_0_0"/>
          <p:cNvSpPr txBox="1"/>
          <p:nvPr/>
        </p:nvSpPr>
        <p:spPr>
          <a:xfrm>
            <a:off x="5910000" y="4169050"/>
            <a:ext cx="27936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The last commands </a:t>
            </a:r>
            <a:r>
              <a:rPr b="1" lang="en-US"/>
              <a:t>(Start, Resume)</a:t>
            </a:r>
            <a:r>
              <a:rPr lang="en-US"/>
              <a:t> can lead to the “Done” job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The last commands </a:t>
            </a:r>
            <a:r>
              <a:rPr b="1" lang="en-US"/>
              <a:t>(Stop, Pause, Stop)</a:t>
            </a:r>
            <a:r>
              <a:rPr lang="en-US"/>
              <a:t> can not lead to the “Done” job</a:t>
            </a:r>
            <a:endParaRPr/>
          </a:p>
        </p:txBody>
      </p:sp>
      <p:sp>
        <p:nvSpPr>
          <p:cNvPr id="296" name="Google Shape;296;g179605b320d_0_0"/>
          <p:cNvSpPr/>
          <p:nvPr/>
        </p:nvSpPr>
        <p:spPr>
          <a:xfrm>
            <a:off x="7155750" y="3835463"/>
            <a:ext cx="302100" cy="23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79605b320d_0_0"/>
          <p:cNvSpPr txBox="1"/>
          <p:nvPr/>
        </p:nvSpPr>
        <p:spPr>
          <a:xfrm>
            <a:off x="705175" y="4663850"/>
            <a:ext cx="37119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From last commands can refer the status of jobs to inform to the clients.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Start, Resume =&gt; “Running” / “Done”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Pause =&gt; “Temp-terminated”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Stop =&gt; “Terminated”</a:t>
            </a:r>
            <a:endParaRPr/>
          </a:p>
        </p:txBody>
      </p:sp>
      <p:sp>
        <p:nvSpPr>
          <p:cNvPr id="298" name="Google Shape;298;g179605b320d_0_0"/>
          <p:cNvSpPr txBox="1"/>
          <p:nvPr/>
        </p:nvSpPr>
        <p:spPr>
          <a:xfrm>
            <a:off x="-25175" y="544250"/>
            <a:ext cx="8001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900"/>
              <a:buFont typeface="Noto Sans Symbols"/>
              <a:buChar char="●"/>
            </a:pPr>
            <a:r>
              <a:rPr b="1" lang="en-US" sz="2100">
                <a:solidFill>
                  <a:schemeClr val="dk1"/>
                </a:solidFill>
              </a:rPr>
              <a:t>Job status</a:t>
            </a:r>
            <a:r>
              <a:rPr b="1" lang="en-US" sz="2100">
                <a:solidFill>
                  <a:schemeClr val="dk1"/>
                </a:solidFill>
              </a:rPr>
              <a:t>-to-status cycle at server side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e0376fd83_0_18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304" name="Google Shape;304;g14e0376fd83_0_18"/>
          <p:cNvSpPr txBox="1"/>
          <p:nvPr>
            <p:ph idx="1" type="body"/>
          </p:nvPr>
        </p:nvSpPr>
        <p:spPr>
          <a:xfrm>
            <a:off x="241400" y="703925"/>
            <a:ext cx="87429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Implement job commands: Stop, Start, Pause, Resume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 Start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Start the thread of reading file from the first line.</a:t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Update “ lastcmd : “Start” ” of the client with the job.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Stop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Stop the running thread.</a:t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Update “ lastcmd: “Stop” “ of the client with the job.</a:t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Update “ currentreading: 0 “ </a:t>
            </a:r>
            <a:r>
              <a:rPr b="0" lang="en-US" sz="2000"/>
              <a:t>of the client with the job.</a:t>
            </a:r>
            <a:endParaRPr b="0"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       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e0376fd83_0_48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310" name="Google Shape;310;g14e0376fd83_0_48"/>
          <p:cNvSpPr txBox="1"/>
          <p:nvPr>
            <p:ph idx="1" type="body"/>
          </p:nvPr>
        </p:nvSpPr>
        <p:spPr>
          <a:xfrm>
            <a:off x="241400" y="703925"/>
            <a:ext cx="87429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Implement job commands: Stop, Start, Pause, Resume</a:t>
            </a:r>
            <a:r>
              <a:rPr b="0" lang="en-US" sz="2000"/>
              <a:t> </a:t>
            </a:r>
            <a:endParaRPr b="0" sz="20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Pause 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Stop the running thread.</a:t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Update “ lastcmd: “Pause” “.</a:t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Update “ currentreading: lines_temp_ “.</a:t>
            </a:r>
            <a:endParaRPr b="0" sz="20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-US" sz="2100"/>
              <a:t>Resume    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/>
              <a:t>Take the currentreading.</a:t>
            </a:r>
            <a:endParaRPr b="0" sz="20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/>
              <a:t>Start the thread of reading file from a specific line. </a:t>
            </a:r>
            <a:endParaRPr b="0"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/>
              <a:t>Update “ lastcmd: “Resume” “.</a:t>
            </a:r>
            <a:endParaRPr b="0"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e0376fd83_0_53"/>
          <p:cNvSpPr txBox="1"/>
          <p:nvPr>
            <p:ph idx="1" type="body"/>
          </p:nvPr>
        </p:nvSpPr>
        <p:spPr>
          <a:xfrm>
            <a:off x="526838" y="77655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Client</a:t>
            </a:r>
            <a:r>
              <a:rPr lang="en-US"/>
              <a:t>s: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Connect sockets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Give commands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Write sockets 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Read sockets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16" name="Google Shape;316;g14e0376fd83_0_53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25667455f_0_69"/>
          <p:cNvSpPr txBox="1"/>
          <p:nvPr>
            <p:ph idx="1" type="body"/>
          </p:nvPr>
        </p:nvSpPr>
        <p:spPr>
          <a:xfrm>
            <a:off x="526838" y="77655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Server</a:t>
            </a:r>
            <a:r>
              <a:rPr lang="en-US"/>
              <a:t>s: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Connect sockets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Read sockets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Write sockets 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Start thread for request processing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Stop thread for request processing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Update metadata, read metadata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22" name="Google Shape;322;g1725667455f_0_69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  <p:sp>
        <p:nvSpPr>
          <p:cNvPr id="323" name="Google Shape;323;g1725667455f_0_69"/>
          <p:cNvSpPr txBox="1"/>
          <p:nvPr/>
        </p:nvSpPr>
        <p:spPr>
          <a:xfrm>
            <a:off x="239550" y="3390275"/>
            <a:ext cx="8664900" cy="123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Stop jobs: Stop threads, update lastcmd, update current reading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Start jobs: Start threads, update lastcmd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Pause jobs: Stop threads, update lastcmd, update current reading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Resume jobs: Start threads of reading at the previous read line, update lastcmd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 txBox="1"/>
          <p:nvPr>
            <p:ph idx="1" type="body"/>
          </p:nvPr>
        </p:nvSpPr>
        <p:spPr>
          <a:xfrm>
            <a:off x="457988" y="78515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Clients: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Connect to sockets</a:t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Give commands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29" name="Google Shape;329;p5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  <p:pic>
        <p:nvPicPr>
          <p:cNvPr id="330" name="Google Shape;3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00" y="1652150"/>
            <a:ext cx="8228101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388" y="3963350"/>
            <a:ext cx="58769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"/>
          <p:cNvSpPr txBox="1"/>
          <p:nvPr/>
        </p:nvSpPr>
        <p:spPr>
          <a:xfrm>
            <a:off x="5601700" y="4519250"/>
            <a:ext cx="15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Take id of job!!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3" name="Google Shape;333;p5"/>
          <p:cNvSpPr txBox="1"/>
          <p:nvPr/>
        </p:nvSpPr>
        <p:spPr>
          <a:xfrm>
            <a:off x="5601700" y="4824775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Take commands!!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34" name="Google Shape;334;p5"/>
          <p:cNvCxnSpPr/>
          <p:nvPr/>
        </p:nvCxnSpPr>
        <p:spPr>
          <a:xfrm flipH="1" rot="10800000">
            <a:off x="3166550" y="4706750"/>
            <a:ext cx="2564100" cy="24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5"/>
          <p:cNvCxnSpPr>
            <a:endCxn id="333" idx="1"/>
          </p:cNvCxnSpPr>
          <p:nvPr/>
        </p:nvCxnSpPr>
        <p:spPr>
          <a:xfrm flipH="1" rot="10800000">
            <a:off x="4457200" y="5024875"/>
            <a:ext cx="1144500" cy="13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5"/>
          <p:cNvSpPr txBox="1"/>
          <p:nvPr/>
        </p:nvSpPr>
        <p:spPr>
          <a:xfrm>
            <a:off x="6031950" y="5334975"/>
            <a:ext cx="29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Message to servers “id_client, job, command”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37" name="Google Shape;337;p5"/>
          <p:cNvCxnSpPr/>
          <p:nvPr/>
        </p:nvCxnSpPr>
        <p:spPr>
          <a:xfrm>
            <a:off x="5259400" y="5371300"/>
            <a:ext cx="902100" cy="18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25667455f_0_56"/>
          <p:cNvSpPr txBox="1"/>
          <p:nvPr>
            <p:ph idx="1" type="body"/>
          </p:nvPr>
        </p:nvSpPr>
        <p:spPr>
          <a:xfrm>
            <a:off x="526838" y="77655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Clients: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Give commands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43" name="Google Shape;343;g1725667455f_0_56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  <p:sp>
        <p:nvSpPr>
          <p:cNvPr id="344" name="Google Shape;344;g1725667455f_0_56"/>
          <p:cNvSpPr txBox="1"/>
          <p:nvPr/>
        </p:nvSpPr>
        <p:spPr>
          <a:xfrm>
            <a:off x="3157925" y="1269825"/>
            <a:ext cx="15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Take id of job!!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5" name="Google Shape;345;g1725667455f_0_56"/>
          <p:cNvSpPr txBox="1"/>
          <p:nvPr/>
        </p:nvSpPr>
        <p:spPr>
          <a:xfrm>
            <a:off x="526850" y="4377300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Take commands!!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46" name="Google Shape;346;g1725667455f_0_56"/>
          <p:cNvCxnSpPr>
            <a:endCxn id="344" idx="1"/>
          </p:cNvCxnSpPr>
          <p:nvPr/>
        </p:nvCxnSpPr>
        <p:spPr>
          <a:xfrm flipH="1" rot="10800000">
            <a:off x="1643525" y="1469925"/>
            <a:ext cx="1514400" cy="25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7" name="Google Shape;347;g1725667455f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63" y="1670013"/>
            <a:ext cx="8141674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ba05b21c1_0_1"/>
          <p:cNvSpPr txBox="1"/>
          <p:nvPr>
            <p:ph idx="1" type="body"/>
          </p:nvPr>
        </p:nvSpPr>
        <p:spPr>
          <a:xfrm>
            <a:off x="526838" y="77655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Clients: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Read and Write sockets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53" name="Google Shape;353;g12ba05b21c1_0_1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  <p:pic>
        <p:nvPicPr>
          <p:cNvPr id="354" name="Google Shape;354;g12ba05b21c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13" y="2049388"/>
            <a:ext cx="580072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2ba05b21c1_0_1"/>
          <p:cNvSpPr txBox="1"/>
          <p:nvPr/>
        </p:nvSpPr>
        <p:spPr>
          <a:xfrm>
            <a:off x="6759300" y="2645675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message from the buffer of socket, and return the message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6" name="Google Shape;356;g12ba05b21c1_0_1"/>
          <p:cNvSpPr/>
          <p:nvPr/>
        </p:nvSpPr>
        <p:spPr>
          <a:xfrm>
            <a:off x="6482325" y="1990250"/>
            <a:ext cx="241800" cy="190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2ba05b21c1_0_1"/>
          <p:cNvSpPr/>
          <p:nvPr/>
        </p:nvSpPr>
        <p:spPr>
          <a:xfrm>
            <a:off x="6482325" y="4460625"/>
            <a:ext cx="241800" cy="94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2ba05b21c1_0_1"/>
          <p:cNvSpPr txBox="1"/>
          <p:nvPr/>
        </p:nvSpPr>
        <p:spPr>
          <a:xfrm>
            <a:off x="6807775" y="4624125"/>
            <a:ext cx="23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Write a message to the buffer of socket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ba05b21c1_0_15"/>
          <p:cNvSpPr txBox="1"/>
          <p:nvPr>
            <p:ph idx="1" type="body"/>
          </p:nvPr>
        </p:nvSpPr>
        <p:spPr>
          <a:xfrm>
            <a:off x="526838" y="77655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Clients:</a:t>
            </a:r>
            <a:endParaRPr b="0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b="0" lang="en-US" sz="2000"/>
              <a:t>Read and Write sockets: with the server1</a:t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364" name="Google Shape;364;g12ba05b21c1_0_15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  <p:sp>
        <p:nvSpPr>
          <p:cNvPr id="365" name="Google Shape;365;g12ba05b21c1_0_15"/>
          <p:cNvSpPr txBox="1"/>
          <p:nvPr/>
        </p:nvSpPr>
        <p:spPr>
          <a:xfrm>
            <a:off x="6370250" y="2901463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[1] Write the “message_to_server” to socket of server 1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66" name="Google Shape;366;g12ba05b21c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38" y="2426513"/>
            <a:ext cx="6048375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g12ba05b21c1_0_15"/>
          <p:cNvCxnSpPr/>
          <p:nvPr/>
        </p:nvCxnSpPr>
        <p:spPr>
          <a:xfrm>
            <a:off x="607475" y="3676775"/>
            <a:ext cx="271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g12ba05b21c1_0_15"/>
          <p:cNvSpPr txBox="1"/>
          <p:nvPr/>
        </p:nvSpPr>
        <p:spPr>
          <a:xfrm>
            <a:off x="3325175" y="3389050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[1]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69" name="Google Shape;369;g12ba05b21c1_0_15"/>
          <p:cNvCxnSpPr/>
          <p:nvPr/>
        </p:nvCxnSpPr>
        <p:spPr>
          <a:xfrm>
            <a:off x="607475" y="3845150"/>
            <a:ext cx="271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g12ba05b21c1_0_15"/>
          <p:cNvSpPr txBox="1"/>
          <p:nvPr/>
        </p:nvSpPr>
        <p:spPr>
          <a:xfrm>
            <a:off x="3325175" y="3573425"/>
            <a:ext cx="56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[2]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1" name="Google Shape;371;g12ba05b21c1_0_15"/>
          <p:cNvSpPr txBox="1"/>
          <p:nvPr/>
        </p:nvSpPr>
        <p:spPr>
          <a:xfrm>
            <a:off x="6450725" y="3789238"/>
            <a:ext cx="23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[2] Read the message from socket of server 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725667455f_0_127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</a:t>
            </a:r>
            <a:r>
              <a:rPr b="0" lang="en-US" sz="2800"/>
              <a:t>. Implementation with Boost Asio</a:t>
            </a:r>
            <a:endParaRPr b="0" sz="2800"/>
          </a:p>
        </p:txBody>
      </p:sp>
      <p:sp>
        <p:nvSpPr>
          <p:cNvPr id="377" name="Google Shape;377;g1725667455f_0_127"/>
          <p:cNvSpPr txBox="1"/>
          <p:nvPr/>
        </p:nvSpPr>
        <p:spPr>
          <a:xfrm>
            <a:off x="258050" y="7055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</a:rPr>
              <a:t>Connect sockets</a:t>
            </a:r>
            <a:endParaRPr/>
          </a:p>
        </p:txBody>
      </p:sp>
      <p:pic>
        <p:nvPicPr>
          <p:cNvPr id="378" name="Google Shape;378;g1725667455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" y="1528050"/>
            <a:ext cx="5795325" cy="482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g1725667455f_0_127"/>
          <p:cNvCxnSpPr/>
          <p:nvPr/>
        </p:nvCxnSpPr>
        <p:spPr>
          <a:xfrm>
            <a:off x="1606600" y="2693650"/>
            <a:ext cx="4420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g1725667455f_0_127"/>
          <p:cNvSpPr txBox="1"/>
          <p:nvPr/>
        </p:nvSpPr>
        <p:spPr>
          <a:xfrm>
            <a:off x="6130625" y="2333950"/>
            <a:ext cx="211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Accept asynchronously sockets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1" name="Google Shape;381;g1725667455f_0_127"/>
          <p:cNvCxnSpPr/>
          <p:nvPr/>
        </p:nvCxnSpPr>
        <p:spPr>
          <a:xfrm>
            <a:off x="887775" y="5044125"/>
            <a:ext cx="1518000" cy="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g1725667455f_0_127"/>
          <p:cNvSpPr txBox="1"/>
          <p:nvPr/>
        </p:nvSpPr>
        <p:spPr>
          <a:xfrm>
            <a:off x="2662975" y="4579900"/>
            <a:ext cx="41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An object of io_context providing the core I/O functionality for users (socket, acceptor, …)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3" name="Google Shape;383;g1725667455f_0_127"/>
          <p:cNvSpPr txBox="1"/>
          <p:nvPr/>
        </p:nvSpPr>
        <p:spPr>
          <a:xfrm>
            <a:off x="2759425" y="1750613"/>
            <a:ext cx="4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For accepting new socket connections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4" name="Google Shape;384;g1725667455f_0_127"/>
          <p:cNvCxnSpPr/>
          <p:nvPr/>
        </p:nvCxnSpPr>
        <p:spPr>
          <a:xfrm flipH="1" rot="10800000">
            <a:off x="1232000" y="2078050"/>
            <a:ext cx="1349700" cy="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g1725667455f_0_127"/>
          <p:cNvSpPr/>
          <p:nvPr/>
        </p:nvSpPr>
        <p:spPr>
          <a:xfrm>
            <a:off x="751350" y="1487825"/>
            <a:ext cx="999000" cy="2799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725667455f_0_127"/>
          <p:cNvSpPr txBox="1"/>
          <p:nvPr/>
        </p:nvSpPr>
        <p:spPr>
          <a:xfrm>
            <a:off x="2168475" y="1427663"/>
            <a:ext cx="4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Create a Server class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7" name="Google Shape;387;g1725667455f_0_127"/>
          <p:cNvCxnSpPr>
            <a:stCxn id="385" idx="6"/>
            <a:endCxn id="386" idx="1"/>
          </p:cNvCxnSpPr>
          <p:nvPr/>
        </p:nvCxnSpPr>
        <p:spPr>
          <a:xfrm>
            <a:off x="1750350" y="1627775"/>
            <a:ext cx="418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g1725667455f_0_127"/>
          <p:cNvCxnSpPr/>
          <p:nvPr/>
        </p:nvCxnSpPr>
        <p:spPr>
          <a:xfrm flipH="1" rot="10800000">
            <a:off x="1232000" y="5411325"/>
            <a:ext cx="990000" cy="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g1725667455f_0_127"/>
          <p:cNvSpPr txBox="1"/>
          <p:nvPr/>
        </p:nvSpPr>
        <p:spPr>
          <a:xfrm>
            <a:off x="2335800" y="5044125"/>
            <a:ext cx="4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 server accepts sockets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90" name="Google Shape;390;g1725667455f_0_127"/>
          <p:cNvCxnSpPr/>
          <p:nvPr/>
        </p:nvCxnSpPr>
        <p:spPr>
          <a:xfrm>
            <a:off x="1232000" y="5557125"/>
            <a:ext cx="518400" cy="1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g1725667455f_0_127"/>
          <p:cNvSpPr txBox="1"/>
          <p:nvPr/>
        </p:nvSpPr>
        <p:spPr>
          <a:xfrm>
            <a:off x="2266525" y="5308325"/>
            <a:ext cx="4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Run the io_context object’s event processing loop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81000" y="38100"/>
            <a:ext cx="82280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57950" y="847300"/>
            <a:ext cx="8228100" cy="5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-US"/>
              <a:t>Job management application</a:t>
            </a:r>
            <a:endParaRPr b="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-US"/>
              <a:t>Implementation with Boost Asio</a:t>
            </a:r>
            <a:endParaRPr b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2ba05b21c1_0_45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397" name="Google Shape;397;g12ba05b21c1_0_45"/>
          <p:cNvSpPr txBox="1"/>
          <p:nvPr/>
        </p:nvSpPr>
        <p:spPr>
          <a:xfrm>
            <a:off x="258050" y="705575"/>
            <a:ext cx="86382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A class named Session gives properties, functions of sockets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Read() function in class Session: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Read message from clients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Convert message from client into an array of items </a:t>
            </a:r>
            <a:r>
              <a:rPr lang="en-US" sz="2000">
                <a:solidFill>
                  <a:srgbClr val="0B5394"/>
                </a:solidFill>
              </a:rPr>
              <a:t>[id_client, id_job, command] </a:t>
            </a:r>
            <a:endParaRPr sz="2000">
              <a:solidFill>
                <a:srgbClr val="0B539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Convert id_client, id_job into fields in metadata file. Ex: “client1”, “file1”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Read last command, current reading from the metadata file with the id_client, id_job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Create keyword/id for the thread of id_client, id_job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Execute command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2ba05b21c1_0_64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03" name="Google Shape;403;g12ba05b21c1_0_64"/>
          <p:cNvSpPr txBox="1"/>
          <p:nvPr/>
        </p:nvSpPr>
        <p:spPr>
          <a:xfrm>
            <a:off x="258050" y="705575"/>
            <a:ext cx="863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Read():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04" name="Google Shape;404;g12ba05b21c1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50" y="1496225"/>
            <a:ext cx="6143699" cy="470635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2ba05b21c1_0_64"/>
          <p:cNvSpPr/>
          <p:nvPr/>
        </p:nvSpPr>
        <p:spPr>
          <a:xfrm>
            <a:off x="6770075" y="1934300"/>
            <a:ext cx="39900" cy="655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2ba05b21c1_0_64"/>
          <p:cNvSpPr txBox="1"/>
          <p:nvPr/>
        </p:nvSpPr>
        <p:spPr>
          <a:xfrm>
            <a:off x="6858000" y="1969550"/>
            <a:ext cx="195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Read message from socket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07" name="Google Shape;407;g12ba05b21c1_0_64"/>
          <p:cNvSpPr/>
          <p:nvPr/>
        </p:nvSpPr>
        <p:spPr>
          <a:xfrm>
            <a:off x="6346450" y="2726150"/>
            <a:ext cx="159900" cy="1014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2ba05b21c1_0_64"/>
          <p:cNvSpPr txBox="1"/>
          <p:nvPr/>
        </p:nvSpPr>
        <p:spPr>
          <a:xfrm>
            <a:off x="6578775" y="2940950"/>
            <a:ext cx="195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Convert message into an array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09" name="Google Shape;409;g12ba05b21c1_0_64"/>
          <p:cNvSpPr/>
          <p:nvPr/>
        </p:nvSpPr>
        <p:spPr>
          <a:xfrm>
            <a:off x="5028150" y="3957600"/>
            <a:ext cx="159900" cy="58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2ba05b21c1_0_64"/>
          <p:cNvSpPr txBox="1"/>
          <p:nvPr/>
        </p:nvSpPr>
        <p:spPr>
          <a:xfrm>
            <a:off x="5244475" y="3962200"/>
            <a:ext cx="195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Convert client_id, job_id into fields in metadata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11" name="Google Shape;411;g12ba05b21c1_0_64"/>
          <p:cNvSpPr/>
          <p:nvPr/>
        </p:nvSpPr>
        <p:spPr>
          <a:xfrm>
            <a:off x="6099750" y="5221025"/>
            <a:ext cx="159900" cy="585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2ba05b21c1_0_64"/>
          <p:cNvSpPr txBox="1"/>
          <p:nvPr/>
        </p:nvSpPr>
        <p:spPr>
          <a:xfrm>
            <a:off x="6259650" y="5221025"/>
            <a:ext cx="195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Take the last command and current reading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413" name="Google Shape;413;g12ba05b21c1_0_64"/>
          <p:cNvSpPr/>
          <p:nvPr/>
        </p:nvSpPr>
        <p:spPr>
          <a:xfrm>
            <a:off x="4492050" y="5924950"/>
            <a:ext cx="159900" cy="42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12ba05b21c1_0_64"/>
          <p:cNvSpPr txBox="1"/>
          <p:nvPr/>
        </p:nvSpPr>
        <p:spPr>
          <a:xfrm>
            <a:off x="4651950" y="5943250"/>
            <a:ext cx="195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Create id of thread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ba05b21c1_0_147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20" name="Google Shape;420;g12ba05b21c1_0_147"/>
          <p:cNvSpPr txBox="1"/>
          <p:nvPr/>
        </p:nvSpPr>
        <p:spPr>
          <a:xfrm>
            <a:off x="258050" y="705575"/>
            <a:ext cx="863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Read():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21" name="Google Shape;421;g12ba05b21c1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50" y="2055725"/>
            <a:ext cx="603885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12ba05b21c1_0_147"/>
          <p:cNvSpPr txBox="1"/>
          <p:nvPr/>
        </p:nvSpPr>
        <p:spPr>
          <a:xfrm>
            <a:off x="3061350" y="1403225"/>
            <a:ext cx="318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Take last </a:t>
            </a:r>
            <a:r>
              <a:rPr lang="en-US" sz="1300">
                <a:solidFill>
                  <a:srgbClr val="FF0000"/>
                </a:solidFill>
              </a:rPr>
              <a:t>command</a:t>
            </a:r>
            <a:r>
              <a:rPr lang="en-US" sz="1300">
                <a:solidFill>
                  <a:srgbClr val="FF0000"/>
                </a:solidFill>
              </a:rPr>
              <a:t> and current reading 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2ba05b21c1_0_69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28" name="Google Shape;428;g12ba05b21c1_0_69"/>
          <p:cNvSpPr txBox="1"/>
          <p:nvPr/>
        </p:nvSpPr>
        <p:spPr>
          <a:xfrm>
            <a:off x="258050" y="705575"/>
            <a:ext cx="863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Write():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29" name="Google Shape;429;g12ba05b21c1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0" y="1871875"/>
            <a:ext cx="8839201" cy="286065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12ba05b21c1_0_69"/>
          <p:cNvSpPr/>
          <p:nvPr/>
        </p:nvSpPr>
        <p:spPr>
          <a:xfrm>
            <a:off x="663400" y="3516925"/>
            <a:ext cx="1782600" cy="287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ba05b21c1_0_69"/>
          <p:cNvSpPr txBox="1"/>
          <p:nvPr/>
        </p:nvSpPr>
        <p:spPr>
          <a:xfrm>
            <a:off x="2446000" y="3804625"/>
            <a:ext cx="195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0000"/>
                </a:solidFill>
              </a:rPr>
              <a:t>Write to the socket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ba05b21c1_0_88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37" name="Google Shape;437;g12ba05b21c1_0_88"/>
          <p:cNvSpPr txBox="1"/>
          <p:nvPr/>
        </p:nvSpPr>
        <p:spPr>
          <a:xfrm>
            <a:off x="258050" y="705575"/>
            <a:ext cx="863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Stop -&gt; Start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38" name="Google Shape;438;g12ba05b21c1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00" y="1660450"/>
            <a:ext cx="65627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g12ba05b21c1_0_88"/>
          <p:cNvCxnSpPr/>
          <p:nvPr/>
        </p:nvCxnSpPr>
        <p:spPr>
          <a:xfrm>
            <a:off x="1710500" y="2038225"/>
            <a:ext cx="1374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g12ba05b21c1_0_88"/>
          <p:cNvCxnSpPr/>
          <p:nvPr/>
        </p:nvCxnSpPr>
        <p:spPr>
          <a:xfrm flipH="1" rot="10800000">
            <a:off x="1758450" y="2238125"/>
            <a:ext cx="1806300" cy="1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Google Shape;441;g12ba05b21c1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25" y="2683500"/>
            <a:ext cx="8391525" cy="142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g12ba05b21c1_0_88"/>
          <p:cNvCxnSpPr/>
          <p:nvPr/>
        </p:nvCxnSpPr>
        <p:spPr>
          <a:xfrm>
            <a:off x="6426375" y="1966275"/>
            <a:ext cx="2054100" cy="751500"/>
          </a:xfrm>
          <a:prstGeom prst="curvedConnector3">
            <a:avLst>
              <a:gd fmla="val 9027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g12ba05b21c1_0_88"/>
          <p:cNvSpPr/>
          <p:nvPr/>
        </p:nvSpPr>
        <p:spPr>
          <a:xfrm>
            <a:off x="7529400" y="2973400"/>
            <a:ext cx="1095000" cy="40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2ba05b21c1_0_88"/>
          <p:cNvSpPr txBox="1"/>
          <p:nvPr/>
        </p:nvSpPr>
        <p:spPr>
          <a:xfrm>
            <a:off x="7649400" y="3293175"/>
            <a:ext cx="149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The number of lines in file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5" name="Google Shape;445;g12ba05b21c1_0_88"/>
          <p:cNvSpPr/>
          <p:nvPr/>
        </p:nvSpPr>
        <p:spPr>
          <a:xfrm>
            <a:off x="6698150" y="2973400"/>
            <a:ext cx="783300" cy="40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2ba05b21c1_0_88"/>
          <p:cNvSpPr txBox="1"/>
          <p:nvPr/>
        </p:nvSpPr>
        <p:spPr>
          <a:xfrm>
            <a:off x="5794925" y="3381100"/>
            <a:ext cx="197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Temporary</a:t>
            </a:r>
            <a:r>
              <a:rPr lang="en-US">
                <a:solidFill>
                  <a:srgbClr val="FF0000"/>
                </a:solidFill>
              </a:rPr>
              <a:t> variable stores the current line which is being read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47" name="Google Shape;447;g12ba05b21c1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4304575"/>
            <a:ext cx="8839201" cy="183146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2ba05b21c1_0_88"/>
          <p:cNvSpPr/>
          <p:nvPr/>
        </p:nvSpPr>
        <p:spPr>
          <a:xfrm>
            <a:off x="4185500" y="3021300"/>
            <a:ext cx="783300" cy="407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g12ba05b21c1_0_88"/>
          <p:cNvCxnSpPr/>
          <p:nvPr/>
        </p:nvCxnSpPr>
        <p:spPr>
          <a:xfrm flipH="1">
            <a:off x="1478700" y="3421000"/>
            <a:ext cx="3093300" cy="991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g12ba05b21c1_0_88"/>
          <p:cNvSpPr/>
          <p:nvPr/>
        </p:nvSpPr>
        <p:spPr>
          <a:xfrm>
            <a:off x="1268600" y="5310050"/>
            <a:ext cx="1617000" cy="293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2ba05b21c1_0_88"/>
          <p:cNvSpPr txBox="1"/>
          <p:nvPr/>
        </p:nvSpPr>
        <p:spPr>
          <a:xfrm>
            <a:off x="4092950" y="5199625"/>
            <a:ext cx="367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lines_temp_ is a list of temporary reading lines which stores number of line everytime it changes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452" name="Google Shape;452;g12ba05b21c1_0_88"/>
          <p:cNvCxnSpPr>
            <a:stCxn id="450" idx="5"/>
            <a:endCxn id="451" idx="1"/>
          </p:cNvCxnSpPr>
          <p:nvPr/>
        </p:nvCxnSpPr>
        <p:spPr>
          <a:xfrm flipH="1" rot="-5400000">
            <a:off x="3343596" y="4865939"/>
            <a:ext cx="54600" cy="14442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ba05b21c1_0_116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58" name="Google Shape;458;g12ba05b21c1_0_116"/>
          <p:cNvSpPr txBox="1"/>
          <p:nvPr/>
        </p:nvSpPr>
        <p:spPr>
          <a:xfrm>
            <a:off x="258050" y="705575"/>
            <a:ext cx="863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Stop -&gt; Start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lines_temp_ list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59" name="Google Shape;459;g12ba05b21c1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850" y="1852275"/>
            <a:ext cx="3724225" cy="16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12ba05b21c1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75" y="3589400"/>
            <a:ext cx="82391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12ba05b21c1_0_116"/>
          <p:cNvSpPr txBox="1"/>
          <p:nvPr/>
        </p:nvSpPr>
        <p:spPr>
          <a:xfrm>
            <a:off x="5866838" y="4364175"/>
            <a:ext cx="3029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Function for updating last command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ba05b21c1_0_136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67" name="Google Shape;467;g12ba05b21c1_0_136"/>
          <p:cNvSpPr txBox="1"/>
          <p:nvPr/>
        </p:nvSpPr>
        <p:spPr>
          <a:xfrm>
            <a:off x="258050" y="705575"/>
            <a:ext cx="863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Start -&gt; Stop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68" name="Google Shape;468;g12ba05b21c1_0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50" y="1604475"/>
            <a:ext cx="8143875" cy="111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g12ba05b21c1_0_136"/>
          <p:cNvCxnSpPr/>
          <p:nvPr/>
        </p:nvCxnSpPr>
        <p:spPr>
          <a:xfrm>
            <a:off x="1494700" y="1974275"/>
            <a:ext cx="1446600" cy="2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g12ba05b21c1_0_136"/>
          <p:cNvCxnSpPr/>
          <p:nvPr/>
        </p:nvCxnSpPr>
        <p:spPr>
          <a:xfrm>
            <a:off x="1454725" y="2174100"/>
            <a:ext cx="1958400" cy="2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g12ba05b21c1_0_136"/>
          <p:cNvCxnSpPr/>
          <p:nvPr/>
        </p:nvCxnSpPr>
        <p:spPr>
          <a:xfrm flipH="1" rot="10800000">
            <a:off x="1534650" y="2549825"/>
            <a:ext cx="2837400" cy="3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2" name="Google Shape;472;g12ba05b21c1_0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0" y="3761475"/>
            <a:ext cx="60579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12ba05b21c1_0_136"/>
          <p:cNvSpPr txBox="1"/>
          <p:nvPr/>
        </p:nvSpPr>
        <p:spPr>
          <a:xfrm>
            <a:off x="383713" y="3410650"/>
            <a:ext cx="30294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Function for stopping thread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2ba05b21c1_0_141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79" name="Google Shape;479;g12ba05b21c1_0_141"/>
          <p:cNvSpPr txBox="1"/>
          <p:nvPr/>
        </p:nvSpPr>
        <p:spPr>
          <a:xfrm>
            <a:off x="258050" y="705575"/>
            <a:ext cx="863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Start -&gt; Stop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80" name="Google Shape;480;g12ba05b21c1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50" y="1782450"/>
            <a:ext cx="6553725" cy="4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12ba05b21c1_0_141"/>
          <p:cNvSpPr txBox="1"/>
          <p:nvPr/>
        </p:nvSpPr>
        <p:spPr>
          <a:xfrm>
            <a:off x="5699063" y="2435500"/>
            <a:ext cx="30294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Functions for updating last command, and current reading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ba05b21c1_0_173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487" name="Google Shape;487;g12ba05b21c1_0_173"/>
          <p:cNvSpPr txBox="1"/>
          <p:nvPr/>
        </p:nvSpPr>
        <p:spPr>
          <a:xfrm>
            <a:off x="258050" y="705575"/>
            <a:ext cx="86382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Start -&gt; Pause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Pause -&gt; Resume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88" name="Google Shape;488;g12ba05b21c1_0_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5" y="1660450"/>
            <a:ext cx="8220075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g12ba05b21c1_0_173"/>
          <p:cNvCxnSpPr/>
          <p:nvPr/>
        </p:nvCxnSpPr>
        <p:spPr>
          <a:xfrm>
            <a:off x="1550650" y="2062200"/>
            <a:ext cx="145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g12ba05b21c1_0_173"/>
          <p:cNvCxnSpPr/>
          <p:nvPr/>
        </p:nvCxnSpPr>
        <p:spPr>
          <a:xfrm flipH="1" rot="10800000">
            <a:off x="1590600" y="2237925"/>
            <a:ext cx="1870500" cy="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g12ba05b21c1_0_173"/>
          <p:cNvCxnSpPr/>
          <p:nvPr/>
        </p:nvCxnSpPr>
        <p:spPr>
          <a:xfrm>
            <a:off x="1598600" y="2637700"/>
            <a:ext cx="2781600" cy="1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2" name="Google Shape;492;g12ba05b21c1_0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263" y="3519600"/>
            <a:ext cx="84201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g12ba05b21c1_0_173"/>
          <p:cNvCxnSpPr/>
          <p:nvPr/>
        </p:nvCxnSpPr>
        <p:spPr>
          <a:xfrm>
            <a:off x="1319375" y="3845175"/>
            <a:ext cx="1454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g12ba05b21c1_0_173"/>
          <p:cNvCxnSpPr/>
          <p:nvPr/>
        </p:nvCxnSpPr>
        <p:spPr>
          <a:xfrm>
            <a:off x="1550650" y="4021550"/>
            <a:ext cx="2461800" cy="1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g12ba05b21c1_0_173"/>
          <p:cNvCxnSpPr/>
          <p:nvPr/>
        </p:nvCxnSpPr>
        <p:spPr>
          <a:xfrm>
            <a:off x="1495750" y="4277325"/>
            <a:ext cx="1845300" cy="2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ba05b21c1_0_178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501" name="Google Shape;501;g12ba05b21c1_0_178"/>
          <p:cNvSpPr txBox="1"/>
          <p:nvPr/>
        </p:nvSpPr>
        <p:spPr>
          <a:xfrm>
            <a:off x="258050" y="705575"/>
            <a:ext cx="863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Pause -&gt; Resume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02" name="Google Shape;502;g12ba05b21c1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50" y="1596475"/>
            <a:ext cx="8839199" cy="1145964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12ba05b21c1_0_178"/>
          <p:cNvSpPr/>
          <p:nvPr/>
        </p:nvSpPr>
        <p:spPr>
          <a:xfrm>
            <a:off x="3333075" y="1894350"/>
            <a:ext cx="1894500" cy="26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g12ba05b21c1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550" y="3490489"/>
            <a:ext cx="8839199" cy="1899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g12ba05b21c1_0_178"/>
          <p:cNvCxnSpPr>
            <a:stCxn id="503" idx="5"/>
            <a:endCxn id="504" idx="0"/>
          </p:cNvCxnSpPr>
          <p:nvPr/>
        </p:nvCxnSpPr>
        <p:spPr>
          <a:xfrm flipH="1">
            <a:off x="4577232" y="2119432"/>
            <a:ext cx="372900" cy="137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81000" y="38100"/>
            <a:ext cx="82280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</a:t>
            </a:r>
            <a:r>
              <a:rPr b="0" lang="en-US" sz="2800"/>
              <a:t>Job Management Application</a:t>
            </a:r>
            <a:endParaRPr b="0" sz="2800"/>
          </a:p>
        </p:txBody>
      </p:sp>
      <p:sp>
        <p:nvSpPr>
          <p:cNvPr id="82" name="Google Shape;82;p3"/>
          <p:cNvSpPr txBox="1"/>
          <p:nvPr/>
        </p:nvSpPr>
        <p:spPr>
          <a:xfrm>
            <a:off x="2959950" y="5017475"/>
            <a:ext cx="3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Figure1. Job management application</a:t>
            </a:r>
            <a:endParaRPr b="1"/>
          </a:p>
        </p:txBody>
      </p:sp>
      <p:sp>
        <p:nvSpPr>
          <p:cNvPr id="83" name="Google Shape;83;p3"/>
          <p:cNvSpPr txBox="1"/>
          <p:nvPr/>
        </p:nvSpPr>
        <p:spPr>
          <a:xfrm>
            <a:off x="6203300" y="1934450"/>
            <a:ext cx="212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be implemented in asynchronous programming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0" y="4525525"/>
            <a:ext cx="304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be implemented in asynchronous programming for guaranteeing the concurrency requirement of servers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5" name="Google Shape;8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88" y="1080325"/>
            <a:ext cx="6586225" cy="37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ba05b21c1_0_183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511" name="Google Shape;511;g12ba05b21c1_0_183"/>
          <p:cNvSpPr txBox="1"/>
          <p:nvPr/>
        </p:nvSpPr>
        <p:spPr>
          <a:xfrm>
            <a:off x="258050" y="705575"/>
            <a:ext cx="8638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Resume -&gt; Stop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 Execute commands from clients: Resume -&gt; Pause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12" name="Google Shape;512;g12ba05b21c1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25" y="1829125"/>
            <a:ext cx="81153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12ba05b21c1_0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4171100"/>
            <a:ext cx="8153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2ba05b21c1_0_202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2. Implementation with Boost Asio</a:t>
            </a:r>
            <a:endParaRPr b="0" sz="2800"/>
          </a:p>
        </p:txBody>
      </p:sp>
      <p:sp>
        <p:nvSpPr>
          <p:cNvPr id="519" name="Google Shape;519;g12ba05b21c1_0_202"/>
          <p:cNvSpPr txBox="1"/>
          <p:nvPr/>
        </p:nvSpPr>
        <p:spPr>
          <a:xfrm>
            <a:off x="258050" y="705575"/>
            <a:ext cx="8638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Noto Sans Symbols"/>
              <a:buChar char="●"/>
            </a:pPr>
            <a:r>
              <a:rPr b="1" lang="en-US" sz="2400">
                <a:solidFill>
                  <a:schemeClr val="dk1"/>
                </a:solidFill>
              </a:rPr>
              <a:t>Servers: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US" sz="2000">
                <a:solidFill>
                  <a:schemeClr val="dk1"/>
                </a:solidFill>
              </a:rPr>
              <a:t>Execute commands from clients: Pause -&gt; Stop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20" name="Google Shape;520;g12ba05b21c1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50" y="1804325"/>
            <a:ext cx="82010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725667455f_0_141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3</a:t>
            </a:r>
            <a:r>
              <a:rPr b="0" lang="en-US" sz="2800"/>
              <a:t>. Implementation with Boost Asio</a:t>
            </a:r>
            <a:endParaRPr b="0" sz="2800"/>
          </a:p>
        </p:txBody>
      </p:sp>
      <p:sp>
        <p:nvSpPr>
          <p:cNvPr id="526" name="Google Shape;526;g1725667455f_0_141"/>
          <p:cNvSpPr txBox="1"/>
          <p:nvPr/>
        </p:nvSpPr>
        <p:spPr>
          <a:xfrm>
            <a:off x="103250" y="774425"/>
            <a:ext cx="2727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Clients: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g1725667455f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0" y="1180975"/>
            <a:ext cx="8839200" cy="1487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1725667455f_0_141"/>
          <p:cNvSpPr txBox="1"/>
          <p:nvPr/>
        </p:nvSpPr>
        <p:spPr>
          <a:xfrm>
            <a:off x="2757600" y="2829525"/>
            <a:ext cx="416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2 clients connect to server 1.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Client1 starts job2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Client2 start job1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2ba05b21c1_0_215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3. Implementation with Boost Asio</a:t>
            </a:r>
            <a:endParaRPr b="0" sz="2800"/>
          </a:p>
        </p:txBody>
      </p:sp>
      <p:sp>
        <p:nvSpPr>
          <p:cNvPr id="534" name="Google Shape;534;g12ba05b21c1_0_215"/>
          <p:cNvSpPr txBox="1"/>
          <p:nvPr/>
        </p:nvSpPr>
        <p:spPr>
          <a:xfrm>
            <a:off x="103250" y="774425"/>
            <a:ext cx="2727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Server</a:t>
            </a:r>
            <a:r>
              <a:rPr b="1" lang="en-US" sz="1700"/>
              <a:t>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g12ba05b21c1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13" y="1196950"/>
            <a:ext cx="7191375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g12ba05b21c1_0_215"/>
          <p:cNvSpPr txBox="1"/>
          <p:nvPr/>
        </p:nvSpPr>
        <p:spPr>
          <a:xfrm>
            <a:off x="3756725" y="1151000"/>
            <a:ext cx="41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At server1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2ba05b21c1_0_224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3. Implementation with Boost Asio</a:t>
            </a:r>
            <a:endParaRPr b="0" sz="2800"/>
          </a:p>
        </p:txBody>
      </p:sp>
      <p:sp>
        <p:nvSpPr>
          <p:cNvPr id="542" name="Google Shape;542;g12ba05b21c1_0_224"/>
          <p:cNvSpPr txBox="1"/>
          <p:nvPr/>
        </p:nvSpPr>
        <p:spPr>
          <a:xfrm>
            <a:off x="103250" y="774425"/>
            <a:ext cx="2727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Servers: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g12ba05b21c1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0" y="1188975"/>
            <a:ext cx="722947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12ba05b21c1_0_224"/>
          <p:cNvSpPr txBox="1"/>
          <p:nvPr/>
        </p:nvSpPr>
        <p:spPr>
          <a:xfrm>
            <a:off x="3780700" y="689675"/>
            <a:ext cx="41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Stop job of client1, but not stop job of client 2. Job of client2 is still running tills it is stopped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ba05b21c1_0_231"/>
          <p:cNvSpPr txBox="1"/>
          <p:nvPr>
            <p:ph type="title"/>
          </p:nvPr>
        </p:nvSpPr>
        <p:spPr>
          <a:xfrm>
            <a:off x="258050" y="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3. Implementation with Boost Asio</a:t>
            </a:r>
            <a:endParaRPr b="0" sz="2800"/>
          </a:p>
        </p:txBody>
      </p:sp>
      <p:sp>
        <p:nvSpPr>
          <p:cNvPr id="550" name="Google Shape;550;g12ba05b21c1_0_231"/>
          <p:cNvSpPr txBox="1"/>
          <p:nvPr/>
        </p:nvSpPr>
        <p:spPr>
          <a:xfrm>
            <a:off x="103250" y="774425"/>
            <a:ext cx="2727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Servers: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1" name="Google Shape;551;g12ba05b21c1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50" y="1360563"/>
            <a:ext cx="715327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12ba05b21c1_0_231"/>
          <p:cNvSpPr txBox="1"/>
          <p:nvPr/>
        </p:nvSpPr>
        <p:spPr>
          <a:xfrm>
            <a:off x="2254050" y="774425"/>
            <a:ext cx="416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Client1 starts job1.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Pause when it reaches at the line with index =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3" name="Google Shape;553;g12ba05b21c1_0_231"/>
          <p:cNvSpPr/>
          <p:nvPr/>
        </p:nvSpPr>
        <p:spPr>
          <a:xfrm>
            <a:off x="391650" y="3153188"/>
            <a:ext cx="183900" cy="120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4" name="Google Shape;554;g12ba05b21c1_0_231"/>
          <p:cNvCxnSpPr/>
          <p:nvPr/>
        </p:nvCxnSpPr>
        <p:spPr>
          <a:xfrm flipH="1" rot="-5400000">
            <a:off x="6450300" y="3173275"/>
            <a:ext cx="1566600" cy="79800"/>
          </a:xfrm>
          <a:prstGeom prst="curvedConnector3">
            <a:avLst>
              <a:gd fmla="val 5357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g12ba05b21c1_0_231"/>
          <p:cNvSpPr txBox="1"/>
          <p:nvPr/>
        </p:nvSpPr>
        <p:spPr>
          <a:xfrm>
            <a:off x="7577375" y="2849550"/>
            <a:ext cx="13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Continue reading at this line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81000" y="38100"/>
            <a:ext cx="8228013" cy="561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>
                <a:solidFill>
                  <a:srgbClr val="000000"/>
                </a:solidFill>
              </a:rPr>
              <a:t>1. Job Management Application</a:t>
            </a:r>
            <a:endParaRPr b="0"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457938" y="66480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Synchronous I/O in client side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39700" lvl="4" marL="2057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3028875" y="1824225"/>
            <a:ext cx="20997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server()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3028875" y="3706175"/>
            <a:ext cx="20997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command()</a:t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3028875" y="4589975"/>
            <a:ext cx="20997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</a:t>
            </a:r>
            <a:r>
              <a:rPr lang="en-US"/>
              <a:t>() messages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3028875" y="2765188"/>
            <a:ext cx="20997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Choose job()</a:t>
            </a:r>
            <a:endParaRPr/>
          </a:p>
        </p:txBody>
      </p:sp>
      <p:cxnSp>
        <p:nvCxnSpPr>
          <p:cNvPr id="96" name="Google Shape;96;p4"/>
          <p:cNvCxnSpPr>
            <a:stCxn id="92" idx="2"/>
            <a:endCxn id="95" idx="0"/>
          </p:cNvCxnSpPr>
          <p:nvPr/>
        </p:nvCxnSpPr>
        <p:spPr>
          <a:xfrm>
            <a:off x="4078725" y="2219925"/>
            <a:ext cx="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4"/>
          <p:cNvCxnSpPr>
            <a:stCxn id="95" idx="2"/>
            <a:endCxn id="93" idx="0"/>
          </p:cNvCxnSpPr>
          <p:nvPr/>
        </p:nvCxnSpPr>
        <p:spPr>
          <a:xfrm>
            <a:off x="4078725" y="3160888"/>
            <a:ext cx="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4"/>
          <p:cNvCxnSpPr>
            <a:stCxn id="93" idx="2"/>
            <a:endCxn id="94" idx="0"/>
          </p:cNvCxnSpPr>
          <p:nvPr/>
        </p:nvCxnSpPr>
        <p:spPr>
          <a:xfrm>
            <a:off x="4078725" y="4101875"/>
            <a:ext cx="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4"/>
          <p:cNvSpPr txBox="1"/>
          <p:nvPr/>
        </p:nvSpPr>
        <p:spPr>
          <a:xfrm>
            <a:off x="2564150" y="5869350"/>
            <a:ext cx="3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Figure2. </a:t>
            </a:r>
            <a:r>
              <a:rPr b="1" lang="en-US"/>
              <a:t>Synchronous I/O in Clients</a:t>
            </a:r>
            <a:endParaRPr b="1"/>
          </a:p>
        </p:txBody>
      </p:sp>
      <p:sp>
        <p:nvSpPr>
          <p:cNvPr id="100" name="Google Shape;100;p4"/>
          <p:cNvSpPr txBox="1"/>
          <p:nvPr/>
        </p:nvSpPr>
        <p:spPr>
          <a:xfrm>
            <a:off x="6195650" y="3581875"/>
            <a:ext cx="2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to the socket()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6247075" y="5364913"/>
            <a:ext cx="2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</a:t>
            </a:r>
            <a:r>
              <a:rPr lang="en-US"/>
              <a:t> the socket()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6040550" y="1884450"/>
            <a:ext cx="155100" cy="3101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6040550" y="5151775"/>
            <a:ext cx="155100" cy="79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33000" y="1373500"/>
            <a:ext cx="19188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Pull-like connection (client requests, server answers)</a:t>
            </a:r>
            <a:r>
              <a:rPr lang="en-US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pulls what it needs from the server.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4078725" y="1482538"/>
            <a:ext cx="26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Eg: </a:t>
            </a:r>
            <a:r>
              <a:rPr lang="en-US">
                <a:solidFill>
                  <a:srgbClr val="FF0000"/>
                </a:solidFill>
              </a:rPr>
              <a:t>server1, server2, server3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4027100" y="2422175"/>
            <a:ext cx="3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Eg: read file 1, read file 2, read file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078725" y="3356025"/>
            <a:ext cx="31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Eg: Start, Stop, Pause, Resume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028875" y="5288038"/>
            <a:ext cx="20997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</a:t>
            </a:r>
            <a:r>
              <a:rPr lang="en-US"/>
              <a:t>() messages</a:t>
            </a:r>
            <a:endParaRPr/>
          </a:p>
        </p:txBody>
      </p:sp>
      <p:cxnSp>
        <p:nvCxnSpPr>
          <p:cNvPr id="109" name="Google Shape;109;p4"/>
          <p:cNvCxnSpPr>
            <a:stCxn id="94" idx="2"/>
            <a:endCxn id="108" idx="0"/>
          </p:cNvCxnSpPr>
          <p:nvPr/>
        </p:nvCxnSpPr>
        <p:spPr>
          <a:xfrm>
            <a:off x="4078725" y="4985675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4"/>
          <p:cNvCxnSpPr>
            <a:stCxn id="108" idx="1"/>
            <a:endCxn id="92" idx="1"/>
          </p:cNvCxnSpPr>
          <p:nvPr/>
        </p:nvCxnSpPr>
        <p:spPr>
          <a:xfrm flipH="1" rot="10800000">
            <a:off x="3028875" y="2022088"/>
            <a:ext cx="600" cy="3463800"/>
          </a:xfrm>
          <a:prstGeom prst="bentConnector3">
            <a:avLst>
              <a:gd fmla="val -108991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4"/>
          <p:cNvSpPr txBox="1"/>
          <p:nvPr/>
        </p:nvSpPr>
        <p:spPr>
          <a:xfrm>
            <a:off x="333000" y="4470975"/>
            <a:ext cx="191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Write(), Read():</a:t>
            </a:r>
            <a:r>
              <a:rPr b="1" lang="en-US"/>
              <a:t> </a:t>
            </a:r>
            <a:r>
              <a:rPr lang="en-US"/>
              <a:t>Write and read data from streams (socket is one of types of streams)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cc577b351_0_10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117" name="Google Shape;117;g16cc577b351_0_10"/>
          <p:cNvSpPr txBox="1"/>
          <p:nvPr>
            <p:ph idx="1" type="body"/>
          </p:nvPr>
        </p:nvSpPr>
        <p:spPr>
          <a:xfrm>
            <a:off x="457950" y="699076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Asynchronous I/O in server side</a:t>
            </a:r>
            <a:endParaRPr sz="2200"/>
          </a:p>
        </p:txBody>
      </p:sp>
      <p:sp>
        <p:nvSpPr>
          <p:cNvPr id="118" name="Google Shape;118;g16cc577b351_0_10"/>
          <p:cNvSpPr/>
          <p:nvPr/>
        </p:nvSpPr>
        <p:spPr>
          <a:xfrm>
            <a:off x="4971888" y="1290775"/>
            <a:ext cx="937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</a:t>
            </a:r>
            <a:r>
              <a:rPr lang="en-US"/>
              <a:t>()</a:t>
            </a:r>
            <a:endParaRPr/>
          </a:p>
        </p:txBody>
      </p:sp>
      <p:sp>
        <p:nvSpPr>
          <p:cNvPr id="119" name="Google Shape;119;g16cc577b351_0_10"/>
          <p:cNvSpPr/>
          <p:nvPr/>
        </p:nvSpPr>
        <p:spPr>
          <a:xfrm>
            <a:off x="4601838" y="2106963"/>
            <a:ext cx="1677925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Boost.Asio</a:t>
            </a:r>
            <a:endParaRPr/>
          </a:p>
        </p:txBody>
      </p:sp>
      <p:sp>
        <p:nvSpPr>
          <p:cNvPr id="120" name="Google Shape;120;g16cc577b351_0_10"/>
          <p:cNvSpPr/>
          <p:nvPr/>
        </p:nvSpPr>
        <p:spPr>
          <a:xfrm>
            <a:off x="4838541" y="2758175"/>
            <a:ext cx="12045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</a:t>
            </a:r>
            <a:r>
              <a:rPr lang="en-US"/>
              <a:t>Read()</a:t>
            </a:r>
            <a:endParaRPr/>
          </a:p>
        </p:txBody>
      </p:sp>
      <p:sp>
        <p:nvSpPr>
          <p:cNvPr id="121" name="Google Shape;121;g16cc577b351_0_10"/>
          <p:cNvSpPr/>
          <p:nvPr/>
        </p:nvSpPr>
        <p:spPr>
          <a:xfrm>
            <a:off x="4601850" y="3343350"/>
            <a:ext cx="16779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request()</a:t>
            </a:r>
            <a:endParaRPr/>
          </a:p>
        </p:txBody>
      </p:sp>
      <p:sp>
        <p:nvSpPr>
          <p:cNvPr id="122" name="Google Shape;122;g16cc577b351_0_10"/>
          <p:cNvSpPr/>
          <p:nvPr/>
        </p:nvSpPr>
        <p:spPr>
          <a:xfrm>
            <a:off x="3497812" y="3994475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23" name="Google Shape;123;g16cc577b351_0_10"/>
          <p:cNvSpPr/>
          <p:nvPr/>
        </p:nvSpPr>
        <p:spPr>
          <a:xfrm>
            <a:off x="4699112" y="4030763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24" name="Google Shape;124;g16cc577b351_0_10"/>
          <p:cNvSpPr/>
          <p:nvPr/>
        </p:nvSpPr>
        <p:spPr>
          <a:xfrm>
            <a:off x="5909700" y="4052788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25" name="Google Shape;125;g16cc577b351_0_10"/>
          <p:cNvSpPr/>
          <p:nvPr/>
        </p:nvSpPr>
        <p:spPr>
          <a:xfrm>
            <a:off x="7030675" y="4084750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endParaRPr/>
          </a:p>
        </p:txBody>
      </p:sp>
      <p:sp>
        <p:nvSpPr>
          <p:cNvPr id="126" name="Google Shape;126;g16cc577b351_0_10"/>
          <p:cNvSpPr/>
          <p:nvPr/>
        </p:nvSpPr>
        <p:spPr>
          <a:xfrm>
            <a:off x="4432356" y="4919063"/>
            <a:ext cx="20169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Write() to client</a:t>
            </a:r>
            <a:endParaRPr/>
          </a:p>
        </p:txBody>
      </p:sp>
      <p:sp>
        <p:nvSpPr>
          <p:cNvPr id="127" name="Google Shape;127;g16cc577b351_0_10"/>
          <p:cNvSpPr/>
          <p:nvPr/>
        </p:nvSpPr>
        <p:spPr>
          <a:xfrm>
            <a:off x="4601850" y="5522675"/>
            <a:ext cx="1677925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Boost.Asio</a:t>
            </a:r>
            <a:endParaRPr/>
          </a:p>
        </p:txBody>
      </p:sp>
      <p:sp>
        <p:nvSpPr>
          <p:cNvPr id="128" name="Google Shape;128;g16cc577b351_0_10"/>
          <p:cNvSpPr/>
          <p:nvPr/>
        </p:nvSpPr>
        <p:spPr>
          <a:xfrm>
            <a:off x="7030666" y="5562600"/>
            <a:ext cx="12045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OnWrite()</a:t>
            </a:r>
            <a:endParaRPr/>
          </a:p>
        </p:txBody>
      </p:sp>
      <p:cxnSp>
        <p:nvCxnSpPr>
          <p:cNvPr id="129" name="Google Shape;129;g16cc577b351_0_10"/>
          <p:cNvCxnSpPr>
            <a:stCxn id="118" idx="2"/>
            <a:endCxn id="119" idx="0"/>
          </p:cNvCxnSpPr>
          <p:nvPr/>
        </p:nvCxnSpPr>
        <p:spPr>
          <a:xfrm>
            <a:off x="5440788" y="16864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16cc577b351_0_10"/>
          <p:cNvCxnSpPr>
            <a:stCxn id="119" idx="2"/>
            <a:endCxn id="120" idx="0"/>
          </p:cNvCxnSpPr>
          <p:nvPr/>
        </p:nvCxnSpPr>
        <p:spPr>
          <a:xfrm>
            <a:off x="5440800" y="2545813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g16cc577b351_0_10"/>
          <p:cNvCxnSpPr>
            <a:stCxn id="120" idx="2"/>
            <a:endCxn id="121" idx="0"/>
          </p:cNvCxnSpPr>
          <p:nvPr/>
        </p:nvCxnSpPr>
        <p:spPr>
          <a:xfrm>
            <a:off x="5440791" y="3153875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16cc577b351_0_10"/>
          <p:cNvCxnSpPr>
            <a:stCxn id="121" idx="2"/>
            <a:endCxn id="122" idx="0"/>
          </p:cNvCxnSpPr>
          <p:nvPr/>
        </p:nvCxnSpPr>
        <p:spPr>
          <a:xfrm flipH="1">
            <a:off x="3886200" y="3739050"/>
            <a:ext cx="1554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g16cc577b351_0_10"/>
          <p:cNvCxnSpPr>
            <a:stCxn id="121" idx="2"/>
            <a:endCxn id="123" idx="0"/>
          </p:cNvCxnSpPr>
          <p:nvPr/>
        </p:nvCxnSpPr>
        <p:spPr>
          <a:xfrm flipH="1">
            <a:off x="5087700" y="3739050"/>
            <a:ext cx="3531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g16cc577b351_0_10"/>
          <p:cNvCxnSpPr>
            <a:stCxn id="121" idx="2"/>
            <a:endCxn id="124" idx="0"/>
          </p:cNvCxnSpPr>
          <p:nvPr/>
        </p:nvCxnSpPr>
        <p:spPr>
          <a:xfrm>
            <a:off x="5440800" y="3739050"/>
            <a:ext cx="8574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g16cc577b351_0_10"/>
          <p:cNvCxnSpPr>
            <a:stCxn id="121" idx="2"/>
            <a:endCxn id="125" idx="0"/>
          </p:cNvCxnSpPr>
          <p:nvPr/>
        </p:nvCxnSpPr>
        <p:spPr>
          <a:xfrm>
            <a:off x="5440800" y="3739050"/>
            <a:ext cx="19782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g16cc577b351_0_10"/>
          <p:cNvCxnSpPr>
            <a:stCxn id="122" idx="2"/>
            <a:endCxn id="126" idx="0"/>
          </p:cNvCxnSpPr>
          <p:nvPr/>
        </p:nvCxnSpPr>
        <p:spPr>
          <a:xfrm>
            <a:off x="3886262" y="4433325"/>
            <a:ext cx="15546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16cc577b351_0_10"/>
          <p:cNvCxnSpPr>
            <a:stCxn id="123" idx="2"/>
            <a:endCxn id="126" idx="0"/>
          </p:cNvCxnSpPr>
          <p:nvPr/>
        </p:nvCxnSpPr>
        <p:spPr>
          <a:xfrm>
            <a:off x="5087562" y="4469613"/>
            <a:ext cx="3531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g16cc577b351_0_10"/>
          <p:cNvCxnSpPr>
            <a:stCxn id="124" idx="2"/>
            <a:endCxn id="126" idx="0"/>
          </p:cNvCxnSpPr>
          <p:nvPr/>
        </p:nvCxnSpPr>
        <p:spPr>
          <a:xfrm flipH="1">
            <a:off x="5440750" y="4491638"/>
            <a:ext cx="8574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16cc577b351_0_10"/>
          <p:cNvCxnSpPr>
            <a:stCxn id="125" idx="2"/>
            <a:endCxn id="126" idx="0"/>
          </p:cNvCxnSpPr>
          <p:nvPr/>
        </p:nvCxnSpPr>
        <p:spPr>
          <a:xfrm flipH="1">
            <a:off x="5440925" y="4523600"/>
            <a:ext cx="1978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g16cc577b351_0_10"/>
          <p:cNvCxnSpPr>
            <a:stCxn id="126" idx="2"/>
            <a:endCxn id="127" idx="0"/>
          </p:cNvCxnSpPr>
          <p:nvPr/>
        </p:nvCxnSpPr>
        <p:spPr>
          <a:xfrm>
            <a:off x="5440806" y="5314763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16cc577b351_0_10"/>
          <p:cNvCxnSpPr>
            <a:stCxn id="127" idx="3"/>
            <a:endCxn id="128" idx="1"/>
          </p:cNvCxnSpPr>
          <p:nvPr/>
        </p:nvCxnSpPr>
        <p:spPr>
          <a:xfrm>
            <a:off x="6279775" y="5742100"/>
            <a:ext cx="7509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16cc577b351_0_10"/>
          <p:cNvCxnSpPr>
            <a:stCxn id="128" idx="3"/>
            <a:endCxn id="118" idx="3"/>
          </p:cNvCxnSpPr>
          <p:nvPr/>
        </p:nvCxnSpPr>
        <p:spPr>
          <a:xfrm rot="10800000">
            <a:off x="5909566" y="1488750"/>
            <a:ext cx="2325600" cy="4271700"/>
          </a:xfrm>
          <a:prstGeom prst="bentConnector3">
            <a:avLst>
              <a:gd fmla="val -102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16cc577b351_0_10"/>
          <p:cNvSpPr txBox="1"/>
          <p:nvPr/>
        </p:nvSpPr>
        <p:spPr>
          <a:xfrm>
            <a:off x="516275" y="1325150"/>
            <a:ext cx="19188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Pull-like connection (client requests, server answers)</a:t>
            </a:r>
            <a:r>
              <a:rPr lang="en-US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pulls what it needs from the server.</a:t>
            </a:r>
            <a:endParaRPr/>
          </a:p>
        </p:txBody>
      </p:sp>
      <p:sp>
        <p:nvSpPr>
          <p:cNvPr id="144" name="Google Shape;144;g16cc577b351_0_10"/>
          <p:cNvSpPr txBox="1"/>
          <p:nvPr/>
        </p:nvSpPr>
        <p:spPr>
          <a:xfrm>
            <a:off x="6219625" y="28026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This is a handler function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5" name="Google Shape;145;g16cc577b351_0_10"/>
          <p:cNvSpPr txBox="1"/>
          <p:nvPr/>
        </p:nvSpPr>
        <p:spPr>
          <a:xfrm>
            <a:off x="6886525" y="513045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This is a handler function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6" name="Google Shape;146;g16cc577b351_0_10"/>
          <p:cNvSpPr txBox="1"/>
          <p:nvPr/>
        </p:nvSpPr>
        <p:spPr>
          <a:xfrm>
            <a:off x="3886200" y="5990250"/>
            <a:ext cx="3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Figure3. As</a:t>
            </a:r>
            <a:r>
              <a:rPr b="1" lang="en-US"/>
              <a:t>ynchronous I/O in Servers</a:t>
            </a:r>
            <a:endParaRPr b="1"/>
          </a:p>
        </p:txBody>
      </p:sp>
      <p:sp>
        <p:nvSpPr>
          <p:cNvPr id="147" name="Google Shape;147;g16cc577b351_0_10"/>
          <p:cNvSpPr txBox="1"/>
          <p:nvPr/>
        </p:nvSpPr>
        <p:spPr>
          <a:xfrm>
            <a:off x="166025" y="2874800"/>
            <a:ext cx="31296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Handler functions in asynchronous manner: 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Called when operations completes.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Callback functions ~ Handler functions ~ Completion functions.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Must be used in asynchronous programming. 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At the end of each asynchronous operation, another asynchronous operation should be started.</a:t>
            </a:r>
            <a:endParaRPr b="1"/>
          </a:p>
        </p:txBody>
      </p:sp>
      <p:sp>
        <p:nvSpPr>
          <p:cNvPr id="148" name="Google Shape;148;g16cc577b351_0_10"/>
          <p:cNvSpPr/>
          <p:nvPr/>
        </p:nvSpPr>
        <p:spPr>
          <a:xfrm>
            <a:off x="4743975" y="2725138"/>
            <a:ext cx="1492800" cy="43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6cc577b351_0_10"/>
          <p:cNvSpPr/>
          <p:nvPr/>
        </p:nvSpPr>
        <p:spPr>
          <a:xfrm>
            <a:off x="6886525" y="5522650"/>
            <a:ext cx="1492800" cy="438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25667455f_0_6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155" name="Google Shape;155;g1725667455f_0_6"/>
          <p:cNvSpPr txBox="1"/>
          <p:nvPr>
            <p:ph idx="1" type="body"/>
          </p:nvPr>
        </p:nvSpPr>
        <p:spPr>
          <a:xfrm>
            <a:off x="457950" y="724075"/>
            <a:ext cx="8228100" cy="5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Asynchronous I/O in server side</a:t>
            </a:r>
            <a:endParaRPr sz="2200"/>
          </a:p>
        </p:txBody>
      </p:sp>
      <p:sp>
        <p:nvSpPr>
          <p:cNvPr id="156" name="Google Shape;156;g1725667455f_0_6"/>
          <p:cNvSpPr/>
          <p:nvPr/>
        </p:nvSpPr>
        <p:spPr>
          <a:xfrm>
            <a:off x="4971888" y="1290775"/>
            <a:ext cx="937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Read()</a:t>
            </a:r>
            <a:endParaRPr/>
          </a:p>
        </p:txBody>
      </p:sp>
      <p:sp>
        <p:nvSpPr>
          <p:cNvPr id="157" name="Google Shape;157;g1725667455f_0_6"/>
          <p:cNvSpPr/>
          <p:nvPr/>
        </p:nvSpPr>
        <p:spPr>
          <a:xfrm>
            <a:off x="4601838" y="2106963"/>
            <a:ext cx="1677925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Boost.Asio</a:t>
            </a:r>
            <a:endParaRPr/>
          </a:p>
        </p:txBody>
      </p:sp>
      <p:sp>
        <p:nvSpPr>
          <p:cNvPr id="158" name="Google Shape;158;g1725667455f_0_6"/>
          <p:cNvSpPr/>
          <p:nvPr/>
        </p:nvSpPr>
        <p:spPr>
          <a:xfrm>
            <a:off x="4838541" y="2758175"/>
            <a:ext cx="12045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OnRead()</a:t>
            </a:r>
            <a:endParaRPr/>
          </a:p>
        </p:txBody>
      </p:sp>
      <p:sp>
        <p:nvSpPr>
          <p:cNvPr id="159" name="Google Shape;159;g1725667455f_0_6"/>
          <p:cNvSpPr/>
          <p:nvPr/>
        </p:nvSpPr>
        <p:spPr>
          <a:xfrm>
            <a:off x="4601850" y="3343350"/>
            <a:ext cx="16779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request()</a:t>
            </a:r>
            <a:endParaRPr/>
          </a:p>
        </p:txBody>
      </p:sp>
      <p:sp>
        <p:nvSpPr>
          <p:cNvPr id="160" name="Google Shape;160;g1725667455f_0_6"/>
          <p:cNvSpPr/>
          <p:nvPr/>
        </p:nvSpPr>
        <p:spPr>
          <a:xfrm>
            <a:off x="3497812" y="3994475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61" name="Google Shape;161;g1725667455f_0_6"/>
          <p:cNvSpPr/>
          <p:nvPr/>
        </p:nvSpPr>
        <p:spPr>
          <a:xfrm>
            <a:off x="4699112" y="4030763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62" name="Google Shape;162;g1725667455f_0_6"/>
          <p:cNvSpPr/>
          <p:nvPr/>
        </p:nvSpPr>
        <p:spPr>
          <a:xfrm>
            <a:off x="5909700" y="4052788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163" name="Google Shape;163;g1725667455f_0_6"/>
          <p:cNvSpPr/>
          <p:nvPr/>
        </p:nvSpPr>
        <p:spPr>
          <a:xfrm>
            <a:off x="7030675" y="4084750"/>
            <a:ext cx="776900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</a:t>
            </a:r>
            <a:endParaRPr/>
          </a:p>
        </p:txBody>
      </p:sp>
      <p:sp>
        <p:nvSpPr>
          <p:cNvPr id="164" name="Google Shape;164;g1725667455f_0_6"/>
          <p:cNvSpPr/>
          <p:nvPr/>
        </p:nvSpPr>
        <p:spPr>
          <a:xfrm>
            <a:off x="4432356" y="4919063"/>
            <a:ext cx="20169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Write() to client</a:t>
            </a:r>
            <a:endParaRPr/>
          </a:p>
        </p:txBody>
      </p:sp>
      <p:sp>
        <p:nvSpPr>
          <p:cNvPr id="165" name="Google Shape;165;g1725667455f_0_6"/>
          <p:cNvSpPr/>
          <p:nvPr/>
        </p:nvSpPr>
        <p:spPr>
          <a:xfrm>
            <a:off x="4601850" y="5522675"/>
            <a:ext cx="1677925" cy="438850"/>
          </a:xfrm>
          <a:prstGeom prst="flowChartPredefinedProcess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Boost.Asio</a:t>
            </a:r>
            <a:endParaRPr/>
          </a:p>
        </p:txBody>
      </p:sp>
      <p:sp>
        <p:nvSpPr>
          <p:cNvPr id="166" name="Google Shape;166;g1725667455f_0_6"/>
          <p:cNvSpPr/>
          <p:nvPr/>
        </p:nvSpPr>
        <p:spPr>
          <a:xfrm>
            <a:off x="7030666" y="5562600"/>
            <a:ext cx="12045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OnWrite()</a:t>
            </a:r>
            <a:endParaRPr/>
          </a:p>
        </p:txBody>
      </p:sp>
      <p:cxnSp>
        <p:nvCxnSpPr>
          <p:cNvPr id="167" name="Google Shape;167;g1725667455f_0_6"/>
          <p:cNvCxnSpPr>
            <a:stCxn id="156" idx="2"/>
            <a:endCxn id="157" idx="0"/>
          </p:cNvCxnSpPr>
          <p:nvPr/>
        </p:nvCxnSpPr>
        <p:spPr>
          <a:xfrm>
            <a:off x="5440788" y="168647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g1725667455f_0_6"/>
          <p:cNvCxnSpPr>
            <a:stCxn id="157" idx="2"/>
            <a:endCxn id="158" idx="0"/>
          </p:cNvCxnSpPr>
          <p:nvPr/>
        </p:nvCxnSpPr>
        <p:spPr>
          <a:xfrm>
            <a:off x="5440800" y="2545813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g1725667455f_0_6"/>
          <p:cNvCxnSpPr>
            <a:stCxn id="158" idx="2"/>
            <a:endCxn id="159" idx="0"/>
          </p:cNvCxnSpPr>
          <p:nvPr/>
        </p:nvCxnSpPr>
        <p:spPr>
          <a:xfrm>
            <a:off x="5440791" y="3153875"/>
            <a:ext cx="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1725667455f_0_6"/>
          <p:cNvCxnSpPr>
            <a:stCxn id="159" idx="2"/>
            <a:endCxn id="160" idx="0"/>
          </p:cNvCxnSpPr>
          <p:nvPr/>
        </p:nvCxnSpPr>
        <p:spPr>
          <a:xfrm flipH="1">
            <a:off x="3886200" y="3739050"/>
            <a:ext cx="1554600" cy="2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1725667455f_0_6"/>
          <p:cNvCxnSpPr>
            <a:stCxn id="159" idx="2"/>
            <a:endCxn id="161" idx="0"/>
          </p:cNvCxnSpPr>
          <p:nvPr/>
        </p:nvCxnSpPr>
        <p:spPr>
          <a:xfrm flipH="1">
            <a:off x="5087700" y="3739050"/>
            <a:ext cx="3531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g1725667455f_0_6"/>
          <p:cNvCxnSpPr>
            <a:stCxn id="159" idx="2"/>
            <a:endCxn id="162" idx="0"/>
          </p:cNvCxnSpPr>
          <p:nvPr/>
        </p:nvCxnSpPr>
        <p:spPr>
          <a:xfrm>
            <a:off x="5440800" y="3739050"/>
            <a:ext cx="857400" cy="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g1725667455f_0_6"/>
          <p:cNvCxnSpPr>
            <a:stCxn id="159" idx="2"/>
            <a:endCxn id="163" idx="0"/>
          </p:cNvCxnSpPr>
          <p:nvPr/>
        </p:nvCxnSpPr>
        <p:spPr>
          <a:xfrm>
            <a:off x="5440800" y="3739050"/>
            <a:ext cx="19782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g1725667455f_0_6"/>
          <p:cNvCxnSpPr>
            <a:stCxn id="160" idx="2"/>
            <a:endCxn id="164" idx="0"/>
          </p:cNvCxnSpPr>
          <p:nvPr/>
        </p:nvCxnSpPr>
        <p:spPr>
          <a:xfrm>
            <a:off x="3886262" y="4433325"/>
            <a:ext cx="1554600" cy="4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1725667455f_0_6"/>
          <p:cNvCxnSpPr>
            <a:stCxn id="161" idx="2"/>
            <a:endCxn id="164" idx="0"/>
          </p:cNvCxnSpPr>
          <p:nvPr/>
        </p:nvCxnSpPr>
        <p:spPr>
          <a:xfrm>
            <a:off x="5087562" y="4469613"/>
            <a:ext cx="353100" cy="4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1725667455f_0_6"/>
          <p:cNvCxnSpPr>
            <a:stCxn id="162" idx="2"/>
            <a:endCxn id="164" idx="0"/>
          </p:cNvCxnSpPr>
          <p:nvPr/>
        </p:nvCxnSpPr>
        <p:spPr>
          <a:xfrm flipH="1">
            <a:off x="5440750" y="4491638"/>
            <a:ext cx="85740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1725667455f_0_6"/>
          <p:cNvCxnSpPr>
            <a:stCxn id="163" idx="2"/>
            <a:endCxn id="164" idx="0"/>
          </p:cNvCxnSpPr>
          <p:nvPr/>
        </p:nvCxnSpPr>
        <p:spPr>
          <a:xfrm flipH="1">
            <a:off x="5440925" y="4523600"/>
            <a:ext cx="1978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1725667455f_0_6"/>
          <p:cNvCxnSpPr>
            <a:stCxn id="164" idx="2"/>
            <a:endCxn id="165" idx="0"/>
          </p:cNvCxnSpPr>
          <p:nvPr/>
        </p:nvCxnSpPr>
        <p:spPr>
          <a:xfrm>
            <a:off x="5440806" y="5314763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1725667455f_0_6"/>
          <p:cNvCxnSpPr>
            <a:stCxn id="165" idx="3"/>
            <a:endCxn id="166" idx="1"/>
          </p:cNvCxnSpPr>
          <p:nvPr/>
        </p:nvCxnSpPr>
        <p:spPr>
          <a:xfrm>
            <a:off x="6279775" y="5742100"/>
            <a:ext cx="7509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1725667455f_0_6"/>
          <p:cNvCxnSpPr>
            <a:stCxn id="166" idx="3"/>
            <a:endCxn id="156" idx="3"/>
          </p:cNvCxnSpPr>
          <p:nvPr/>
        </p:nvCxnSpPr>
        <p:spPr>
          <a:xfrm rot="10800000">
            <a:off x="5909566" y="1488750"/>
            <a:ext cx="2325600" cy="4271700"/>
          </a:xfrm>
          <a:prstGeom prst="bentConnector3">
            <a:avLst>
              <a:gd fmla="val -1023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g1725667455f_0_6"/>
          <p:cNvSpPr txBox="1"/>
          <p:nvPr/>
        </p:nvSpPr>
        <p:spPr>
          <a:xfrm>
            <a:off x="3886200" y="5990250"/>
            <a:ext cx="3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Figure3. Asynchronous I/O in Servers</a:t>
            </a:r>
            <a:endParaRPr b="1"/>
          </a:p>
        </p:txBody>
      </p:sp>
      <p:cxnSp>
        <p:nvCxnSpPr>
          <p:cNvPr id="182" name="Google Shape;182;g1725667455f_0_6"/>
          <p:cNvCxnSpPr/>
          <p:nvPr/>
        </p:nvCxnSpPr>
        <p:spPr>
          <a:xfrm>
            <a:off x="4319600" y="1462800"/>
            <a:ext cx="20700" cy="255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g1725667455f_0_6"/>
          <p:cNvCxnSpPr>
            <a:stCxn id="159" idx="1"/>
          </p:cNvCxnSpPr>
          <p:nvPr/>
        </p:nvCxnSpPr>
        <p:spPr>
          <a:xfrm flipH="1">
            <a:off x="3682950" y="3541200"/>
            <a:ext cx="918900" cy="4170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g1725667455f_0_6"/>
          <p:cNvSpPr txBox="1"/>
          <p:nvPr/>
        </p:nvSpPr>
        <p:spPr>
          <a:xfrm>
            <a:off x="1319250" y="1989438"/>
            <a:ext cx="31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Thread always listens to the socket in asynchronous way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5" name="Google Shape;185;g1725667455f_0_6"/>
          <p:cNvSpPr txBox="1"/>
          <p:nvPr/>
        </p:nvSpPr>
        <p:spPr>
          <a:xfrm>
            <a:off x="1319250" y="3441888"/>
            <a:ext cx="311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80000"/>
                </a:solidFill>
              </a:rPr>
              <a:t>Another thread for processing request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e235417ad_0_0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191" name="Google Shape;191;g16e235417ad_0_0"/>
          <p:cNvSpPr txBox="1"/>
          <p:nvPr/>
        </p:nvSpPr>
        <p:spPr>
          <a:xfrm>
            <a:off x="2955650" y="5779875"/>
            <a:ext cx="34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Figure4. Process request()</a:t>
            </a:r>
            <a:r>
              <a:rPr b="1" lang="en-US"/>
              <a:t> at Servers</a:t>
            </a:r>
            <a:endParaRPr b="1"/>
          </a:p>
        </p:txBody>
      </p:sp>
      <p:sp>
        <p:nvSpPr>
          <p:cNvPr id="192" name="Google Shape;192;g16e235417ad_0_0"/>
          <p:cNvSpPr txBox="1"/>
          <p:nvPr/>
        </p:nvSpPr>
        <p:spPr>
          <a:xfrm>
            <a:off x="492850" y="636750"/>
            <a:ext cx="822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200"/>
              <a:buFont typeface="Noto Sans Symbols"/>
              <a:buChar char="●"/>
            </a:pPr>
            <a:r>
              <a:rPr b="1" lang="en-US" sz="2200">
                <a:solidFill>
                  <a:schemeClr val="dk1"/>
                </a:solidFill>
              </a:rPr>
              <a:t>Process Request()</a:t>
            </a:r>
            <a:r>
              <a:rPr b="1" lang="en-US" sz="2200">
                <a:solidFill>
                  <a:schemeClr val="dk1"/>
                </a:solidFill>
              </a:rPr>
              <a:t> in server side</a:t>
            </a:r>
            <a:endParaRPr b="1"/>
          </a:p>
        </p:txBody>
      </p:sp>
      <p:sp>
        <p:nvSpPr>
          <p:cNvPr id="193" name="Google Shape;193;g16e235417ad_0_0"/>
          <p:cNvSpPr/>
          <p:nvPr/>
        </p:nvSpPr>
        <p:spPr>
          <a:xfrm>
            <a:off x="3811934" y="1299375"/>
            <a:ext cx="1591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 commands</a:t>
            </a:r>
            <a:endParaRPr/>
          </a:p>
        </p:txBody>
      </p:sp>
      <p:sp>
        <p:nvSpPr>
          <p:cNvPr id="194" name="Google Shape;194;g16e235417ad_0_0"/>
          <p:cNvSpPr/>
          <p:nvPr/>
        </p:nvSpPr>
        <p:spPr>
          <a:xfrm>
            <a:off x="3811009" y="2088525"/>
            <a:ext cx="1591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metadata file</a:t>
            </a:r>
            <a:endParaRPr/>
          </a:p>
        </p:txBody>
      </p:sp>
      <p:sp>
        <p:nvSpPr>
          <p:cNvPr id="195" name="Google Shape;195;g16e235417ad_0_0"/>
          <p:cNvSpPr/>
          <p:nvPr/>
        </p:nvSpPr>
        <p:spPr>
          <a:xfrm>
            <a:off x="3879088" y="2800875"/>
            <a:ext cx="1455625" cy="688375"/>
          </a:xfrm>
          <a:prstGeom prst="flowChartDecision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id_job</a:t>
            </a:r>
            <a:endParaRPr/>
          </a:p>
        </p:txBody>
      </p:sp>
      <p:sp>
        <p:nvSpPr>
          <p:cNvPr id="196" name="Google Shape;196;g16e235417ad_0_0"/>
          <p:cNvSpPr/>
          <p:nvPr/>
        </p:nvSpPr>
        <p:spPr>
          <a:xfrm>
            <a:off x="1647991" y="3697638"/>
            <a:ext cx="1879975" cy="688375"/>
          </a:xfrm>
          <a:prstGeom prst="flowChartDecision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id_client</a:t>
            </a:r>
            <a:endParaRPr/>
          </a:p>
        </p:txBody>
      </p:sp>
      <p:cxnSp>
        <p:nvCxnSpPr>
          <p:cNvPr id="197" name="Google Shape;197;g16e235417ad_0_0"/>
          <p:cNvCxnSpPr>
            <a:stCxn id="193" idx="2"/>
            <a:endCxn id="194" idx="0"/>
          </p:cNvCxnSpPr>
          <p:nvPr/>
        </p:nvCxnSpPr>
        <p:spPr>
          <a:xfrm flipH="1">
            <a:off x="4606934" y="1695075"/>
            <a:ext cx="9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16e235417ad_0_0"/>
          <p:cNvCxnSpPr>
            <a:stCxn id="194" idx="2"/>
            <a:endCxn id="195" idx="0"/>
          </p:cNvCxnSpPr>
          <p:nvPr/>
        </p:nvCxnSpPr>
        <p:spPr>
          <a:xfrm>
            <a:off x="4606909" y="2484225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16e235417ad_0_0"/>
          <p:cNvSpPr/>
          <p:nvPr/>
        </p:nvSpPr>
        <p:spPr>
          <a:xfrm>
            <a:off x="1647984" y="1299375"/>
            <a:ext cx="1591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Read()</a:t>
            </a:r>
            <a:endParaRPr/>
          </a:p>
        </p:txBody>
      </p:sp>
      <p:cxnSp>
        <p:nvCxnSpPr>
          <p:cNvPr id="200" name="Google Shape;200;g16e235417ad_0_0"/>
          <p:cNvCxnSpPr>
            <a:stCxn id="199" idx="3"/>
            <a:endCxn id="193" idx="1"/>
          </p:cNvCxnSpPr>
          <p:nvPr/>
        </p:nvCxnSpPr>
        <p:spPr>
          <a:xfrm>
            <a:off x="3239784" y="1497225"/>
            <a:ext cx="5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g16e235417ad_0_0"/>
          <p:cNvSpPr/>
          <p:nvPr/>
        </p:nvSpPr>
        <p:spPr>
          <a:xfrm>
            <a:off x="7017309" y="4885088"/>
            <a:ext cx="1591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</a:t>
            </a:r>
            <a:r>
              <a:rPr lang="en-US"/>
              <a:t>()</a:t>
            </a:r>
            <a:endParaRPr/>
          </a:p>
        </p:txBody>
      </p:sp>
      <p:sp>
        <p:nvSpPr>
          <p:cNvPr id="202" name="Google Shape;202;g16e235417ad_0_0"/>
          <p:cNvSpPr/>
          <p:nvPr/>
        </p:nvSpPr>
        <p:spPr>
          <a:xfrm>
            <a:off x="4257984" y="3843988"/>
            <a:ext cx="1591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client</a:t>
            </a:r>
            <a:r>
              <a:rPr lang="en-US"/>
              <a:t>()</a:t>
            </a:r>
            <a:endParaRPr/>
          </a:p>
        </p:txBody>
      </p:sp>
      <p:sp>
        <p:nvSpPr>
          <p:cNvPr id="203" name="Google Shape;203;g16e235417ad_0_0"/>
          <p:cNvSpPr/>
          <p:nvPr/>
        </p:nvSpPr>
        <p:spPr>
          <a:xfrm>
            <a:off x="1792071" y="4885088"/>
            <a:ext cx="15918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Execute command</a:t>
            </a:r>
            <a:r>
              <a:rPr lang="en-US"/>
              <a:t>()</a:t>
            </a:r>
            <a:endParaRPr/>
          </a:p>
        </p:txBody>
      </p:sp>
      <p:sp>
        <p:nvSpPr>
          <p:cNvPr id="204" name="Google Shape;204;g16e235417ad_0_0"/>
          <p:cNvSpPr/>
          <p:nvPr/>
        </p:nvSpPr>
        <p:spPr>
          <a:xfrm>
            <a:off x="4257973" y="4885100"/>
            <a:ext cx="1950300" cy="395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metadata</a:t>
            </a:r>
            <a:r>
              <a:rPr lang="en-US"/>
              <a:t>()</a:t>
            </a:r>
            <a:endParaRPr/>
          </a:p>
        </p:txBody>
      </p:sp>
      <p:cxnSp>
        <p:nvCxnSpPr>
          <p:cNvPr id="205" name="Google Shape;205;g16e235417ad_0_0"/>
          <p:cNvCxnSpPr>
            <a:stCxn id="195" idx="1"/>
            <a:endCxn id="196" idx="0"/>
          </p:cNvCxnSpPr>
          <p:nvPr/>
        </p:nvCxnSpPr>
        <p:spPr>
          <a:xfrm flipH="1">
            <a:off x="2587888" y="3145063"/>
            <a:ext cx="1291200" cy="55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g16e235417ad_0_0"/>
          <p:cNvCxnSpPr>
            <a:stCxn id="195" idx="3"/>
            <a:endCxn id="201" idx="0"/>
          </p:cNvCxnSpPr>
          <p:nvPr/>
        </p:nvCxnSpPr>
        <p:spPr>
          <a:xfrm>
            <a:off x="5334713" y="3145063"/>
            <a:ext cx="2478600" cy="1740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g16e235417ad_0_0"/>
          <p:cNvCxnSpPr>
            <a:stCxn id="196" idx="2"/>
            <a:endCxn id="203" idx="0"/>
          </p:cNvCxnSpPr>
          <p:nvPr/>
        </p:nvCxnSpPr>
        <p:spPr>
          <a:xfrm>
            <a:off x="2587979" y="4386013"/>
            <a:ext cx="0" cy="4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g16e235417ad_0_0"/>
          <p:cNvCxnSpPr>
            <a:stCxn id="196" idx="3"/>
            <a:endCxn id="202" idx="1"/>
          </p:cNvCxnSpPr>
          <p:nvPr/>
        </p:nvCxnSpPr>
        <p:spPr>
          <a:xfrm>
            <a:off x="3527966" y="4041825"/>
            <a:ext cx="7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16e235417ad_0_0"/>
          <p:cNvCxnSpPr>
            <a:stCxn id="203" idx="3"/>
            <a:endCxn id="204" idx="1"/>
          </p:cNvCxnSpPr>
          <p:nvPr/>
        </p:nvCxnSpPr>
        <p:spPr>
          <a:xfrm>
            <a:off x="3383871" y="5082938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16e235417ad_0_0"/>
          <p:cNvCxnSpPr>
            <a:stCxn id="204" idx="3"/>
            <a:endCxn id="201" idx="1"/>
          </p:cNvCxnSpPr>
          <p:nvPr/>
        </p:nvCxnSpPr>
        <p:spPr>
          <a:xfrm>
            <a:off x="6208273" y="5082950"/>
            <a:ext cx="8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16e235417ad_0_0"/>
          <p:cNvSpPr txBox="1"/>
          <p:nvPr/>
        </p:nvSpPr>
        <p:spPr>
          <a:xfrm>
            <a:off x="2917025" y="2822425"/>
            <a:ext cx="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212" name="Google Shape;212;g16e235417ad_0_0"/>
          <p:cNvSpPr txBox="1"/>
          <p:nvPr/>
        </p:nvSpPr>
        <p:spPr>
          <a:xfrm>
            <a:off x="6208275" y="2800875"/>
            <a:ext cx="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213" name="Google Shape;213;g16e235417ad_0_0"/>
          <p:cNvSpPr txBox="1"/>
          <p:nvPr/>
        </p:nvSpPr>
        <p:spPr>
          <a:xfrm>
            <a:off x="2527675" y="4435450"/>
            <a:ext cx="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sp>
        <p:nvSpPr>
          <p:cNvPr id="214" name="Google Shape;214;g16e235417ad_0_0"/>
          <p:cNvSpPr txBox="1"/>
          <p:nvPr/>
        </p:nvSpPr>
        <p:spPr>
          <a:xfrm>
            <a:off x="3534925" y="3746775"/>
            <a:ext cx="5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sp>
        <p:nvSpPr>
          <p:cNvPr id="215" name="Google Shape;215;g16e235417ad_0_0"/>
          <p:cNvSpPr txBox="1"/>
          <p:nvPr/>
        </p:nvSpPr>
        <p:spPr>
          <a:xfrm>
            <a:off x="5481325" y="1064800"/>
            <a:ext cx="34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“id_client</a:t>
            </a:r>
            <a:r>
              <a:rPr b="1" lang="en-US">
                <a:solidFill>
                  <a:srgbClr val="FF0000"/>
                </a:solidFill>
              </a:rPr>
              <a:t>, id_job, command”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Ex: “1, 3, Start”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Client 1 wants to work on the reading job of file 3 with the start command ~ Start reading file 3.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6" name="Google Shape;216;g16e235417ad_0_0"/>
          <p:cNvSpPr txBox="1"/>
          <p:nvPr/>
        </p:nvSpPr>
        <p:spPr>
          <a:xfrm>
            <a:off x="850150" y="2047875"/>
            <a:ext cx="30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Take information from metadata file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g16e235417ad_0_0"/>
          <p:cNvSpPr txBox="1"/>
          <p:nvPr/>
        </p:nvSpPr>
        <p:spPr>
          <a:xfrm>
            <a:off x="68825" y="2394450"/>
            <a:ext cx="1591800" cy="190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Metadata file stores status of jobs requested by clients.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Ex: With job 1, client 1 and client 2 have requested to start</a:t>
            </a:r>
            <a:endParaRPr/>
          </a:p>
        </p:txBody>
      </p:sp>
      <p:sp>
        <p:nvSpPr>
          <p:cNvPr id="218" name="Google Shape;218;g16e235417ad_0_0"/>
          <p:cNvSpPr/>
          <p:nvPr/>
        </p:nvSpPr>
        <p:spPr>
          <a:xfrm>
            <a:off x="1642050" y="4767050"/>
            <a:ext cx="1806900" cy="7401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6e235417ad_0_0"/>
          <p:cNvSpPr txBox="1"/>
          <p:nvPr/>
        </p:nvSpPr>
        <p:spPr>
          <a:xfrm>
            <a:off x="141975" y="5445050"/>
            <a:ext cx="309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Take information from metadata to decide to start, stop, pause, resume jobs.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0" name="Google Shape;220;g16e235417ad_0_0"/>
          <p:cNvCxnSpPr>
            <a:stCxn id="202" idx="2"/>
            <a:endCxn id="218" idx="7"/>
          </p:cNvCxnSpPr>
          <p:nvPr/>
        </p:nvCxnSpPr>
        <p:spPr>
          <a:xfrm rot="5400000">
            <a:off x="3801234" y="3622738"/>
            <a:ext cx="635700" cy="1869600"/>
          </a:xfrm>
          <a:prstGeom prst="bentConnector3">
            <a:avLst>
              <a:gd fmla="val 414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cc577b351_0_15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226" name="Google Shape;226;g16cc577b351_0_15"/>
          <p:cNvSpPr txBox="1"/>
          <p:nvPr>
            <p:ph idx="1" type="body"/>
          </p:nvPr>
        </p:nvSpPr>
        <p:spPr>
          <a:xfrm>
            <a:off x="457950" y="600001"/>
            <a:ext cx="8228100" cy="55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Metadata format - Server side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6cc577b351_0_15"/>
          <p:cNvSpPr txBox="1"/>
          <p:nvPr/>
        </p:nvSpPr>
        <p:spPr>
          <a:xfrm>
            <a:off x="2265900" y="1120200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6cc577b351_0_15"/>
          <p:cNvSpPr txBox="1"/>
          <p:nvPr/>
        </p:nvSpPr>
        <p:spPr>
          <a:xfrm>
            <a:off x="2610100" y="1120200"/>
            <a:ext cx="3123600" cy="412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“file1”: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“client1”: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“lastcommand”: “Stop”,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“currentreading”: 0},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“client2”: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“lastcommand”: “Stop”,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“currentreading”: 0}},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“file2”: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“client1”: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 “lastcommand”: “Stop”,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 “currentreading” 0},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“client3”: {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 “lastcommand”: “Stop”,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                “currentreading”: 0}}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}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6cc577b351_0_15"/>
          <p:cNvSpPr txBox="1"/>
          <p:nvPr/>
        </p:nvSpPr>
        <p:spPr>
          <a:xfrm>
            <a:off x="2433700" y="5737800"/>
            <a:ext cx="34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Figure5. Metadata format for job management application</a:t>
            </a:r>
            <a:endParaRPr b="1"/>
          </a:p>
        </p:txBody>
      </p:sp>
      <p:sp>
        <p:nvSpPr>
          <p:cNvPr id="230" name="Google Shape;230;g16cc577b351_0_15"/>
          <p:cNvSpPr txBox="1"/>
          <p:nvPr/>
        </p:nvSpPr>
        <p:spPr>
          <a:xfrm>
            <a:off x="60225" y="2349100"/>
            <a:ext cx="157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Reading file 1 job, and reading file 2 job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1" name="Google Shape;231;g16cc577b351_0_15"/>
          <p:cNvCxnSpPr>
            <a:stCxn id="230" idx="3"/>
          </p:cNvCxnSpPr>
          <p:nvPr/>
        </p:nvCxnSpPr>
        <p:spPr>
          <a:xfrm flipH="1" rot="10800000">
            <a:off x="1634625" y="1591750"/>
            <a:ext cx="1179000" cy="117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16cc577b351_0_15"/>
          <p:cNvCxnSpPr>
            <a:stCxn id="230" idx="3"/>
          </p:cNvCxnSpPr>
          <p:nvPr/>
        </p:nvCxnSpPr>
        <p:spPr>
          <a:xfrm>
            <a:off x="1634625" y="2764750"/>
            <a:ext cx="1162800" cy="47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g16cc577b351_0_15"/>
          <p:cNvSpPr txBox="1"/>
          <p:nvPr/>
        </p:nvSpPr>
        <p:spPr>
          <a:xfrm>
            <a:off x="6425275" y="1120200"/>
            <a:ext cx="221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Reading file 1 job:</a:t>
            </a:r>
            <a:endParaRPr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clients have requested to this job. </a:t>
            </a:r>
            <a:endParaRPr/>
          </a:p>
        </p:txBody>
      </p:sp>
      <p:cxnSp>
        <p:nvCxnSpPr>
          <p:cNvPr id="234" name="Google Shape;234;g16cc577b351_0_15"/>
          <p:cNvCxnSpPr>
            <a:stCxn id="233" idx="1"/>
          </p:cNvCxnSpPr>
          <p:nvPr/>
        </p:nvCxnSpPr>
        <p:spPr>
          <a:xfrm flipH="1">
            <a:off x="3812575" y="1535850"/>
            <a:ext cx="2612700" cy="269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16cc577b351_0_15"/>
          <p:cNvCxnSpPr>
            <a:stCxn id="233" idx="1"/>
          </p:cNvCxnSpPr>
          <p:nvPr/>
        </p:nvCxnSpPr>
        <p:spPr>
          <a:xfrm flipH="1">
            <a:off x="3812575" y="1535850"/>
            <a:ext cx="2612700" cy="101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g16cc577b351_0_15"/>
          <p:cNvSpPr txBox="1"/>
          <p:nvPr/>
        </p:nvSpPr>
        <p:spPr>
          <a:xfrm>
            <a:off x="6466350" y="2764750"/>
            <a:ext cx="2219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With each client: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Its last command is stored. It can be [Start, Stop, Pause, Resume].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US"/>
              <a:t>Current line in reading is stored. It can be in range of (0, len(file)).</a:t>
            </a:r>
            <a:endParaRPr/>
          </a:p>
        </p:txBody>
      </p:sp>
      <p:cxnSp>
        <p:nvCxnSpPr>
          <p:cNvPr id="237" name="Google Shape;237;g16cc577b351_0_15"/>
          <p:cNvCxnSpPr/>
          <p:nvPr/>
        </p:nvCxnSpPr>
        <p:spPr>
          <a:xfrm rot="10800000">
            <a:off x="5308300" y="2859475"/>
            <a:ext cx="1351800" cy="32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16cc577b351_0_15"/>
          <p:cNvCxnSpPr/>
          <p:nvPr/>
        </p:nvCxnSpPr>
        <p:spPr>
          <a:xfrm rot="10800000">
            <a:off x="5199775" y="3122850"/>
            <a:ext cx="1451700" cy="93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cc577b351_0_20"/>
          <p:cNvSpPr txBox="1"/>
          <p:nvPr>
            <p:ph type="title"/>
          </p:nvPr>
        </p:nvSpPr>
        <p:spPr>
          <a:xfrm>
            <a:off x="381000" y="38100"/>
            <a:ext cx="822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/>
              <a:t>1</a:t>
            </a:r>
            <a:r>
              <a:rPr b="0" lang="en-US" sz="2800"/>
              <a:t>. Job Management Application</a:t>
            </a:r>
            <a:endParaRPr b="0" sz="2800"/>
          </a:p>
        </p:txBody>
      </p:sp>
      <p:sp>
        <p:nvSpPr>
          <p:cNvPr id="244" name="Google Shape;244;g16cc577b351_0_20"/>
          <p:cNvSpPr txBox="1"/>
          <p:nvPr>
            <p:ph idx="1" type="body"/>
          </p:nvPr>
        </p:nvSpPr>
        <p:spPr>
          <a:xfrm>
            <a:off x="125550" y="632600"/>
            <a:ext cx="8739000" cy="54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100"/>
              <a:t>Command-to-command cycle at server side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6cc577b351_0_20"/>
          <p:cNvSpPr txBox="1"/>
          <p:nvPr/>
        </p:nvSpPr>
        <p:spPr>
          <a:xfrm>
            <a:off x="2631625" y="5944325"/>
            <a:ext cx="41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Figure6. From command-to-command cycle </a:t>
            </a:r>
            <a:endParaRPr b="1"/>
          </a:p>
        </p:txBody>
      </p:sp>
      <p:sp>
        <p:nvSpPr>
          <p:cNvPr id="246" name="Google Shape;246;g16cc577b351_0_20"/>
          <p:cNvSpPr/>
          <p:nvPr/>
        </p:nvSpPr>
        <p:spPr>
          <a:xfrm>
            <a:off x="2039075" y="1897625"/>
            <a:ext cx="957000" cy="40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Stop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7" name="Google Shape;247;g16cc577b351_0_20"/>
          <p:cNvSpPr/>
          <p:nvPr/>
        </p:nvSpPr>
        <p:spPr>
          <a:xfrm>
            <a:off x="5073575" y="1897625"/>
            <a:ext cx="957000" cy="40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8" name="Google Shape;248;g16cc577b351_0_20"/>
          <p:cNvSpPr/>
          <p:nvPr/>
        </p:nvSpPr>
        <p:spPr>
          <a:xfrm>
            <a:off x="2039075" y="3846088"/>
            <a:ext cx="957000" cy="40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Resume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9" name="Google Shape;249;g16cc577b351_0_20"/>
          <p:cNvSpPr/>
          <p:nvPr/>
        </p:nvSpPr>
        <p:spPr>
          <a:xfrm>
            <a:off x="5073575" y="3846100"/>
            <a:ext cx="957000" cy="4002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Pause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50" name="Google Shape;250;g16cc577b351_0_20"/>
          <p:cNvCxnSpPr/>
          <p:nvPr/>
        </p:nvCxnSpPr>
        <p:spPr>
          <a:xfrm>
            <a:off x="2996075" y="1972875"/>
            <a:ext cx="207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g16cc577b351_0_20"/>
          <p:cNvCxnSpPr>
            <a:stCxn id="246" idx="3"/>
            <a:endCxn id="247" idx="1"/>
          </p:cNvCxnSpPr>
          <p:nvPr/>
        </p:nvCxnSpPr>
        <p:spPr>
          <a:xfrm>
            <a:off x="2996075" y="2097725"/>
            <a:ext cx="20775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2" name="Google Shape;252;g16cc577b351_0_20"/>
          <p:cNvCxnSpPr>
            <a:stCxn id="247" idx="2"/>
            <a:endCxn id="249" idx="0"/>
          </p:cNvCxnSpPr>
          <p:nvPr/>
        </p:nvCxnSpPr>
        <p:spPr>
          <a:xfrm>
            <a:off x="5552075" y="2297825"/>
            <a:ext cx="0" cy="1548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g16cc577b351_0_20"/>
          <p:cNvCxnSpPr/>
          <p:nvPr/>
        </p:nvCxnSpPr>
        <p:spPr>
          <a:xfrm rot="10800000">
            <a:off x="2996500" y="2305325"/>
            <a:ext cx="2072100" cy="15315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g16cc577b351_0_20"/>
          <p:cNvCxnSpPr>
            <a:stCxn id="248" idx="0"/>
            <a:endCxn id="246" idx="2"/>
          </p:cNvCxnSpPr>
          <p:nvPr/>
        </p:nvCxnSpPr>
        <p:spPr>
          <a:xfrm rot="10800000">
            <a:off x="2517575" y="2297788"/>
            <a:ext cx="0" cy="15483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16cc577b351_0_20"/>
          <p:cNvCxnSpPr/>
          <p:nvPr/>
        </p:nvCxnSpPr>
        <p:spPr>
          <a:xfrm>
            <a:off x="2987975" y="4228000"/>
            <a:ext cx="2105700" cy="165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g16cc577b351_0_20"/>
          <p:cNvCxnSpPr>
            <a:stCxn id="249" idx="1"/>
            <a:endCxn id="248" idx="3"/>
          </p:cNvCxnSpPr>
          <p:nvPr/>
        </p:nvCxnSpPr>
        <p:spPr>
          <a:xfrm rot="10800000">
            <a:off x="2996075" y="4046200"/>
            <a:ext cx="207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g16cc577b351_0_20"/>
          <p:cNvSpPr txBox="1"/>
          <p:nvPr/>
        </p:nvSpPr>
        <p:spPr>
          <a:xfrm>
            <a:off x="3726875" y="1647575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</a:t>
            </a:r>
            <a:endParaRPr/>
          </a:p>
        </p:txBody>
      </p:sp>
      <p:sp>
        <p:nvSpPr>
          <p:cNvPr id="258" name="Google Shape;258;g16cc577b351_0_20"/>
          <p:cNvSpPr txBox="1"/>
          <p:nvPr/>
        </p:nvSpPr>
        <p:spPr>
          <a:xfrm>
            <a:off x="3651125" y="2014475"/>
            <a:ext cx="7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(1),(2)</a:t>
            </a:r>
            <a:endParaRPr/>
          </a:p>
        </p:txBody>
      </p:sp>
      <p:sp>
        <p:nvSpPr>
          <p:cNvPr id="259" name="Google Shape;259;g16cc577b351_0_20"/>
          <p:cNvSpPr txBox="1"/>
          <p:nvPr/>
        </p:nvSpPr>
        <p:spPr>
          <a:xfrm>
            <a:off x="5422675" y="2871850"/>
            <a:ext cx="7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(1),(2)</a:t>
            </a:r>
            <a:endParaRPr/>
          </a:p>
        </p:txBody>
      </p:sp>
      <p:sp>
        <p:nvSpPr>
          <p:cNvPr id="260" name="Google Shape;260;g16cc577b351_0_20"/>
          <p:cNvSpPr txBox="1"/>
          <p:nvPr/>
        </p:nvSpPr>
        <p:spPr>
          <a:xfrm>
            <a:off x="3802625" y="3714225"/>
            <a:ext cx="6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</a:t>
            </a:r>
            <a:endParaRPr/>
          </a:p>
        </p:txBody>
      </p:sp>
      <p:sp>
        <p:nvSpPr>
          <p:cNvPr id="261" name="Google Shape;261;g16cc577b351_0_20"/>
          <p:cNvSpPr txBox="1"/>
          <p:nvPr/>
        </p:nvSpPr>
        <p:spPr>
          <a:xfrm>
            <a:off x="3726875" y="4169275"/>
            <a:ext cx="7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(1),(2)</a:t>
            </a:r>
            <a:endParaRPr/>
          </a:p>
        </p:txBody>
      </p:sp>
      <p:sp>
        <p:nvSpPr>
          <p:cNvPr id="262" name="Google Shape;262;g16cc577b351_0_20"/>
          <p:cNvSpPr txBox="1"/>
          <p:nvPr/>
        </p:nvSpPr>
        <p:spPr>
          <a:xfrm>
            <a:off x="1864225" y="2871863"/>
            <a:ext cx="7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(1),(2)</a:t>
            </a:r>
            <a:endParaRPr/>
          </a:p>
        </p:txBody>
      </p:sp>
      <p:sp>
        <p:nvSpPr>
          <p:cNvPr id="263" name="Google Shape;263;g16cc577b351_0_20"/>
          <p:cNvSpPr txBox="1"/>
          <p:nvPr/>
        </p:nvSpPr>
        <p:spPr>
          <a:xfrm>
            <a:off x="1864225" y="1535825"/>
            <a:ext cx="17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 is terminated</a:t>
            </a:r>
            <a:endParaRPr b="1"/>
          </a:p>
        </p:txBody>
      </p:sp>
      <p:sp>
        <p:nvSpPr>
          <p:cNvPr id="264" name="Google Shape;264;g16cc577b351_0_20"/>
          <p:cNvSpPr txBox="1"/>
          <p:nvPr/>
        </p:nvSpPr>
        <p:spPr>
          <a:xfrm>
            <a:off x="4882025" y="1535825"/>
            <a:ext cx="16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 is running</a:t>
            </a:r>
            <a:endParaRPr b="1"/>
          </a:p>
        </p:txBody>
      </p:sp>
      <p:sp>
        <p:nvSpPr>
          <p:cNvPr id="265" name="Google Shape;265;g16cc577b351_0_20"/>
          <p:cNvSpPr txBox="1"/>
          <p:nvPr/>
        </p:nvSpPr>
        <p:spPr>
          <a:xfrm>
            <a:off x="5068600" y="4310750"/>
            <a:ext cx="26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 is stopped at a point</a:t>
            </a:r>
            <a:endParaRPr b="1"/>
          </a:p>
        </p:txBody>
      </p:sp>
      <p:sp>
        <p:nvSpPr>
          <p:cNvPr id="266" name="Google Shape;266;g16cc577b351_0_20"/>
          <p:cNvSpPr txBox="1"/>
          <p:nvPr/>
        </p:nvSpPr>
        <p:spPr>
          <a:xfrm>
            <a:off x="696525" y="4255575"/>
            <a:ext cx="260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 is running from the previous point</a:t>
            </a:r>
            <a:endParaRPr b="1"/>
          </a:p>
        </p:txBody>
      </p:sp>
      <p:sp>
        <p:nvSpPr>
          <p:cNvPr id="267" name="Google Shape;267;g16cc577b351_0_20"/>
          <p:cNvSpPr txBox="1"/>
          <p:nvPr/>
        </p:nvSpPr>
        <p:spPr>
          <a:xfrm>
            <a:off x="6350300" y="1557225"/>
            <a:ext cx="27936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(1): Update last command to metadata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(2): Update current reading line to metadata file</a:t>
            </a:r>
            <a:endParaRPr/>
          </a:p>
        </p:txBody>
      </p:sp>
      <p:sp>
        <p:nvSpPr>
          <p:cNvPr id="268" name="Google Shape;268;g16cc577b351_0_20"/>
          <p:cNvSpPr txBox="1"/>
          <p:nvPr/>
        </p:nvSpPr>
        <p:spPr>
          <a:xfrm>
            <a:off x="3305025" y="2871863"/>
            <a:ext cx="7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(1),(2)</a:t>
            </a:r>
            <a:endParaRPr/>
          </a:p>
        </p:txBody>
      </p:sp>
      <p:sp>
        <p:nvSpPr>
          <p:cNvPr id="269" name="Google Shape;269;g16cc577b351_0_20"/>
          <p:cNvSpPr txBox="1"/>
          <p:nvPr/>
        </p:nvSpPr>
        <p:spPr>
          <a:xfrm>
            <a:off x="6350300" y="2667525"/>
            <a:ext cx="27936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Other command-to-commands do not change status of job, and metadata file!!!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g16cc577b351_0_20"/>
          <p:cNvSpPr txBox="1"/>
          <p:nvPr/>
        </p:nvSpPr>
        <p:spPr>
          <a:xfrm>
            <a:off x="3305025" y="1372050"/>
            <a:ext cx="21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(Actions to metadata)</a:t>
            </a:r>
            <a:endParaRPr sz="1200"/>
          </a:p>
        </p:txBody>
      </p:sp>
      <p:sp>
        <p:nvSpPr>
          <p:cNvPr id="271" name="Google Shape;271;g16cc577b351_0_20"/>
          <p:cNvSpPr txBox="1"/>
          <p:nvPr/>
        </p:nvSpPr>
        <p:spPr>
          <a:xfrm>
            <a:off x="6350300" y="3562425"/>
            <a:ext cx="27936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command forces to do an action to the job</a:t>
            </a:r>
            <a:endParaRPr/>
          </a:p>
        </p:txBody>
      </p:sp>
      <p:sp>
        <p:nvSpPr>
          <p:cNvPr id="272" name="Google Shape;272;g16cc577b351_0_20"/>
          <p:cNvSpPr txBox="1"/>
          <p:nvPr/>
        </p:nvSpPr>
        <p:spPr>
          <a:xfrm>
            <a:off x="1962725" y="1372050"/>
            <a:ext cx="140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(Action to job)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Slab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2010-03-01T08:24:06Z</dcterms:created>
  <dc:creator>JaehyunHan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0x010100B820FCE13EBE8046B8CC9AC350AD8747</vt:lpwstr>
  </property>
</Properties>
</file>