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heme/theme4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597" r:id="rId4"/>
    <p:sldMasterId id="2147493455" r:id="rId5"/>
  </p:sldMasterIdLst>
  <p:notesMasterIdLst>
    <p:notesMasterId r:id="rId22"/>
  </p:notesMasterIdLst>
  <p:handoutMasterIdLst>
    <p:handoutMasterId r:id="rId23"/>
  </p:handoutMasterIdLst>
  <p:sldIdLst>
    <p:sldId id="315" r:id="rId6"/>
    <p:sldId id="361" r:id="rId7"/>
    <p:sldId id="362" r:id="rId8"/>
    <p:sldId id="363" r:id="rId9"/>
    <p:sldId id="364" r:id="rId10"/>
    <p:sldId id="355" r:id="rId11"/>
    <p:sldId id="353" r:id="rId12"/>
    <p:sldId id="352" r:id="rId13"/>
    <p:sldId id="368" r:id="rId14"/>
    <p:sldId id="356" r:id="rId15"/>
    <p:sldId id="357" r:id="rId16"/>
    <p:sldId id="358" r:id="rId17"/>
    <p:sldId id="359" r:id="rId18"/>
    <p:sldId id="360" r:id="rId19"/>
    <p:sldId id="367" r:id="rId20"/>
    <p:sldId id="366" r:id="rId21"/>
  </p:sldIdLst>
  <p:sldSz cx="9144000" cy="6858000" type="screen4x3"/>
  <p:notesSz cx="7023100" cy="9309100"/>
  <p:custDataLst>
    <p:tags r:id="rId24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4319" userDrawn="1">
          <p15:clr>
            <a:srgbClr val="A4A3A4"/>
          </p15:clr>
        </p15:guide>
        <p15:guide id="5" userDrawn="1">
          <p15:clr>
            <a:srgbClr val="A4A3A4"/>
          </p15:clr>
        </p15:guide>
        <p15:guide id="6" orient="horz" pos="3808" userDrawn="1">
          <p15:clr>
            <a:srgbClr val="A4A3A4"/>
          </p15:clr>
        </p15:guide>
        <p15:guide id="7" orient="horz" pos="36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ang, Pavel" initials="KP" lastIdx="8" clrIdx="0">
    <p:extLst>
      <p:ext uri="{19B8F6BF-5375-455C-9EA6-DF929625EA0E}">
        <p15:presenceInfo xmlns:p15="http://schemas.microsoft.com/office/powerpoint/2012/main" userId="S-1-5-21-3588447096-1463914-869570945-832978" providerId="AD"/>
      </p:ext>
    </p:extLst>
  </p:cmAuthor>
  <p:cmAuthor id="2" name="Gomola, Alojz" initials="GA" lastIdx="16" clrIdx="1">
    <p:extLst>
      <p:ext uri="{19B8F6BF-5375-455C-9EA6-DF929625EA0E}">
        <p15:presenceInfo xmlns:p15="http://schemas.microsoft.com/office/powerpoint/2012/main" userId="S-1-5-21-3588447096-1463914-869570945-1432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E42020"/>
    <a:srgbClr val="E71D1D"/>
    <a:srgbClr val="EB2819"/>
    <a:srgbClr val="000000"/>
    <a:srgbClr val="EE3124"/>
    <a:srgbClr val="7F7F7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996" autoAdjust="0"/>
  </p:normalViewPr>
  <p:slideViewPr>
    <p:cSldViewPr snapToGrid="0" snapToObjects="1">
      <p:cViewPr varScale="1">
        <p:scale>
          <a:sx n="109" d="100"/>
          <a:sy n="109" d="100"/>
        </p:scale>
        <p:origin x="1656" y="108"/>
      </p:cViewPr>
      <p:guideLst>
        <p:guide orient="horz" pos="1620"/>
        <p:guide orient="horz" pos="2160"/>
        <p:guide pos="2880"/>
        <p:guide orient="horz" pos="4319"/>
        <p:guide/>
        <p:guide orient="horz" pos="3808"/>
        <p:guide orient="horz" pos="3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85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7.xm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7D4563-C991-442D-B3F0-C1A43D578CC3}" type="datetimeFigureOut">
              <a:rPr lang="en-US"/>
              <a:pPr>
                <a:defRPr/>
              </a:pPr>
              <a:t>06-Jul-19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 dirty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0CD540-90A1-4DF6-948E-FB2F838FE8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118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A278FD8-54E5-4C24-8F1E-334DBC98CFA6}" type="datetimeFigureOut">
              <a:rPr lang="en-US"/>
              <a:pPr>
                <a:defRPr/>
              </a:pPr>
              <a:t>06-Jul-19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F80455-CF11-4877-AD7A-70AE5CB739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415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2138363" y="6009007"/>
            <a:ext cx="0" cy="492125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88" y="6221095"/>
            <a:ext cx="4964112" cy="254000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Subtitle if Needed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6" y="6220145"/>
            <a:ext cx="1862138" cy="249237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6226" y="5959797"/>
            <a:ext cx="1862138" cy="249237"/>
          </a:xfrm>
          <a:prstGeom prst="rect">
            <a:avLst/>
          </a:prstGeom>
        </p:spPr>
        <p:txBody>
          <a:bodyPr/>
          <a:lstStyle>
            <a:lvl1pPr algn="r">
              <a:defRPr sz="1400" baseline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Presenter Name</a:t>
            </a:r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2147888" y="5928398"/>
            <a:ext cx="4964112" cy="254000"/>
          </a:xfrm>
          <a:prstGeom prst="rect">
            <a:avLst/>
          </a:prstGeom>
          <a:noFill/>
        </p:spPr>
        <p:txBody>
          <a:bodyPr/>
          <a:lstStyle>
            <a:lvl1pPr>
              <a:defRPr sz="1800" b="1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25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33449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0" y="1193483"/>
            <a:ext cx="8046720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3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967729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1" y="1193483"/>
            <a:ext cx="3927118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572000" y="1299754"/>
            <a:ext cx="0" cy="475488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Content Placeholder 4"/>
          <p:cNvSpPr>
            <a:spLocks noGrp="1"/>
          </p:cNvSpPr>
          <p:nvPr>
            <p:ph sz="quarter" idx="14"/>
          </p:nvPr>
        </p:nvSpPr>
        <p:spPr>
          <a:xfrm>
            <a:off x="4686852" y="1193483"/>
            <a:ext cx="3927118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929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1" y="11934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572000" y="1299754"/>
            <a:ext cx="0" cy="475488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Content Placeholder 4"/>
          <p:cNvSpPr>
            <a:spLocks noGrp="1"/>
          </p:cNvSpPr>
          <p:nvPr>
            <p:ph sz="quarter" idx="14"/>
          </p:nvPr>
        </p:nvSpPr>
        <p:spPr>
          <a:xfrm>
            <a:off x="4686852" y="11934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 flipH="1">
            <a:off x="640080" y="3624058"/>
            <a:ext cx="786384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Content Placeholder 4"/>
          <p:cNvSpPr>
            <a:spLocks noGrp="1"/>
          </p:cNvSpPr>
          <p:nvPr>
            <p:ph sz="quarter" idx="15"/>
          </p:nvPr>
        </p:nvSpPr>
        <p:spPr>
          <a:xfrm>
            <a:off x="532341" y="37842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4686852" y="37842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376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57190"/>
            <a:ext cx="7680960" cy="498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51A5A2-BC59-4A6D-A7BD-C313B1F7F8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2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and-Promise_editable_HORZ_ol_13x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79972"/>
            <a:ext cx="9143999" cy="4984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2A9BCE-725C-468B-8544-94EEABCA5C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2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e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png"/><Relationship Id="rId12" Type="http://schemas.openxmlformats.org/officeDocument/2006/relationships/image" Target="../media/image7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6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jpeg"/><Relationship Id="rId4" Type="http://schemas.openxmlformats.org/officeDocument/2006/relationships/tags" Target="../tags/tag2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5.xml"/><Relationship Id="rId9" Type="http://schemas.openxmlformats.org/officeDocument/2006/relationships/tags" Target="../tags/tag3.xml"/><Relationship Id="rId14" Type="http://schemas.openxmlformats.org/officeDocument/2006/relationships/image" Target="../media/image1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7967324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4" descr="Corner-01 copy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3292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0755" y="6042317"/>
            <a:ext cx="1504536" cy="434925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8743" r="4581"/>
          <a:stretch>
            <a:fillRect/>
          </a:stretch>
        </p:blipFill>
        <p:spPr bwMode="auto">
          <a:xfrm>
            <a:off x="1" y="-28514"/>
            <a:ext cx="3481388" cy="568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4" y="1973265"/>
            <a:ext cx="2733675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 descr="Cover - Airplane.jp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4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63" y="2021816"/>
            <a:ext cx="2749627" cy="1902822"/>
          </a:xfrm>
          <a:prstGeom prst="rect">
            <a:avLst/>
          </a:prstGeom>
        </p:spPr>
      </p:pic>
      <p:pic>
        <p:nvPicPr>
          <p:cNvPr id="26" name="Picture 25" descr="494348113_low.jpg"/>
          <p:cNvPicPr>
            <a:picLocks noChangeAspect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>
          <a:xfrm>
            <a:off x="3573464" y="4052744"/>
            <a:ext cx="2751136" cy="15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1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98" r:id="rId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18301416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3864" y="2"/>
            <a:ext cx="1810137" cy="1810137"/>
          </a:xfrm>
          <a:prstGeom prst="rect">
            <a:avLst/>
          </a:prstGeom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0352" y="357190"/>
            <a:ext cx="768096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7588" y="2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2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8EDED3-7124-4562-BC95-43C8B5E7D0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270048" y="1297125"/>
            <a:ext cx="182881" cy="4762033"/>
            <a:chOff x="-186689" y="1297123"/>
            <a:chExt cx="182881" cy="4762033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>
            <a:xfrm rot="16200000">
              <a:off x="-95248" y="5967716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 userDrawn="1"/>
          </p:nvCxnSpPr>
          <p:spPr>
            <a:xfrm rot="16200000">
              <a:off x="-95249" y="1205683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833437" y="6998401"/>
            <a:ext cx="7406640" cy="182880"/>
            <a:chOff x="833437" y="-184099"/>
            <a:chExt cx="10529888" cy="182880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11363325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833437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 userDrawn="1"/>
        </p:nvGrpSpPr>
        <p:grpSpPr>
          <a:xfrm>
            <a:off x="-309382" y="1297125"/>
            <a:ext cx="182881" cy="4762033"/>
            <a:chOff x="-186689" y="1297123"/>
            <a:chExt cx="182881" cy="4762033"/>
          </a:xfrm>
        </p:grpSpPr>
        <p:cxnSp>
          <p:nvCxnSpPr>
            <p:cNvPr id="26" name="Straight Connector 25"/>
            <p:cNvCxnSpPr>
              <a:cxnSpLocks/>
            </p:cNvCxnSpPr>
            <p:nvPr userDrawn="1"/>
          </p:nvCxnSpPr>
          <p:spPr>
            <a:xfrm rot="16200000">
              <a:off x="-95248" y="5967716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</p:cNvCxnSpPr>
            <p:nvPr userDrawn="1"/>
          </p:nvCxnSpPr>
          <p:spPr>
            <a:xfrm rot="16200000">
              <a:off x="-95249" y="1205683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 userDrawn="1"/>
        </p:nvGrpSpPr>
        <p:grpSpPr>
          <a:xfrm>
            <a:off x="833437" y="-313168"/>
            <a:ext cx="7406640" cy="182880"/>
            <a:chOff x="833437" y="-184099"/>
            <a:chExt cx="10529888" cy="182880"/>
          </a:xfrm>
        </p:grpSpPr>
        <p:cxnSp>
          <p:nvCxnSpPr>
            <p:cNvPr id="29" name="Straight Connector 28"/>
            <p:cNvCxnSpPr/>
            <p:nvPr userDrawn="1"/>
          </p:nvCxnSpPr>
          <p:spPr>
            <a:xfrm>
              <a:off x="11363325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833437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931" y="6473970"/>
            <a:ext cx="1230413" cy="342253"/>
          </a:xfrm>
          <a:prstGeom prst="rect">
            <a:avLst/>
          </a:prstGeom>
        </p:spPr>
      </p:pic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-71774" y="6505789"/>
            <a:ext cx="70823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© 2018 by Honeywell International Inc. All rights reserved.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MarineUAS</a:t>
            </a:r>
            <a:r>
              <a:rPr lang="en-US" altLang="en-US" sz="700" baseline="0" dirty="0">
                <a:solidFill>
                  <a:schemeClr val="bg2"/>
                </a:solidFill>
                <a:cs typeface="Arial" panose="020B0604020202020204" pitchFamily="34" charset="0"/>
              </a:rPr>
              <a:t> - </a:t>
            </a: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Innovative Training Network on Autonomous Unmanned Aerial Systems for Marine and Coastal Monitoring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This project has received funding from European Union`s Horizon 2020 research and innovation programme, under the Marie Sklodowska-Curie grant agreement No 642153 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86" y="6385165"/>
            <a:ext cx="1251554" cy="328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75" r:id="rId1"/>
    <p:sldLayoutId id="2147493587" r:id="rId2"/>
    <p:sldLayoutId id="2147493588" r:id="rId3"/>
    <p:sldLayoutId id="2147493576" r:id="rId4"/>
    <p:sldLayoutId id="2147493577" r:id="rId5"/>
    <p:sldLayoutId id="2147493594" r:id="rId6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600" b="1" kern="1200" dirty="0">
          <a:solidFill>
            <a:schemeClr val="bg2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[Explained] Adversarial Behavior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pic>
        <p:nvPicPr>
          <p:cNvPr id="25606" name="Picture 6" descr="Výsledok vyhľadávania obrázkov pre dopyt air traffic carto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t="4310" r="2676" b="8353"/>
          <a:stretch/>
        </p:blipFill>
        <p:spPr bwMode="auto">
          <a:xfrm>
            <a:off x="433638" y="1044013"/>
            <a:ext cx="8048708" cy="51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0" name="Picture 10" descr="Výsledok vyhľadávania obrázkov pre dopyt kid play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38" y="5187462"/>
            <a:ext cx="1501751" cy="103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33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frame 18.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2" y="856419"/>
            <a:ext cx="8001000" cy="54847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/>
              <p:cNvSpPr/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Avoidance plane 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Adversary heading</a:t>
                </a:r>
              </a:p>
            </p:txBody>
          </p:sp>
        </mc:Choice>
        <mc:Fallback xmlns="">
          <p:sp>
            <p:nvSpPr>
              <p:cNvPr id="6" name="Rectangle: Rounded Corner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blipFill>
                <a:blip r:embed="rId3"/>
                <a:stretch>
                  <a:fillRect b="-290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/>
              <p:cNvSpPr/>
              <p:nvPr/>
            </p:nvSpPr>
            <p:spPr>
              <a:xfrm>
                <a:off x="3798274" y="1037329"/>
                <a:ext cx="4232033" cy="1021556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Goal: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Sharp turn away until: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UAS heading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Adversary Heading</a:t>
                </a:r>
              </a:p>
            </p:txBody>
          </p:sp>
        </mc:Choice>
        <mc:Fallback xmlns="">
          <p:sp>
            <p:nvSpPr>
              <p:cNvPr id="7" name="Rectangle: Rounded Corner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74" y="1037329"/>
                <a:ext cx="4232033" cy="1021556"/>
              </a:xfrm>
              <a:prstGeom prst="roundRect">
                <a:avLst/>
              </a:prstGeom>
              <a:blipFill>
                <a:blip r:embed="rId4"/>
                <a:stretch>
                  <a:fillRect b="-2907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/>
          <p:cNvSpPr/>
          <p:nvPr/>
        </p:nvSpPr>
        <p:spPr>
          <a:xfrm>
            <a:off x="1022838" y="5218271"/>
            <a:ext cx="1573823" cy="408623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UAS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456484" y="5217377"/>
            <a:ext cx="1573823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Adversary</a:t>
            </a:r>
          </a:p>
        </p:txBody>
      </p:sp>
    </p:spTree>
    <p:extLst>
      <p:ext uri="{BB962C8B-B14F-4D97-AF65-F5344CB8AC3E}">
        <p14:creationId xmlns:p14="http://schemas.microsoft.com/office/powerpoint/2010/main" val="162726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frame 19.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16" y="856420"/>
            <a:ext cx="7965831" cy="5451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/>
              <p:cNvSpPr/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Avoidance plane 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Adversary heading</a:t>
                </a:r>
              </a:p>
            </p:txBody>
          </p:sp>
        </mc:Choice>
        <mc:Fallback xmlns="">
          <p:sp>
            <p:nvSpPr>
              <p:cNvPr id="6" name="Rectangle: Rounded Corner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blipFill>
                <a:blip r:embed="rId3"/>
                <a:stretch>
                  <a:fillRect b="-290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/>
              <p:cNvSpPr/>
              <p:nvPr/>
            </p:nvSpPr>
            <p:spPr>
              <a:xfrm>
                <a:off x="3798274" y="1037329"/>
                <a:ext cx="4232033" cy="1021556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Goal: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Sharp turn away until: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UAS heading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Adversary Heading</a:t>
                </a:r>
              </a:p>
            </p:txBody>
          </p:sp>
        </mc:Choice>
        <mc:Fallback xmlns="">
          <p:sp>
            <p:nvSpPr>
              <p:cNvPr id="7" name="Rectangle: Rounded Corner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74" y="1037329"/>
                <a:ext cx="4232033" cy="1021556"/>
              </a:xfrm>
              <a:prstGeom prst="roundRect">
                <a:avLst/>
              </a:prstGeom>
              <a:blipFill>
                <a:blip r:embed="rId4"/>
                <a:stretch>
                  <a:fillRect b="-2907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/>
          <p:cNvSpPr/>
          <p:nvPr/>
        </p:nvSpPr>
        <p:spPr>
          <a:xfrm>
            <a:off x="1022838" y="5218271"/>
            <a:ext cx="1573823" cy="408623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UAS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456484" y="5217377"/>
            <a:ext cx="1573823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Adversary</a:t>
            </a:r>
          </a:p>
        </p:txBody>
      </p:sp>
    </p:spTree>
    <p:extLst>
      <p:ext uri="{BB962C8B-B14F-4D97-AF65-F5344CB8AC3E}">
        <p14:creationId xmlns:p14="http://schemas.microsoft.com/office/powerpoint/2010/main" val="299740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frame 20.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35" y="856420"/>
            <a:ext cx="7996793" cy="5465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/>
              <p:cNvSpPr/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Avoidance plane 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Adversary heading</a:t>
                </a:r>
              </a:p>
            </p:txBody>
          </p:sp>
        </mc:Choice>
        <mc:Fallback xmlns="">
          <p:sp>
            <p:nvSpPr>
              <p:cNvPr id="6" name="Rectangle: Rounded Corner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blipFill>
                <a:blip r:embed="rId3"/>
                <a:stretch>
                  <a:fillRect b="-290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/>
              <p:cNvSpPr/>
              <p:nvPr/>
            </p:nvSpPr>
            <p:spPr>
              <a:xfrm>
                <a:off x="3798274" y="1037329"/>
                <a:ext cx="4232033" cy="1021556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Goal: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Sharp turn away until: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UAS heading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Adversary Heading</a:t>
                </a:r>
              </a:p>
            </p:txBody>
          </p:sp>
        </mc:Choice>
        <mc:Fallback xmlns="">
          <p:sp>
            <p:nvSpPr>
              <p:cNvPr id="7" name="Rectangle: Rounded Corner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74" y="1037329"/>
                <a:ext cx="4232033" cy="1021556"/>
              </a:xfrm>
              <a:prstGeom prst="roundRect">
                <a:avLst/>
              </a:prstGeom>
              <a:blipFill>
                <a:blip r:embed="rId4"/>
                <a:stretch>
                  <a:fillRect b="-2907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/>
          <p:cNvSpPr/>
          <p:nvPr/>
        </p:nvSpPr>
        <p:spPr>
          <a:xfrm>
            <a:off x="1022838" y="5218271"/>
            <a:ext cx="1573823" cy="408623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UAS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456484" y="5217377"/>
            <a:ext cx="1573823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Adversary</a:t>
            </a:r>
          </a:p>
        </p:txBody>
      </p:sp>
    </p:spTree>
    <p:extLst>
      <p:ext uri="{BB962C8B-B14F-4D97-AF65-F5344CB8AC3E}">
        <p14:creationId xmlns:p14="http://schemas.microsoft.com/office/powerpoint/2010/main" val="152625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frame 21.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63" y="856420"/>
            <a:ext cx="8071338" cy="5502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/>
              <p:cNvSpPr/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Avoidance plane 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Adversary heading</a:t>
                </a:r>
              </a:p>
            </p:txBody>
          </p:sp>
        </mc:Choice>
        <mc:Fallback xmlns="">
          <p:sp>
            <p:nvSpPr>
              <p:cNvPr id="6" name="Rectangle: Rounded Corner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blipFill>
                <a:blip r:embed="rId3"/>
                <a:stretch>
                  <a:fillRect b="-290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/>
              <p:cNvSpPr/>
              <p:nvPr/>
            </p:nvSpPr>
            <p:spPr>
              <a:xfrm>
                <a:off x="3798274" y="1037329"/>
                <a:ext cx="4232033" cy="1021556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Goal: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Sharp turn away until: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UAS heading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Adversary Heading</a:t>
                </a:r>
              </a:p>
            </p:txBody>
          </p:sp>
        </mc:Choice>
        <mc:Fallback xmlns="">
          <p:sp>
            <p:nvSpPr>
              <p:cNvPr id="7" name="Rectangle: Rounded Corner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74" y="1037329"/>
                <a:ext cx="4232033" cy="1021556"/>
              </a:xfrm>
              <a:prstGeom prst="roundRect">
                <a:avLst/>
              </a:prstGeom>
              <a:blipFill>
                <a:blip r:embed="rId4"/>
                <a:stretch>
                  <a:fillRect b="-2907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/>
          <p:cNvSpPr/>
          <p:nvPr/>
        </p:nvSpPr>
        <p:spPr>
          <a:xfrm>
            <a:off x="1022838" y="5218271"/>
            <a:ext cx="1573823" cy="408623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UAS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456484" y="5217377"/>
            <a:ext cx="1573823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Adversary</a:t>
            </a:r>
          </a:p>
        </p:txBody>
      </p:sp>
    </p:spTree>
    <p:extLst>
      <p:ext uri="{BB962C8B-B14F-4D97-AF65-F5344CB8AC3E}">
        <p14:creationId xmlns:p14="http://schemas.microsoft.com/office/powerpoint/2010/main" val="427174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frame 22. – Collision Avoided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59" y="856420"/>
            <a:ext cx="8062546" cy="55181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/>
              <p:cNvSpPr/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Avoidance plane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\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Adversary heading</a:t>
                </a:r>
              </a:p>
            </p:txBody>
          </p:sp>
        </mc:Choice>
        <mc:Fallback xmlns="">
          <p:sp>
            <p:nvSpPr>
              <p:cNvPr id="6" name="Rectangle: Rounded Corner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8" y="1037329"/>
                <a:ext cx="2608386" cy="1021556"/>
              </a:xfrm>
              <a:prstGeom prst="roundRect">
                <a:avLst/>
              </a:prstGeom>
              <a:blipFill>
                <a:blip r:embed="rId3"/>
                <a:stretch>
                  <a:fillRect b="-290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/>
          <p:cNvSpPr/>
          <p:nvPr/>
        </p:nvSpPr>
        <p:spPr>
          <a:xfrm>
            <a:off x="3798274" y="1037329"/>
            <a:ext cx="4232033" cy="1021556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Goal:</a:t>
            </a:r>
          </a:p>
          <a:p>
            <a:pPr algn="ctr"/>
            <a:r>
              <a:rPr lang="en-US" b="1" i="1" u="sng" dirty="0">
                <a:solidFill>
                  <a:schemeClr val="bg1"/>
                </a:solidFill>
              </a:rPr>
              <a:t>Increase velocity to maximum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Check Adversary Heading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022838" y="5218271"/>
            <a:ext cx="1573823" cy="408623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UAS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456484" y="5217377"/>
            <a:ext cx="1573823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Adversary</a:t>
            </a:r>
          </a:p>
        </p:txBody>
      </p:sp>
    </p:spTree>
    <p:extLst>
      <p:ext uri="{BB962C8B-B14F-4D97-AF65-F5344CB8AC3E}">
        <p14:creationId xmlns:p14="http://schemas.microsoft.com/office/powerpoint/2010/main" val="319443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Unhandled Pursuit leads to Collision: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Expected crash distance from spoofed position notifications satisfies the safety condition:</a:t>
                </a:r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𝑑𝑖𝑠𝑡𝑎𝑛𝑐𝑒𝑇𝑜𝑆𝑎𝑓𝑒𝑡𝑦𝑀𝑎𝑟𝑔𝑖𝑛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:r>
                  <a:rPr lang="en-US" b="1" i="1" u="sng" dirty="0"/>
                  <a:t>But it leads to unconditional crash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606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7" y="2773142"/>
            <a:ext cx="9039925" cy="36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Handled Pursuit can save the UAS: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𝑑𝑖𝑠𝑡𝑎𝑛𝑐𝑒𝑇𝑜𝑆𝑎𝑓𝑒𝑡𝑦𝑀𝑎𝑟𝑔𝑖𝑛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≥16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			which means that </a:t>
                </a:r>
                <a:r>
                  <a:rPr lang="en-US" b="1" i="1" u="sng" dirty="0"/>
                  <a:t>rules of the air are broken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								But UAS 1 was </a:t>
                </a:r>
                <a:r>
                  <a:rPr lang="en-US"/>
                  <a:t>not </a:t>
                </a:r>
                <a:r>
                  <a:rPr lang="en-US" i="1" u="sng"/>
                  <a:t>damaged </a:t>
                </a:r>
                <a:r>
                  <a:rPr lang="en-US" i="1" u="sng" dirty="0"/>
                  <a:t>by UAS 2 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606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4032"/>
            <a:ext cx="9144001" cy="406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8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/>
          <a:p>
            <a:r>
              <a:rPr lang="en-US" dirty="0"/>
              <a:t>Possible solution for Adversarial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2340" y="1193483"/>
            <a:ext cx="3239560" cy="4846320"/>
          </a:xfrm>
        </p:spPr>
        <p:txBody>
          <a:bodyPr/>
          <a:lstStyle/>
          <a:p>
            <a:pPr marL="0" indent="0">
              <a:buNone/>
            </a:pPr>
            <a:r>
              <a:rPr lang="en-US" i="1" u="sng" dirty="0"/>
              <a:t>In Conclusion section 7.5.2:</a:t>
            </a:r>
          </a:p>
          <a:p>
            <a:r>
              <a:rPr lang="en-US" dirty="0"/>
              <a:t>Head on Maneuver</a:t>
            </a:r>
            <a:br>
              <a:rPr lang="en-US" dirty="0"/>
            </a:br>
            <a:r>
              <a:rPr lang="en-US" dirty="0"/>
              <a:t>(7.4.2) goes wrong</a:t>
            </a:r>
          </a:p>
          <a:p>
            <a:endParaRPr lang="en-US" dirty="0"/>
          </a:p>
          <a:p>
            <a:r>
              <a:rPr lang="en-US" i="1" u="sng" dirty="0"/>
              <a:t>UAS 2 </a:t>
            </a:r>
            <a:r>
              <a:rPr lang="en-US" dirty="0"/>
              <a:t>starts behave like: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u="sng" dirty="0"/>
              <a:t>Adversary</a:t>
            </a:r>
            <a:r>
              <a:rPr lang="en-US" dirty="0"/>
              <a:t> (magenta)</a:t>
            </a:r>
          </a:p>
          <a:p>
            <a:endParaRPr lang="en-US" dirty="0"/>
          </a:p>
          <a:p>
            <a:r>
              <a:rPr lang="en-US" dirty="0"/>
              <a:t>UTM is deceived by false</a:t>
            </a:r>
            <a:br>
              <a:rPr lang="en-US" dirty="0"/>
            </a:br>
            <a:r>
              <a:rPr lang="en-US" dirty="0"/>
              <a:t>position notifications (gray)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   ………</a:t>
            </a:r>
          </a:p>
          <a:p>
            <a:endParaRPr lang="en-US" dirty="0"/>
          </a:p>
          <a:p>
            <a:r>
              <a:rPr lang="en-US" i="1" u="sng" dirty="0"/>
              <a:t>UAS 1</a:t>
            </a:r>
            <a:r>
              <a:rPr lang="en-US" dirty="0"/>
              <a:t> (blue) is taken down 	    from  </a:t>
            </a:r>
            <a:r>
              <a:rPr lang="en-US" i="1" u="sng" dirty="0"/>
              <a:t>blind spot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193483"/>
            <a:ext cx="4865688" cy="3512318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4370832" y="5419663"/>
            <a:ext cx="4232033" cy="715089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if there is a possibility of rule for:</a:t>
            </a:r>
          </a:p>
          <a:p>
            <a:pPr algn="ctr"/>
            <a:r>
              <a:rPr lang="en-US" b="1" i="1" u="sng" dirty="0">
                <a:solidFill>
                  <a:schemeClr val="bg1"/>
                </a:solidFill>
              </a:rPr>
              <a:t>Pursuit avoidance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510718" y="1109384"/>
            <a:ext cx="2126870" cy="40862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Spoofed position</a:t>
            </a:r>
          </a:p>
        </p:txBody>
      </p:sp>
    </p:spTree>
    <p:extLst>
      <p:ext uri="{BB962C8B-B14F-4D97-AF65-F5344CB8AC3E}">
        <p14:creationId xmlns:p14="http://schemas.microsoft.com/office/powerpoint/2010/main" val="238883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 2 Trajectory 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93482"/>
            <a:ext cx="9144000" cy="4940791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6984530" y="1193483"/>
            <a:ext cx="2126870" cy="40862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Spoofed position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84530" y="1734856"/>
            <a:ext cx="2126870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Real position</a:t>
            </a:r>
          </a:p>
        </p:txBody>
      </p:sp>
    </p:spTree>
    <p:extLst>
      <p:ext uri="{BB962C8B-B14F-4D97-AF65-F5344CB8AC3E}">
        <p14:creationId xmlns:p14="http://schemas.microsoft.com/office/powerpoint/2010/main" val="302828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 2 Adversarial Behavior Starts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482"/>
            <a:ext cx="9038492" cy="4890829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6984530" y="1193483"/>
            <a:ext cx="2126870" cy="40862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Spoofed position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84530" y="1734856"/>
            <a:ext cx="2126870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Real position</a:t>
            </a:r>
          </a:p>
        </p:txBody>
      </p:sp>
    </p:spTree>
    <p:extLst>
      <p:ext uri="{BB962C8B-B14F-4D97-AF65-F5344CB8AC3E}">
        <p14:creationId xmlns:p14="http://schemas.microsoft.com/office/powerpoint/2010/main" val="354816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UAS 1 (blue) detects adversarial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482"/>
            <a:ext cx="9144000" cy="4947087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656796" y="1292110"/>
            <a:ext cx="4069177" cy="1328023"/>
          </a:xfrm>
          <a:prstGeom prst="roundRect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 is huge </a:t>
            </a:r>
            <a:r>
              <a:rPr lang="en-US" b="1" i="1" u="sng" dirty="0">
                <a:solidFill>
                  <a:schemeClr val="bg1"/>
                </a:solidFill>
              </a:rPr>
              <a:t>disproportion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between: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i="1" dirty="0">
                <a:solidFill>
                  <a:schemeClr val="bg1"/>
                </a:solidFill>
              </a:rPr>
              <a:t>Claimed position </a:t>
            </a:r>
            <a:r>
              <a:rPr lang="en-US" dirty="0">
                <a:solidFill>
                  <a:schemeClr val="bg1"/>
                </a:solidFill>
              </a:rPr>
              <a:t>&lt;-&gt; </a:t>
            </a:r>
            <a:r>
              <a:rPr lang="en-US" i="1" dirty="0">
                <a:solidFill>
                  <a:schemeClr val="bg1"/>
                </a:solidFill>
              </a:rPr>
              <a:t>Real position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84530" y="1193483"/>
            <a:ext cx="2126870" cy="40862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Spoofed position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6984530" y="1734856"/>
            <a:ext cx="2126870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Real position</a:t>
            </a:r>
          </a:p>
        </p:txBody>
      </p:sp>
    </p:spTree>
    <p:extLst>
      <p:ext uri="{BB962C8B-B14F-4D97-AF65-F5344CB8AC3E}">
        <p14:creationId xmlns:p14="http://schemas.microsoft.com/office/powerpoint/2010/main" val="178623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Avoidance Grid Range is Removed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7" y="856420"/>
            <a:ext cx="7971810" cy="55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5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Rule: Dodge Pursuit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9" y="856420"/>
            <a:ext cx="8018585" cy="5518948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1022838" y="5218271"/>
            <a:ext cx="1573823" cy="408623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UAS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456484" y="5217377"/>
            <a:ext cx="1573823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Adversary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/>
              <p:cNvSpPr/>
              <p:nvPr/>
            </p:nvSpPr>
            <p:spPr>
              <a:xfrm>
                <a:off x="1022838" y="1005333"/>
                <a:ext cx="2608386" cy="102155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Avoidance plane 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Adversary heading</a:t>
                </a:r>
              </a:p>
            </p:txBody>
          </p:sp>
        </mc:Choice>
        <mc:Fallback xmlns="">
          <p:sp>
            <p:nvSpPr>
              <p:cNvPr id="9" name="Rectangle: Rounded Corner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8" y="1005333"/>
                <a:ext cx="2608386" cy="1021556"/>
              </a:xfrm>
              <a:prstGeom prst="roundRect">
                <a:avLst/>
              </a:prstGeom>
              <a:blipFill>
                <a:blip r:embed="rId3"/>
                <a:stretch>
                  <a:fillRect b="-3509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/>
              <p:cNvSpPr/>
              <p:nvPr/>
            </p:nvSpPr>
            <p:spPr>
              <a:xfrm>
                <a:off x="3798274" y="1005333"/>
                <a:ext cx="4232033" cy="1021556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Goal: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Sharp turn away until: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UAS heading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Adversary Heading</a:t>
                </a:r>
              </a:p>
            </p:txBody>
          </p:sp>
        </mc:Choice>
        <mc:Fallback xmlns="">
          <p:sp>
            <p:nvSpPr>
              <p:cNvPr id="10" name="Rectangle: Rounded Corner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74" y="1005333"/>
                <a:ext cx="4232033" cy="1021556"/>
              </a:xfrm>
              <a:prstGeom prst="roundRect">
                <a:avLst/>
              </a:prstGeom>
              <a:blipFill>
                <a:blip r:embed="rId4"/>
                <a:stretch>
                  <a:fillRect b="-3509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  <a:stCxn id="9" idx="2"/>
          </p:cNvCxnSpPr>
          <p:nvPr/>
        </p:nvCxnSpPr>
        <p:spPr>
          <a:xfrm>
            <a:off x="2327031" y="2026889"/>
            <a:ext cx="1242297" cy="33706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3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Rule: Dodge Pursuit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/>
                  <a:t>Invocation:</a:t>
                </a:r>
                <a:r>
                  <a:rPr lang="en-US" b="1" dirty="0"/>
                  <a:t> </a:t>
                </a:r>
                <a:r>
                  <a:rPr lang="en-US" dirty="0"/>
                  <a:t>Adversary UAS actively pursuing our </a:t>
                </a:r>
                <a:r>
                  <a:rPr lang="en-US" dirty="0" err="1"/>
                  <a:t>posiiton</a:t>
                </a:r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i="1" u="sng" dirty="0"/>
                  <a:t>Objective:</a:t>
                </a:r>
                <a:r>
                  <a:rPr lang="en-US" b="1" dirty="0"/>
                  <a:t> </a:t>
                </a:r>
                <a:r>
                  <a:rPr lang="en-US" dirty="0"/>
                  <a:t>Ensure that Intruder will not enter into UAS  “Body margin”.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while</a:t>
                </a:r>
                <a:r>
                  <a:rPr lang="en-US" dirty="0"/>
                  <a:t> </a:t>
                </a:r>
                <a:r>
                  <a:rPr lang="en-US" i="1" dirty="0"/>
                  <a:t>UAS heading</a:t>
                </a:r>
                <a:r>
                  <a:rPr lang="en-US" dirty="0"/>
                  <a:t> || </a:t>
                </a:r>
                <a:r>
                  <a:rPr lang="en-US" i="1" dirty="0"/>
                  <a:t>adversary heading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a. turn way from pursuing adversary</a:t>
                </a:r>
              </a:p>
              <a:p>
                <a:pPr marL="0" indent="0">
                  <a:buNone/>
                </a:pPr>
                <a:r>
                  <a:rPr lang="en-US" dirty="0"/>
                  <a:t>	b. to achieve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UAS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heading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𝑐𝑜𝑙𝑙𝑖𝑠𝑖𝑜𝑛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𝑝𝑙𝑎𝑛𝑒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when</a:t>
                </a:r>
                <a:r>
                  <a:rPr lang="en-US" dirty="0"/>
                  <a:t> </a:t>
                </a:r>
                <a:r>
                  <a:rPr lang="en-US" i="1" dirty="0"/>
                  <a:t>UAS heading</a:t>
                </a:r>
                <a:r>
                  <a:rPr lang="en-US" dirty="0"/>
                  <a:t> || </a:t>
                </a:r>
                <a:r>
                  <a:rPr lang="en-US" i="1" dirty="0"/>
                  <a:t>adversary heading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a. increase </a:t>
                </a:r>
                <a:r>
                  <a:rPr lang="en-US" i="1" u="sng" dirty="0"/>
                  <a:t>velocity</a:t>
                </a:r>
                <a:r>
                  <a:rPr lang="en-US" dirty="0"/>
                  <a:t> to </a:t>
                </a:r>
                <a:r>
                  <a:rPr lang="en-US" i="1" dirty="0"/>
                  <a:t>maximum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b. check for </a:t>
                </a:r>
                <a:r>
                  <a:rPr lang="en-US" i="1" dirty="0"/>
                  <a:t>adversary</a:t>
                </a:r>
                <a:r>
                  <a:rPr lang="en-US" dirty="0"/>
                  <a:t> heading for </a:t>
                </a:r>
                <a:r>
                  <a:rPr lang="en-US" i="1" u="sng" dirty="0"/>
                  <a:t>changes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606" t="-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739487"/>
              </p:ext>
            </p:extLst>
          </p:nvPr>
        </p:nvGraphicFramePr>
        <p:xfrm>
          <a:off x="532340" y="5322865"/>
          <a:ext cx="8047038" cy="101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82346">
                  <a:extLst>
                    <a:ext uri="{9D8B030D-6E8A-4147-A177-3AD203B41FA5}">
                      <a16:colId xmlns:a16="http://schemas.microsoft.com/office/drawing/2014/main" val="348019188"/>
                    </a:ext>
                  </a:extLst>
                </a:gridCol>
                <a:gridCol w="2682346">
                  <a:extLst>
                    <a:ext uri="{9D8B030D-6E8A-4147-A177-3AD203B41FA5}">
                      <a16:colId xmlns:a16="http://schemas.microsoft.com/office/drawing/2014/main" val="2371609839"/>
                    </a:ext>
                  </a:extLst>
                </a:gridCol>
                <a:gridCol w="2682346">
                  <a:extLst>
                    <a:ext uri="{9D8B030D-6E8A-4147-A177-3AD203B41FA5}">
                      <a16:colId xmlns:a16="http://schemas.microsoft.com/office/drawing/2014/main" val="3089570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61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UAS Avoidance Grid</a:t>
                      </a: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Adversarial UAS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Adversary UAS tracking our position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Dodge pursuit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6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93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frame 17. – Adversary Detected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9" y="856420"/>
            <a:ext cx="8018585" cy="5518948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1022838" y="5218271"/>
            <a:ext cx="1573823" cy="408623"/>
          </a:xfrm>
          <a:prstGeom prst="roundRect">
            <a:avLst/>
          </a:prstGeom>
          <a:solidFill>
            <a:schemeClr val="accent3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UAS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456484" y="5217377"/>
            <a:ext cx="1573823" cy="408623"/>
          </a:xfrm>
          <a:prstGeom prst="roundRect">
            <a:avLst/>
          </a:prstGeom>
          <a:solidFill>
            <a:srgbClr val="FF00F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Adversary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/>
              <p:cNvSpPr/>
              <p:nvPr/>
            </p:nvSpPr>
            <p:spPr>
              <a:xfrm>
                <a:off x="1022838" y="1005333"/>
                <a:ext cx="2608386" cy="102155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Avoidance plane </a:t>
                </a:r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Adversary heading</a:t>
                </a:r>
              </a:p>
            </p:txBody>
          </p:sp>
        </mc:Choice>
        <mc:Fallback xmlns="">
          <p:sp>
            <p:nvSpPr>
              <p:cNvPr id="9" name="Rectangle: Rounded Corners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38" y="1005333"/>
                <a:ext cx="2608386" cy="1021556"/>
              </a:xfrm>
              <a:prstGeom prst="roundRect">
                <a:avLst/>
              </a:prstGeom>
              <a:blipFill>
                <a:blip r:embed="rId3"/>
                <a:stretch>
                  <a:fillRect b="-3509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/>
              <p:cNvSpPr/>
              <p:nvPr/>
            </p:nvSpPr>
            <p:spPr>
              <a:xfrm>
                <a:off x="3798274" y="1005333"/>
                <a:ext cx="4232033" cy="1021556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Goal: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Sharp turn away until: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UAS heading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Adversary Heading</a:t>
                </a:r>
              </a:p>
            </p:txBody>
          </p:sp>
        </mc:Choice>
        <mc:Fallback xmlns="">
          <p:sp>
            <p:nvSpPr>
              <p:cNvPr id="10" name="Rectangle: Rounded Corner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74" y="1005333"/>
                <a:ext cx="4232033" cy="1021556"/>
              </a:xfrm>
              <a:prstGeom prst="roundRect">
                <a:avLst/>
              </a:prstGeom>
              <a:blipFill>
                <a:blip r:embed="rId4"/>
                <a:stretch>
                  <a:fillRect b="-3509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  <a:stCxn id="9" idx="2"/>
          </p:cNvCxnSpPr>
          <p:nvPr/>
        </p:nvCxnSpPr>
        <p:spPr>
          <a:xfrm>
            <a:off x="2327031" y="2026889"/>
            <a:ext cx="1242297" cy="33706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5128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4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2_HON_Honeywell PPT Template V44 potx">
  <a:themeElements>
    <a:clrScheme name="HON">
      <a:dk1>
        <a:srgbClr val="707070"/>
      </a:dk1>
      <a:lt1>
        <a:srgbClr val="FFFFFF"/>
      </a:lt1>
      <a:dk2>
        <a:srgbClr val="E1261C"/>
      </a:dk2>
      <a:lt2>
        <a:srgbClr val="000000"/>
      </a:lt2>
      <a:accent1>
        <a:srgbClr val="FFC627"/>
      </a:accent1>
      <a:accent2>
        <a:srgbClr val="F37021"/>
      </a:accent2>
      <a:accent3>
        <a:srgbClr val="1792E5"/>
      </a:accent3>
      <a:accent4>
        <a:srgbClr val="FFFFFF"/>
      </a:accent4>
      <a:accent5>
        <a:srgbClr val="FFFFFF"/>
      </a:accent5>
      <a:accent6>
        <a:srgbClr val="FFFFFF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_4x3" id="{05744C82-3ED5-4EB6-BBD4-E940041F24FF}" vid="{423D6DD9-61DA-4C06-A2ED-03F7009AEFDE}"/>
    </a:ext>
  </a:extLst>
</a:theme>
</file>

<file path=ppt/theme/theme2.xml><?xml version="1.0" encoding="utf-8"?>
<a:theme xmlns:a="http://schemas.openxmlformats.org/drawingml/2006/main" name="Honeywell Theme">
  <a:themeElements>
    <a:clrScheme name="HON">
      <a:dk1>
        <a:srgbClr val="707070"/>
      </a:dk1>
      <a:lt1>
        <a:srgbClr val="FFFFFF"/>
      </a:lt1>
      <a:dk2>
        <a:srgbClr val="E1261C"/>
      </a:dk2>
      <a:lt2>
        <a:srgbClr val="000000"/>
      </a:lt2>
      <a:accent1>
        <a:srgbClr val="FFC627"/>
      </a:accent1>
      <a:accent2>
        <a:srgbClr val="F37021"/>
      </a:accent2>
      <a:accent3>
        <a:srgbClr val="1792E5"/>
      </a:accent3>
      <a:accent4>
        <a:srgbClr val="FFFFFF"/>
      </a:accent4>
      <a:accent5>
        <a:srgbClr val="FFFFFF"/>
      </a:accent5>
      <a:accent6>
        <a:srgbClr val="FFFFFF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2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_4x3" id="{05744C82-3ED5-4EB6-BBD4-E940041F24FF}" vid="{991310B5-91FE-40D2-9F2F-6536330E124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
</file>

<file path=customXml/itemProps1.xml><?xml version="1.0" encoding="utf-8"?>
<ds:datastoreItem xmlns:ds="http://schemas.openxmlformats.org/officeDocument/2006/customXml" ds:itemID="{D0C9905A-CBD0-4539-91F7-7758145DCB1F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2573CA-0043-4396-85E7-C5DDDFB28E31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MCProjects</Template>
  <TotalTime>1927</TotalTime>
  <Words>350</Words>
  <Application>Microsoft Office PowerPoint</Application>
  <PresentationFormat>On-screen Show (4:3)</PresentationFormat>
  <Paragraphs>136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2_HON_Honeywell PPT Template V44 potx</vt:lpstr>
      <vt:lpstr>Honeywell Theme</vt:lpstr>
      <vt:lpstr>think-cell Slide</vt:lpstr>
      <vt:lpstr>[Explained] Adversarial Behavior Solution</vt:lpstr>
      <vt:lpstr>Possible solution for Adversarial Behavior</vt:lpstr>
      <vt:lpstr>UAS 2 Trajectory Spoofing</vt:lpstr>
      <vt:lpstr>UAS 2 Adversarial Behavior Starts</vt:lpstr>
      <vt:lpstr>UAS 1 (blue) detects adversarial</vt:lpstr>
      <vt:lpstr>When Avoidance Grid Range is Removed</vt:lpstr>
      <vt:lpstr>Rule: Dodge Pursuit</vt:lpstr>
      <vt:lpstr>Rule: Dodge Pursuit</vt:lpstr>
      <vt:lpstr>Decision frame 17. – Adversary Detected</vt:lpstr>
      <vt:lpstr>Decision frame 18.</vt:lpstr>
      <vt:lpstr>Decision frame 19.</vt:lpstr>
      <vt:lpstr>Decision frame 20.</vt:lpstr>
      <vt:lpstr>Decision frame 21.</vt:lpstr>
      <vt:lpstr>Decision frame 22. – Collision Avoided</vt:lpstr>
      <vt:lpstr>Unhandled Pursuit leads to Collision:</vt:lpstr>
      <vt:lpstr>Handled Pursuit can save the UAS: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Gomola, Alojz</dc:creator>
  <cp:lastModifiedBy>Alojz Gomola</cp:lastModifiedBy>
  <cp:revision>228</cp:revision>
  <cp:lastPrinted>2015-07-29T21:30:37Z</cp:lastPrinted>
  <dcterms:created xsi:type="dcterms:W3CDTF">2017-09-21T08:49:16Z</dcterms:created>
  <dcterms:modified xsi:type="dcterms:W3CDTF">2019-07-06T07:29:21Z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32119aae-57f2-4d7d-a307-88f2055e1be6</vt:lpwstr>
  </property>
  <property fmtid="{D5CDD505-2E9C-101B-9397-08002B2CF9AE}" pid="3" name="bjSaver">
    <vt:lpwstr>C6yyvslE/cipFLfbT8VtR7D11cRej5tm 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policy="bf276872-af07-4968-a71d-1c83e80bd0bf" xmlns="http://www.boldonjames.com/2008/01/sie/i</vt:lpwstr>
  </property>
  <property fmtid="{D5CDD505-2E9C-101B-9397-08002B2CF9AE}" pid="5" name="bjDocumentLabelXML-0">
    <vt:lpwstr>nternal/label"&gt;&lt;element uid="id_protectivemarking_protect" value="" /&gt;&lt;/sisl&gt;</vt:lpwstr>
  </property>
  <property fmtid="{D5CDD505-2E9C-101B-9397-08002B2CF9AE}" pid="6" name="bjDocumentSecurityLabel">
    <vt:lpwstr>Honeywell Internal</vt:lpwstr>
  </property>
  <property fmtid="{D5CDD505-2E9C-101B-9397-08002B2CF9AE}" pid="7" name="BJClassification">
    <vt:lpwstr>Honeywell Internal</vt:lpwstr>
  </property>
</Properties>
</file>