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80" r:id="rId4"/>
    <p:sldMasterId id="2147493455" r:id="rId5"/>
  </p:sldMasterIdLst>
  <p:notesMasterIdLst>
    <p:notesMasterId r:id="rId15"/>
  </p:notesMasterIdLst>
  <p:handoutMasterIdLst>
    <p:handoutMasterId r:id="rId16"/>
  </p:handoutMasterIdLst>
  <p:sldIdLst>
    <p:sldId id="310" r:id="rId6"/>
    <p:sldId id="312" r:id="rId7"/>
    <p:sldId id="313" r:id="rId8"/>
    <p:sldId id="315" r:id="rId9"/>
    <p:sldId id="314" r:id="rId10"/>
    <p:sldId id="316" r:id="rId11"/>
    <p:sldId id="318" r:id="rId12"/>
    <p:sldId id="311" r:id="rId13"/>
    <p:sldId id="317" r:id="rId14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19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14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71D1D"/>
    <a:srgbClr val="0099FF"/>
    <a:srgbClr val="E42020"/>
    <a:srgbClr val="99CCFF"/>
    <a:srgbClr val="7F7F7F"/>
    <a:srgbClr val="595959"/>
    <a:srgbClr val="EB2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7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776" y="9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06-Jul-19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06-Jul-19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jpg"/><Relationship Id="rId4" Type="http://schemas.openxmlformats.org/officeDocument/2006/relationships/image" Target="../media/image2.jpeg"/><Relationship Id="rId9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0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494348113_low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3573463" y="4052744"/>
            <a:ext cx="2751136" cy="1587618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over - Airplane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r:link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2" y="2021816"/>
            <a:ext cx="2749627" cy="190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-71774" y="6505789"/>
            <a:ext cx="7032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accent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3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[Explained] Approach to avoidance ACAS-Xu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2" descr="Výsledok vyhľadávania obrázkov pre dopyt big UAV whit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856420"/>
            <a:ext cx="5618379" cy="2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ýsledok vyhľadávania obrázkov pre dopyt big UAV whit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33211" r="4476" b="15227"/>
          <a:stretch/>
        </p:blipFill>
        <p:spPr bwMode="auto">
          <a:xfrm>
            <a:off x="218666" y="3652408"/>
            <a:ext cx="5645042" cy="25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ýsledok vyhľadávania obrázkov pre dopyt x8 uav skywalk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0" t="5249" r="20409" b="8903"/>
          <a:stretch/>
        </p:blipFill>
        <p:spPr bwMode="auto">
          <a:xfrm>
            <a:off x="6307995" y="3652408"/>
            <a:ext cx="2319317" cy="22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1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ACAS-X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7" y="856420"/>
            <a:ext cx="8219847" cy="55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vs. ACAS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23" t="-13580" b="-39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8" y="1171575"/>
            <a:ext cx="8291154" cy="472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3857" y="5930956"/>
                <a:ext cx="591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RTCA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SC</m:t>
                      </m:r>
                      <m:r>
                        <m:rPr>
                          <m:nor/>
                        </m:rPr>
                        <a:rPr lang="en-US"/>
                        <m:t>−147, </m:t>
                      </m:r>
                      <m:r>
                        <m:rPr>
                          <m:nor/>
                        </m:rPr>
                        <a:rPr lang="en-US"/>
                        <m:t>ACAS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Xu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WG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Kick</m:t>
                      </m:r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off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January</m:t>
                      </m:r>
                      <m:r>
                        <m:rPr>
                          <m:nor/>
                        </m:rPr>
                        <a:rPr lang="en-US"/>
                        <m:t> 12, 2016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5930956"/>
                <a:ext cx="59118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2" r="-51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60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vs. ACAS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23" t="-13580" b="-39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8" y="1171575"/>
            <a:ext cx="8291154" cy="472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3857" y="5930956"/>
                <a:ext cx="591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RTCA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SC</m:t>
                      </m:r>
                      <m:r>
                        <m:rPr>
                          <m:nor/>
                        </m:rPr>
                        <a:rPr lang="en-US"/>
                        <m:t>−147, </m:t>
                      </m:r>
                      <m:r>
                        <m:rPr>
                          <m:nor/>
                        </m:rPr>
                        <a:rPr lang="en-US"/>
                        <m:t>ACAS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Xu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WG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Kick</m:t>
                      </m:r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off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January</m:t>
                      </m:r>
                      <m:r>
                        <m:rPr>
                          <m:nor/>
                        </m:rPr>
                        <a:rPr lang="en-US"/>
                        <m:t> 12, 2016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5930956"/>
                <a:ext cx="59118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2" r="-51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91150" y="4124325"/>
            <a:ext cx="1857375" cy="20955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2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vs. ACAS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23" t="-13580" b="-39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8" y="1171575"/>
            <a:ext cx="8291154" cy="472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3857" y="5930956"/>
                <a:ext cx="591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RTCA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SC</m:t>
                      </m:r>
                      <m:r>
                        <m:rPr>
                          <m:nor/>
                        </m:rPr>
                        <a:rPr lang="en-US"/>
                        <m:t>−147, </m:t>
                      </m:r>
                      <m:r>
                        <m:rPr>
                          <m:nor/>
                        </m:rPr>
                        <a:rPr lang="en-US"/>
                        <m:t>ACAS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Xu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WG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Kick</m:t>
                      </m:r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off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January</m:t>
                      </m:r>
                      <m:r>
                        <m:rPr>
                          <m:nor/>
                        </m:rPr>
                        <a:rPr lang="en-US"/>
                        <m:t> 12, 2016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5930956"/>
                <a:ext cx="59118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2" r="-51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4578" y="1609725"/>
            <a:ext cx="1276122" cy="10572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578" y="5000625"/>
            <a:ext cx="1276122" cy="7905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response downfall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Depending on the communication link, it is expected that </a:t>
            </a:r>
            <a:r>
              <a:rPr lang="en-US" i="1" u="sng" dirty="0"/>
              <a:t>there may be significant latency associated with RA data transmission</a:t>
            </a:r>
            <a:r>
              <a:rPr lang="en-US" dirty="0"/>
              <a:t> to a ground-based flight crew and subsequent pilot aircraft control commands back to the aircraft in response to the 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Loss of uplink or downlink communications </a:t>
            </a:r>
            <a:r>
              <a:rPr lang="en-US" dirty="0"/>
              <a:t>with the UAS would entirely prevent ground-controlled collision avoidance, and may also degrade collision avoidance effectiveness on other aircraft in coordinated encounters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UAS may also </a:t>
            </a:r>
            <a:r>
              <a:rPr lang="en-US" i="1" u="sng" dirty="0"/>
              <a:t>lack additional outside information</a:t>
            </a:r>
            <a:r>
              <a:rPr lang="en-US" dirty="0"/>
              <a:t>, such as visual identification of intruders, which allows pilots in manned aircraft to make real-time decisions regarding RA response.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pilot has </a:t>
            </a:r>
            <a:r>
              <a:rPr lang="en-US" i="1" u="sng" dirty="0"/>
              <a:t>the ability to override auto-response</a:t>
            </a:r>
            <a:r>
              <a:rPr lang="en-US" dirty="0"/>
              <a:t> at any time before or after the aircraft has started maneuvering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4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TCAS/ACAS RA advisories (!Horizontal only!)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24420"/>
            <a:ext cx="5987118" cy="540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38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ACAS Xu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Safety – weather avoidance, mid air collisions</a:t>
            </a:r>
          </a:p>
          <a:p>
            <a:pPr lvl="1"/>
            <a:r>
              <a:rPr lang="en-US" dirty="0"/>
              <a:t>Strategic layer – flight planning (Hours/10</a:t>
            </a:r>
            <a:r>
              <a:rPr lang="en-US" baseline="30000" dirty="0"/>
              <a:t>ths</a:t>
            </a:r>
            <a:r>
              <a:rPr lang="en-US" dirty="0"/>
              <a:t> of minutes) [Mission plan]</a:t>
            </a:r>
          </a:p>
          <a:p>
            <a:pPr lvl="1"/>
            <a:r>
              <a:rPr lang="en-US" dirty="0"/>
              <a:t>Tactical layer – separation (10</a:t>
            </a:r>
            <a:r>
              <a:rPr lang="en-US" baseline="30000" dirty="0"/>
              <a:t>ths</a:t>
            </a:r>
            <a:r>
              <a:rPr lang="en-US" dirty="0"/>
              <a:t> of minutes/minutes) [Other systems]</a:t>
            </a:r>
          </a:p>
          <a:p>
            <a:pPr lvl="1"/>
            <a:r>
              <a:rPr lang="en-US" dirty="0"/>
              <a:t>Emergency layer – Collision avoidance  (10</a:t>
            </a:r>
            <a:r>
              <a:rPr lang="en-US" baseline="30000" dirty="0"/>
              <a:t>ths</a:t>
            </a:r>
            <a:r>
              <a:rPr lang="en-US" dirty="0"/>
              <a:t>  of seconds/seconds) (ACAS)</a:t>
            </a:r>
          </a:p>
          <a:p>
            <a:endParaRPr lang="en-US" dirty="0"/>
          </a:p>
          <a:p>
            <a:r>
              <a:rPr lang="en-US" dirty="0"/>
              <a:t>ACAS X merits to TCAS II limitations</a:t>
            </a:r>
          </a:p>
          <a:p>
            <a:pPr lvl="1"/>
            <a:r>
              <a:rPr lang="en-US" dirty="0"/>
              <a:t>Reducing nuisance alert rate while improving safety</a:t>
            </a:r>
          </a:p>
          <a:p>
            <a:pPr lvl="1"/>
            <a:r>
              <a:rPr lang="en-US" dirty="0"/>
              <a:t>New classes of users/Adaptation to new operations</a:t>
            </a:r>
          </a:p>
          <a:p>
            <a:pPr lvl="1"/>
            <a:r>
              <a:rPr lang="en-US" dirty="0"/>
              <a:t>Adaptable system allowing different sensors configuration</a:t>
            </a:r>
          </a:p>
          <a:p>
            <a:pPr lvl="1"/>
            <a:r>
              <a:rPr lang="en-US" dirty="0"/>
              <a:t>Backward compatibility with TCAS II</a:t>
            </a:r>
          </a:p>
          <a:p>
            <a:pPr lvl="1"/>
            <a:endParaRPr lang="en-US" dirty="0"/>
          </a:p>
          <a:p>
            <a:r>
              <a:rPr lang="en-US" dirty="0"/>
              <a:t>ACAS Xu should guarantee that UAV system does not enter RA zone of manned aviation</a:t>
            </a:r>
          </a:p>
          <a:p>
            <a:endParaRPr lang="en-US" dirty="0"/>
          </a:p>
          <a:p>
            <a:r>
              <a:rPr lang="en-US" dirty="0"/>
              <a:t>ACAS Xu provides look-up table for avoidance maneuvers on horizontal/vertical separation level, which determines vehicle behavior during avoidance</a:t>
            </a:r>
          </a:p>
          <a:p>
            <a:endParaRPr lang="en-US" dirty="0"/>
          </a:p>
          <a:p>
            <a:r>
              <a:rPr lang="en-US" dirty="0"/>
              <a:t>ACAS Xu is designed for big UAVs which are equipped with Transponder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6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</a:t>
            </a:r>
            <a:r>
              <a:rPr lang="en-US"/>
              <a:t>Comaprison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Room for improvement:</a:t>
            </a:r>
          </a:p>
          <a:p>
            <a:r>
              <a:rPr lang="en-US" dirty="0"/>
              <a:t>Emergency autonomous avoidance maneuvers in short term collision situations</a:t>
            </a:r>
          </a:p>
          <a:p>
            <a:pPr lvl="1"/>
            <a:r>
              <a:rPr lang="en-US" dirty="0"/>
              <a:t>When future implementation of ACAS-XU fails,</a:t>
            </a:r>
          </a:p>
          <a:p>
            <a:pPr lvl="1"/>
            <a:r>
              <a:rPr lang="en-US" dirty="0"/>
              <a:t>When maneuver set for ACAS-XU is incompatible with vehicle dynamics</a:t>
            </a:r>
          </a:p>
          <a:p>
            <a:endParaRPr lang="en-US" dirty="0"/>
          </a:p>
          <a:p>
            <a:r>
              <a:rPr lang="en-US" dirty="0"/>
              <a:t>Long term trajectory planning including “virtual obstacles” </a:t>
            </a:r>
          </a:p>
          <a:p>
            <a:pPr lvl="1"/>
            <a:r>
              <a:rPr lang="en-US" dirty="0"/>
              <a:t>Avoid restricted flight areas</a:t>
            </a:r>
          </a:p>
          <a:p>
            <a:pPr lvl="1"/>
            <a:r>
              <a:rPr lang="en-US" dirty="0"/>
              <a:t>Avoid weather obstacles</a:t>
            </a:r>
          </a:p>
          <a:p>
            <a:endParaRPr lang="en-US" dirty="0"/>
          </a:p>
          <a:p>
            <a:r>
              <a:rPr lang="en-US" dirty="0"/>
              <a:t>Rules of air and ”Right of the way” amendment </a:t>
            </a:r>
          </a:p>
          <a:p>
            <a:pPr lvl="1"/>
            <a:r>
              <a:rPr lang="en-US" dirty="0"/>
              <a:t>The rules of the air needs to be amended to define UAV classes </a:t>
            </a:r>
          </a:p>
          <a:p>
            <a:pPr lvl="1"/>
            <a:r>
              <a:rPr lang="en-US" dirty="0"/>
              <a:t>The behavior patterns for UAV classes needs additional parameters</a:t>
            </a:r>
          </a:p>
          <a:p>
            <a:pPr lvl="1"/>
            <a:r>
              <a:rPr lang="en-US" dirty="0"/>
              <a:t>The vertical separation (right-up/down) must be added for UAVs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11308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PPT Template V3.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B20B907B-3418-4DD6-9F59-155B2CCB7323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17ACCB79-F649-486A-8E6B-DEA61A7D2916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AEA34-0FE5-4161-8619-2C42421968B4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V3.1</Template>
  <TotalTime>6827</TotalTime>
  <Words>451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V3.1</vt:lpstr>
      <vt:lpstr>Honeywell Single Image Cover</vt:lpstr>
      <vt:lpstr>Honeywell Theme</vt:lpstr>
      <vt:lpstr>[Explained] Approach to avoidance ACAS-Xu</vt:lpstr>
      <vt:lpstr>What is ACAS-X</vt:lpstr>
      <vt:lpstr>ACAS X_A vs. ACAS X_U</vt:lpstr>
      <vt:lpstr>ACAS X_A vs. ACAS X_U</vt:lpstr>
      <vt:lpstr>ACAS X_A vs. ACAS X_U</vt:lpstr>
      <vt:lpstr>Automatic response downfall</vt:lpstr>
      <vt:lpstr>TCAS/ACAS RA advisories (!Horizontal only!)</vt:lpstr>
      <vt:lpstr>ACAS Xu Summary</vt:lpstr>
      <vt:lpstr>Our Approach Comaprison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Alojz Gomola</cp:lastModifiedBy>
  <cp:revision>479</cp:revision>
  <cp:lastPrinted>2015-07-29T21:30:37Z</cp:lastPrinted>
  <dcterms:created xsi:type="dcterms:W3CDTF">2017-01-12T09:40:33Z</dcterms:created>
  <dcterms:modified xsi:type="dcterms:W3CDTF">2019-07-06T07:36:07Z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</Properties>
</file>