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heme/theme5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7" r:id="rId4"/>
    <p:sldMasterId id="2147493455" r:id="rId5"/>
    <p:sldMasterId id="2147493599" r:id="rId6"/>
  </p:sldMasterIdLst>
  <p:notesMasterIdLst>
    <p:notesMasterId r:id="rId12"/>
  </p:notesMasterIdLst>
  <p:handoutMasterIdLst>
    <p:handoutMasterId r:id="rId13"/>
  </p:handoutMasterIdLst>
  <p:sldIdLst>
    <p:sldId id="401" r:id="rId7"/>
    <p:sldId id="402" r:id="rId8"/>
    <p:sldId id="403" r:id="rId9"/>
    <p:sldId id="404" r:id="rId10"/>
    <p:sldId id="405" r:id="rId11"/>
  </p:sldIdLst>
  <p:sldSz cx="9144000" cy="6858000" type="screen4x3"/>
  <p:notesSz cx="7023100" cy="9309100"/>
  <p:custDataLst>
    <p:tags r:id="rId14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4319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3808" userDrawn="1">
          <p15:clr>
            <a:srgbClr val="A4A3A4"/>
          </p15:clr>
        </p15:guide>
        <p15:guide id="7" orient="horz" pos="36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ng, Pavel" initials="KP" lastIdx="8" clrIdx="0">
    <p:extLst>
      <p:ext uri="{19B8F6BF-5375-455C-9EA6-DF929625EA0E}">
        <p15:presenceInfo xmlns:p15="http://schemas.microsoft.com/office/powerpoint/2012/main" userId="S-1-5-21-3588447096-1463914-869570945-832978" providerId="AD"/>
      </p:ext>
    </p:extLst>
  </p:cmAuthor>
  <p:cmAuthor id="2" name="Gomola, Alojz" initials="GA" lastIdx="33" clrIdx="1">
    <p:extLst>
      <p:ext uri="{19B8F6BF-5375-455C-9EA6-DF929625EA0E}">
        <p15:presenceInfo xmlns:p15="http://schemas.microsoft.com/office/powerpoint/2012/main" userId="S-1-5-21-3588447096-1463914-869570945-1432209" providerId="AD"/>
      </p:ext>
    </p:extLst>
  </p:cmAuthor>
  <p:cmAuthor id="3" name="Alojz Gomola" initials="AG" lastIdx="3" clrIdx="2">
    <p:extLst>
      <p:ext uri="{19B8F6BF-5375-455C-9EA6-DF929625EA0E}">
        <p15:presenceInfo xmlns:p15="http://schemas.microsoft.com/office/powerpoint/2012/main" userId="f7439ce9bf568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819"/>
    <a:srgbClr val="7F7F7F"/>
    <a:srgbClr val="000000"/>
    <a:srgbClr val="EE3124"/>
    <a:srgbClr val="595959"/>
    <a:srgbClr val="E71D1D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280" autoAdjust="0"/>
  </p:normalViewPr>
  <p:slideViewPr>
    <p:cSldViewPr snapToGrid="0" snapToObjects="1">
      <p:cViewPr varScale="1">
        <p:scale>
          <a:sx n="114" d="100"/>
          <a:sy n="114" d="100"/>
        </p:scale>
        <p:origin x="1518" y="306"/>
      </p:cViewPr>
      <p:guideLst>
        <p:guide orient="horz" pos="1620"/>
        <p:guide orient="horz" pos="2160"/>
        <p:guide pos="2880"/>
        <p:guide orient="horz" pos="4319"/>
        <p:guide/>
        <p:guide orient="horz" pos="3808"/>
        <p:guide orient="horz" pos="3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26-Feb-19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 dirty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26-Feb-19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138363" y="6009007"/>
            <a:ext cx="0" cy="492125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88" y="6221095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Subtitle if Needed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6" y="6220145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6" y="5959797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Presenter Name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147888" y="5928398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25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7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344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8046720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96772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929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640080" y="3624058"/>
            <a:ext cx="786384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32341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86852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190"/>
            <a:ext cx="7680960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and-Promise_editable_HORZ_ol_13x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9972"/>
            <a:ext cx="9143999" cy="4984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2A9BCE-725C-468B-8544-94EEABCA5C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jpeg"/><Relationship Id="rId4" Type="http://schemas.openxmlformats.org/officeDocument/2006/relationships/tags" Target="../tags/tag2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Relationship Id="rId9" Type="http://schemas.openxmlformats.org/officeDocument/2006/relationships/tags" Target="../tags/tag3.xml"/><Relationship Id="rId14" Type="http://schemas.openxmlformats.org/officeDocument/2006/relationships/image" Target="../media/image1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967324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Corner-01 cop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3292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0755" y="6042317"/>
            <a:ext cx="1504536" cy="43492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4" y="1973265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Cover - Airplane.jp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4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2021816"/>
            <a:ext cx="2749627" cy="1902822"/>
          </a:xfrm>
          <a:prstGeom prst="rect">
            <a:avLst/>
          </a:prstGeom>
        </p:spPr>
      </p:pic>
      <p:pic>
        <p:nvPicPr>
          <p:cNvPr id="26" name="Picture 25" descr="494348113_low.jpg"/>
          <p:cNvPicPr>
            <a:picLocks noChangeAspect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>
          <a:xfrm>
            <a:off x="3573464" y="4052744"/>
            <a:ext cx="2751136" cy="15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8" r:id="rId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830141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864" y="2"/>
            <a:ext cx="1810137" cy="1810137"/>
          </a:xfrm>
          <a:prstGeom prst="rect">
            <a:avLst/>
          </a:prstGeom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0352" y="357190"/>
            <a:ext cx="768096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7588" y="2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2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8EDED3-7124-4562-BC95-43C8B5E7D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270048" y="1297125"/>
            <a:ext cx="182881" cy="4762033"/>
            <a:chOff x="-186689" y="1297123"/>
            <a:chExt cx="182881" cy="4762033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833437" y="6998401"/>
            <a:ext cx="7406640" cy="182880"/>
            <a:chOff x="833437" y="-184099"/>
            <a:chExt cx="10529888" cy="182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-309382" y="1297125"/>
            <a:ext cx="182881" cy="4762033"/>
            <a:chOff x="-186689" y="1297123"/>
            <a:chExt cx="182881" cy="4762033"/>
          </a:xfrm>
        </p:grpSpPr>
        <p:cxnSp>
          <p:nvCxnSpPr>
            <p:cNvPr id="26" name="Straight Connector 25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 userDrawn="1"/>
        </p:nvGrpSpPr>
        <p:grpSpPr>
          <a:xfrm>
            <a:off x="833437" y="-313168"/>
            <a:ext cx="7406640" cy="182880"/>
            <a:chOff x="833437" y="-184099"/>
            <a:chExt cx="10529888" cy="182880"/>
          </a:xfrm>
        </p:grpSpPr>
        <p:cxnSp>
          <p:nvCxnSpPr>
            <p:cNvPr id="29" name="Straight Connector 28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931" y="6473970"/>
            <a:ext cx="1230413" cy="342253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-71774" y="6505789"/>
            <a:ext cx="708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© 2019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bg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5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7" r:id="rId2"/>
    <p:sldLayoutId id="2147493588" r:id="rId3"/>
    <p:sldLayoutId id="2147493576" r:id="rId4"/>
    <p:sldLayoutId id="2147493577" r:id="rId5"/>
    <p:sldLayoutId id="214749359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600" b="1" kern="1200" dirty="0">
          <a:solidFill>
            <a:schemeClr val="bg2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-71774" y="6505789"/>
            <a:ext cx="70326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accent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3"/>
            <a:ext cx="1251554" cy="3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00" r:id="rId1"/>
    <p:sldLayoutId id="2147493601" r:id="rId2"/>
    <p:sldLayoutId id="2147493602" r:id="rId3"/>
    <p:sldLayoutId id="2147493603" r:id="rId4"/>
    <p:sldLayoutId id="2147493604" r:id="rId5"/>
    <p:sldLayoutId id="2147493605" r:id="rId6"/>
    <p:sldLayoutId id="2147493606" r:id="rId7"/>
    <p:sldLayoutId id="2147493607" r:id="rId8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problem definition:</a:t>
            </a:r>
            <a:br>
              <a:rPr lang="en-US" dirty="0"/>
            </a:br>
            <a:r>
              <a:rPr lang="en-US" dirty="0"/>
              <a:t>	[P1] Basic Avoidance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𝐹𝑟𝑒𝑒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𝑂𝑐𝑐𝑢𝑝𝑖𝑒𝑑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𝑈𝑛𝑘𝑛𝑜𝑤𝑛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𝑤𝑎𝑦𝑝𝑜𝑖𝑛𝑡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are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reachable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𝐿𝑖𝐷𝐴𝑅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Clasificaiton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function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𝐻𝐹𝑙𝑖𝑔h𝑡𝐶𝑜𝑛𝑠𝑡𝑟𝑎𝑖𝑛𝑡𝑠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vehicle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dynamic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Known world</a:t>
                </a:r>
                <a:r>
                  <a:rPr lang="en-US" dirty="0"/>
                  <a:t> - consisting from Free, Occupied, Unknown sets.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Mission</a:t>
                </a:r>
                <a:r>
                  <a:rPr lang="en-US" dirty="0"/>
                  <a:t> - Assumptions 1-5 are valid.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Sensors</a:t>
                </a:r>
                <a:r>
                  <a:rPr lang="en-US" dirty="0"/>
                  <a:t> - LiDAR sensor is introduced as source of information.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Sensor fusion </a:t>
                </a:r>
                <a:r>
                  <a:rPr lang="en-US" dirty="0"/>
                  <a:t>- classification function implementation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Hard Flight constraints</a:t>
                </a:r>
                <a:r>
                  <a:rPr lang="en-US" i="1" dirty="0"/>
                  <a:t> </a:t>
                </a:r>
                <a:r>
                  <a:rPr lang="en-US" dirty="0"/>
                  <a:t>- UAS dynamic only.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/>
                  <a:t>Problems addressed:</a:t>
                </a:r>
              </a:p>
              <a:p>
                <a:r>
                  <a:rPr lang="en-US" dirty="0"/>
                  <a:t>Navigation Loop Implementation (sec. 6.6.2).</a:t>
                </a:r>
              </a:p>
              <a:p>
                <a:r>
                  <a:rPr lang="en-US" dirty="0"/>
                  <a:t>Avoidance Loop Implementation (sec. 6.6.1).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606" b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problem definition:</a:t>
            </a:r>
            <a:br>
              <a:rPr lang="en-US" dirty="0"/>
            </a:br>
            <a:r>
              <a:rPr lang="en-US" dirty="0"/>
              <a:t>	[P2] Intruders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𝐹𝑟𝑒𝑒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𝑂𝑐𝑐𝑢𝑝𝑖𝑒𝑑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𝑈𝑛𝑘𝑛𝑜𝑤𝑛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𝑤𝑎𝑦𝑝𝑜𝑖𝑛𝑡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are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reachable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𝐿𝑖𝐷𝐴𝑅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𝐴𝐷𝑆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Advanced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joint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sets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𝐻𝐹𝑙𝑖𝑔h𝑡𝐶𝑜𝑛𝑠𝑡𝑟𝑎𝑖𝑛𝑡𝑠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vehicle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dynamic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𝐻𝑎𝑟𝑑𝐶𝑜𝑛𝑠𝑡𝑟𝑎𝑖𝑛𝑡𝑠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intruder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corridors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Sensors</a:t>
                </a:r>
                <a:r>
                  <a:rPr lang="en-US" dirty="0"/>
                  <a:t> - ADS-B added enabling intruder detection.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Sensor fusion</a:t>
                </a:r>
                <a:r>
                  <a:rPr lang="en-US" dirty="0"/>
                  <a:t> - union of obstacle space and individual intruder spaces.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Hard constraints</a:t>
                </a:r>
                <a:r>
                  <a:rPr lang="en-US" dirty="0"/>
                  <a:t> - intruder corridors, changing over time.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/>
                  <a:t>Problems addressed:</a:t>
                </a:r>
                <a:endParaRPr lang="en-US" dirty="0"/>
              </a:p>
              <a:p>
                <a:r>
                  <a:rPr lang="en-US" dirty="0"/>
                  <a:t>Intruder Intersection Models (minimal operation requirements achieved): Linear Intersection Model (app. C.1), Body-volume intersection (app. C.2), Maneuverability uncertainty intersection (app. C.3).</a:t>
                </a:r>
              </a:p>
              <a:p>
                <a:r>
                  <a:rPr lang="en-US" dirty="0"/>
                  <a:t>Flight Corridors (sec. 6.5.3).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606" b="-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problem definition:</a:t>
            </a:r>
            <a:br>
              <a:rPr lang="en-US" dirty="0"/>
            </a:br>
            <a:r>
              <a:rPr lang="en-US" dirty="0"/>
              <a:t>	[P3] Static restrictions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𝐷𝑎𝑡𝑎𝐹𝑢𝑠𝑖𝑜𝑛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𝐹𝑟𝑒𝑒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𝑂𝑐𝑐𝑢𝑝𝑖𝑒𝑑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𝑈𝑛𝑘𝑛𝑜𝑤𝑛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𝑅𝑒𝑠𝑡𝑟𝑖𝑐𝑡𝑒𝑑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𝑤𝑎𝑦𝑝𝑜𝑖𝑛𝑡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are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reachable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𝐿𝑖𝐷𝐴𝑅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𝐴𝐷𝑆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Advanced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joint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sets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𝐼𝑛𝑓𝑜𝑟𝑚𝑎𝑡𝑖𝑜𝑛𝑆𝑜𝑢𝑟𝑐𝑒𝑠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𝑇𝑒𝑟𝑟𝑎𝑖𝑛𝑀𝑎𝑝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𝑂𝑏𝑠𝑡𝑎𝑐𝑙𝑒𝑀𝑎𝑝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𝐹𝑙𝑖𝑔h𝑡𝑅𝑒𝑠𝑡𝑟𝑖𝑐𝑡𝑖𝑜𝑛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𝐷𝑎𝑡𝑎𝐹𝑢𝑠𝑖𝑜𝑛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Advanced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data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fusion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𝐻𝐹𝑙𝑖𝑔h𝑡𝐶𝑜𝑛𝑠𝑡𝑟𝑎𝑖𝑛𝑡𝑠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vehicle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dynamic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𝐻𝑎𝑟𝑑𝐶𝑜𝑛𝑠𝑡𝑟𝑎𝑖𝑛𝑡𝑠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intruder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corridors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terrain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obstacles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𝑆𝑜𝑓𝑡𝑐𝑜𝑛𝑠𝑡𝑟𝑎𝑖𝑛𝑡𝑠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protection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zones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Known world</a:t>
                </a:r>
                <a:r>
                  <a:rPr lang="en-US" dirty="0"/>
                  <a:t> - added restricted space portion evolving over time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Information sources</a:t>
                </a:r>
                <a:r>
                  <a:rPr lang="en-US" dirty="0"/>
                  <a:t> - added </a:t>
                </a:r>
                <a:r>
                  <a:rPr lang="en-US" i="1" dirty="0"/>
                  <a:t>Obstacle Map </a:t>
                </a:r>
                <a:r>
                  <a:rPr lang="en-US" dirty="0"/>
                  <a:t>(fig. 6.13), </a:t>
                </a:r>
                <a:r>
                  <a:rPr lang="en-US" i="1" dirty="0"/>
                  <a:t>Visibility Rating Concept</a:t>
                </a:r>
                <a:r>
                  <a:rPr lang="en-US" dirty="0"/>
                  <a:t> (fig. 6.12) and </a:t>
                </a:r>
                <a:r>
                  <a:rPr lang="en-US" i="1" dirty="0"/>
                  <a:t>Static Constraints </a:t>
                </a:r>
                <a:r>
                  <a:rPr lang="en-US" dirty="0"/>
                  <a:t>(sec. 6.5.3).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Data fusion </a:t>
                </a:r>
                <a:r>
                  <a:rPr lang="en-US" dirty="0"/>
                  <a:t>- the rating implementation of the data fusion (sec. 6.5.4).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Hard constraints</a:t>
                </a:r>
                <a:r>
                  <a:rPr lang="en-US" i="1" dirty="0"/>
                  <a:t> </a:t>
                </a:r>
                <a:r>
                  <a:rPr lang="en-US" dirty="0"/>
                  <a:t>- added obstacles and terrain constraints.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Soft constraints</a:t>
                </a:r>
                <a:r>
                  <a:rPr lang="en-US" dirty="0"/>
                  <a:t> - added airspace restrictions and geo-fencing/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455" r="-909" b="-3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problem definition:</a:t>
            </a:r>
            <a:br>
              <a:rPr lang="en-US" dirty="0"/>
            </a:br>
            <a:r>
              <a:rPr lang="en-US" dirty="0"/>
              <a:t>	[P4] Dynamic restrictions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𝐷𝑎𝑡𝑎𝐹𝑢𝑠𝑖𝑜𝑛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𝐹𝑟𝑒𝑒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𝑂𝑐𝑐𝑢𝑝𝑖𝑒𝑑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𝑈𝑛𝑘𝑛𝑜𝑤𝑛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𝑅𝑒𝑠𝑡𝑟𝑖𝑐𝑡𝑒𝑑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𝑤𝑎𝑦𝑝𝑜𝑖𝑛𝑡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are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reachable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𝐿𝑖𝐷𝐴𝑅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𝐴𝐷𝑆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Advanced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joint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sets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𝐼𝑛𝑓𝑜𝑟𝑚𝑎𝑡𝑖𝑜𝑛𝑆𝑜𝑢𝑟𝑐𝑒𝑠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𝑇𝑒𝑟𝑟𝑎𝑖𝑛𝑀𝑎𝑝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𝑂𝑏𝑠𝑡𝑎𝑐𝑙𝑒𝐷𝑎𝑡𝑎𝑏𝑎𝑠𝑒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𝐹𝑙𝑖𝑔h𝑡𝑅𝑒𝑠𝑡𝑟𝑖𝑐𝑡𝑖𝑜𝑛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𝑊𝑒𝑎𝑡h𝑒𝑟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𝐷𝑎𝑡𝑎𝐹𝑢𝑠𝑖𝑜𝑛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𝐴𝑑𝑣𝑎𝑛𝑐𝑒𝑑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𝑓𝑢𝑠𝑖𝑜𝑛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𝐻𝐹𝑙𝑖𝑔h𝑡𝐶𝑜𝑛𝑠𝑡𝑟𝑎𝑖𝑛𝑡𝑠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vehicle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dynamic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𝐻𝑎𝑟𝑑𝐶𝑜𝑛𝑠𝑡𝑟𝑎𝑖𝑛𝑡𝑠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intruder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corridors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terrain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obstacles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protection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zones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𝑆𝑜𝑓𝑡𝑐𝑜𝑛𝑠𝑡𝑟𝑎𝑖𝑛𝑡𝑠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protection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zones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Information sources</a:t>
                </a:r>
                <a:r>
                  <a:rPr lang="en-US" dirty="0"/>
                  <a:t> - the weather adding </a:t>
                </a:r>
                <a:r>
                  <a:rPr lang="en-US" i="1" dirty="0"/>
                  <a:t>moving constraints  </a:t>
                </a:r>
                <a:r>
                  <a:rPr lang="en-US" dirty="0"/>
                  <a:t>(def. 20) example </a:t>
                </a:r>
                <a:r>
                  <a:rPr lang="en-US" i="1" dirty="0"/>
                  <a:t>Weather Avoidance Case</a:t>
                </a:r>
                <a:r>
                  <a:rPr lang="en-US" dirty="0"/>
                  <a:t> (app. E.1).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Hard constraints</a:t>
                </a:r>
                <a:r>
                  <a:rPr lang="en-US" dirty="0"/>
                  <a:t> - protection zones against severe weather conditions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Soft constraints</a:t>
                </a:r>
                <a:r>
                  <a:rPr lang="en-US" dirty="0"/>
                  <a:t> - protection zones against mild weather conditions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455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problem definition:</a:t>
            </a:r>
            <a:br>
              <a:rPr lang="en-US" dirty="0"/>
            </a:br>
            <a:r>
              <a:rPr lang="sk-SK" dirty="0"/>
              <a:t>	</a:t>
            </a:r>
            <a:r>
              <a:rPr lang="en-US" dirty="0"/>
              <a:t>[P5] Rules of the air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𝐷𝑎𝑡𝑎𝐹𝑢𝑠𝑖𝑜𝑛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𝐾𝑛𝑜𝑤𝑛𝑊𝑜𝑟𝑙𝑑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𝐹𝑟𝑒𝑒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𝑂𝑐𝑐𝑢𝑝𝑖𝑒𝑑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𝑈𝑛𝑘𝑛𝑜𝑤𝑛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𝑅𝑒𝑠𝑡𝑟𝑖𝑐𝑡𝑒𝑑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𝑤𝑎𝑦𝑝𝑜𝑖𝑛𝑡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𝑀𝑖𝑠𝑠𝑖𝑜𝑛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are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reachable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𝐿𝑖𝐷𝐴𝑅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𝐴𝐷𝑆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𝑆𝑒𝑛𝑠𝑜𝑟𝐹𝑢𝑠𝑖𝑜𝑛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Advanced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joint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sets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𝐼𝑛𝑓𝑜𝑟𝑚𝑎𝑡𝑖𝑜𝑛𝑆𝑜𝑢𝑟𝑐𝑒𝑠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𝑇𝑒𝑟𝑟𝑎𝑖𝑛𝑀𝑎𝑝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𝑂𝑏𝑠𝑡𝑎𝑐𝑙𝑒𝐷𝑎𝑡𝑎𝑏𝑎𝑠𝑒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𝐹𝑙𝑖𝑔h𝑡𝑅𝑒𝑠𝑡𝑟𝑖𝑐𝑡𝑖𝑜𝑛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𝑊𝑒𝑎𝑡h𝑒𝑟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𝐷𝑎𝑡𝑎𝐹𝑢𝑠𝑖𝑜𝑛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𝐴𝑑𝑣𝑎𝑛𝑐𝑒𝑑𝑑𝑎𝑡𝑎𝑓𝑢𝑠𝑖𝑜𝑛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𝐻𝐹𝑙𝑖𝑔h𝑡𝐶𝑜𝑛𝑠𝑡𝑟𝑎𝑖𝑛𝑡𝑠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vehicle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dynamic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𝑆𝐹𝑙𝑖𝑔h𝑡𝐶𝑜𝑛𝑠𝑡𝑟𝑎𝑡𝑖𝑛𝑠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airspaces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rules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of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air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𝐻𝑎𝑟𝑑𝐶𝑜𝑛𝑠𝑡𝑟𝑎𝑖𝑛𝑡𝑠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intruder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corridors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terrain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obstacles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protection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zones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𝑆𝑜𝑓𝑡𝑐𝑜𝑛𝑠𝑡𝑟𝑎𝑖𝑛𝑡𝑠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={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protection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zones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u="sng" dirty="0"/>
                  <a:t>Soft flight constraints</a:t>
                </a:r>
                <a:r>
                  <a:rPr lang="en-US" dirty="0"/>
                  <a:t> - different behavior in </a:t>
                </a:r>
                <a:r>
                  <a:rPr lang="en-US" i="1" dirty="0"/>
                  <a:t>airspace classes</a:t>
                </a:r>
                <a:r>
                  <a:rPr lang="en-US" dirty="0"/>
                  <a:t> added, </a:t>
                </a:r>
                <a:r>
                  <a:rPr lang="en-US" i="1" dirty="0"/>
                  <a:t>rules of the air</a:t>
                </a:r>
                <a:r>
                  <a:rPr lang="en-US" dirty="0"/>
                  <a:t> implementation added, introduction in </a:t>
                </a:r>
                <a:r>
                  <a:rPr lang="en-US" i="1" dirty="0"/>
                  <a:t>UTM Implementation</a:t>
                </a:r>
                <a:r>
                  <a:rPr lang="en-US" dirty="0"/>
                  <a:t> (sec. 6.7), </a:t>
                </a:r>
                <a:r>
                  <a:rPr lang="en-US" i="1" dirty="0"/>
                  <a:t>Rule Engine for UAS </a:t>
                </a:r>
                <a:r>
                  <a:rPr lang="en-US" dirty="0"/>
                  <a:t>(sec. 6.8.1) and </a:t>
                </a:r>
                <a:r>
                  <a:rPr lang="en-US" i="1" dirty="0"/>
                  <a:t>Rule Implementation </a:t>
                </a:r>
                <a:r>
                  <a:rPr lang="en-US" dirty="0"/>
                  <a:t>(sec. 6.8.2).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455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4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2_HON_Honeywell PPT Template V44 potx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423D6DD9-61DA-4C06-A2ED-03F7009AEFDE}"/>
    </a:ext>
  </a:extLst>
</a:theme>
</file>

<file path=ppt/theme/theme2.xml><?xml version="1.0" encoding="utf-8"?>
<a:theme xmlns:a="http://schemas.openxmlformats.org/drawingml/2006/main" name="Honeywell Theme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991310B5-91FE-40D2-9F2F-6536330E1248}"/>
    </a:ext>
  </a:extLst>
</a:theme>
</file>

<file path=ppt/theme/theme3.xml><?xml version="1.0" encoding="utf-8"?>
<a:theme xmlns:a="http://schemas.openxmlformats.org/drawingml/2006/main" name="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34FDE730-04EA-4F4E-A193-E4B89531D6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D0C9905A-CBD0-4539-91F7-7758145DCB1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MCProjects</Template>
  <TotalTime>4148</TotalTime>
  <Words>327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2_HON_Honeywell PPT Template V44 potx</vt:lpstr>
      <vt:lpstr>Honeywell Theme</vt:lpstr>
      <vt:lpstr>1_Honeywell Theme</vt:lpstr>
      <vt:lpstr>think-cell Slide</vt:lpstr>
      <vt:lpstr>Incremental problem definition:  [P1] Basic Avoidance</vt:lpstr>
      <vt:lpstr>Incremental problem definition:  [P2] Intruders Introduction</vt:lpstr>
      <vt:lpstr>Incremental problem definition:  [P3] Static restrictions</vt:lpstr>
      <vt:lpstr>Incremental problem definition:  [P4] Dynamic restrictions</vt:lpstr>
      <vt:lpstr>Incremental problem definition:  [P5] Rules of the air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Alojz Gomola</cp:lastModifiedBy>
  <cp:revision>308</cp:revision>
  <cp:lastPrinted>2015-07-29T21:30:37Z</cp:lastPrinted>
  <dcterms:created xsi:type="dcterms:W3CDTF">2017-09-21T08:49:16Z</dcterms:created>
  <dcterms:modified xsi:type="dcterms:W3CDTF">2019-02-26T10:49:02Z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