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  <p:sldMasterId id="2147493599" r:id="rId6"/>
  </p:sldMasterIdLst>
  <p:notesMasterIdLst>
    <p:notesMasterId r:id="rId9"/>
  </p:notesMasterIdLst>
  <p:handoutMasterIdLst>
    <p:handoutMasterId r:id="rId10"/>
  </p:handoutMasterIdLst>
  <p:sldIdLst>
    <p:sldId id="433" r:id="rId7"/>
    <p:sldId id="434" r:id="rId8"/>
  </p:sldIdLst>
  <p:sldSz cx="9144000" cy="6858000" type="screen4x3"/>
  <p:notesSz cx="7023100" cy="9309100"/>
  <p:custDataLst>
    <p:tags r:id="rId1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33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  <p:cmAuthor id="3" name="Alojz Gomola" initials="AG" lastIdx="3" clrIdx="2">
    <p:extLst>
      <p:ext uri="{19B8F6BF-5375-455C-9EA6-DF929625EA0E}">
        <p15:presenceInfo xmlns:p15="http://schemas.microsoft.com/office/powerpoint/2012/main" userId="f7439ce9bf568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819"/>
    <a:srgbClr val="7F7F7F"/>
    <a:srgbClr val="000000"/>
    <a:srgbClr val="EE3124"/>
    <a:srgbClr val="595959"/>
    <a:srgbClr val="E71D1D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5280" autoAdjust="0"/>
  </p:normalViewPr>
  <p:slideViewPr>
    <p:cSldViewPr snapToGrid="0" snapToObjects="1">
      <p:cViewPr varScale="1">
        <p:scale>
          <a:sx n="110" d="100"/>
          <a:sy n="110" d="100"/>
        </p:scale>
        <p:origin x="1638" y="96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06-Mar-19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dirty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06-Mar-19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2019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-71774" y="6505789"/>
            <a:ext cx="7032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accent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3"/>
            <a:ext cx="1251554" cy="3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00" r:id="rId1"/>
    <p:sldLayoutId id="2147493601" r:id="rId2"/>
    <p:sldLayoutId id="2147493602" r:id="rId3"/>
    <p:sldLayoutId id="2147493603" r:id="rId4"/>
    <p:sldLayoutId id="2147493604" r:id="rId5"/>
    <p:sldLayoutId id="2147493605" r:id="rId6"/>
    <p:sldLayoutId id="2147493606" r:id="rId7"/>
    <p:sldLayoutId id="2147493607" r:id="rId8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8BC-4944-4B47-AE23-F05B6CE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1553-C5DB-4BB8-B191-D51EDED36E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Sense &amp; Avoid introduction:</a:t>
            </a:r>
          </a:p>
          <a:p>
            <a:r>
              <a:rPr lang="en-US" dirty="0"/>
              <a:t>Context of SAA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Reactive Obstacle Avoidance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Problems in Detect &amp; Avoid:</a:t>
            </a:r>
          </a:p>
          <a:p>
            <a:r>
              <a:rPr lang="en-US" dirty="0"/>
              <a:t>Explained </a:t>
            </a:r>
            <a:r>
              <a:rPr lang="en-US"/>
              <a:t>as story</a:t>
            </a:r>
            <a:endParaRPr lang="en-US" dirty="0"/>
          </a:p>
          <a:p>
            <a:r>
              <a:rPr lang="en-US" dirty="0"/>
              <a:t>Incremental problem definition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Related work:</a:t>
            </a:r>
          </a:p>
          <a:p>
            <a:r>
              <a:rPr lang="en-US" dirty="0"/>
              <a:t>Movement Automaton</a:t>
            </a:r>
          </a:p>
          <a:p>
            <a:r>
              <a:rPr lang="en-US" dirty="0"/>
              <a:t>Surveillance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Reach set estimation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F532-BA97-4124-A199-38EA2732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Proposed framework: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Avoidance Run </a:t>
            </a:r>
          </a:p>
          <a:p>
            <a:r>
              <a:rPr lang="en-US" dirty="0"/>
              <a:t>UTM Implementation</a:t>
            </a:r>
          </a:p>
          <a:p>
            <a:r>
              <a:rPr lang="en-US" dirty="0"/>
              <a:t>Rule Engine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Simulations: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Obstacle avoidance</a:t>
            </a:r>
          </a:p>
          <a:p>
            <a:r>
              <a:rPr lang="en-US" dirty="0"/>
              <a:t>Weather avoidance</a:t>
            </a:r>
          </a:p>
          <a:p>
            <a:r>
              <a:rPr lang="en-US" dirty="0"/>
              <a:t>Rules of the Air</a:t>
            </a:r>
          </a:p>
          <a:p>
            <a:r>
              <a:rPr lang="en-US" dirty="0"/>
              <a:t>Cooperative vs. Noncooperative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AD75-594A-4EAA-8F0B-C26E5CD4B2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570C130-3947-5746-9F16-5E7E49C44C45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96B-F03C-4682-874C-80372816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984C-6C09-43A3-9B94-3414880A11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Contributions:</a:t>
            </a:r>
          </a:p>
          <a:p>
            <a:r>
              <a:rPr lang="en-US" dirty="0"/>
              <a:t>Reach Set Approximation methods</a:t>
            </a:r>
          </a:p>
          <a:p>
            <a:r>
              <a:rPr lang="en-US" dirty="0"/>
              <a:t>Scalable navigation algorithm</a:t>
            </a:r>
          </a:p>
          <a:p>
            <a:r>
              <a:rPr lang="en-US" dirty="0"/>
              <a:t>Portable D&amp;A solution</a:t>
            </a:r>
          </a:p>
          <a:p>
            <a:endParaRPr lang="en-US" dirty="0"/>
          </a:p>
          <a:p>
            <a:r>
              <a:rPr lang="en-US" dirty="0"/>
              <a:t>UTM services for phase II. &amp; III.</a:t>
            </a:r>
          </a:p>
          <a:p>
            <a:r>
              <a:rPr lang="en-US" dirty="0"/>
              <a:t>Set of test scenarios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3A3ED-33C6-4186-8C29-1F13D7F2A8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38E4B-4920-461A-864C-9C29775246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Reach Set Approximation:</a:t>
            </a:r>
          </a:p>
          <a:p>
            <a:r>
              <a:rPr lang="en-US" dirty="0"/>
              <a:t>Reach set approximated as </a:t>
            </a:r>
            <a:br>
              <a:rPr lang="en-US" dirty="0"/>
            </a:br>
            <a:r>
              <a:rPr lang="en-US" i="1" u="sng" dirty="0"/>
              <a:t>a set of discrete trajectories</a:t>
            </a:r>
          </a:p>
          <a:p>
            <a:r>
              <a:rPr lang="en-US" dirty="0"/>
              <a:t>Relationship between trajectories and operational space - </a:t>
            </a:r>
            <a:r>
              <a:rPr lang="en-US" i="1" u="sng" dirty="0"/>
              <a:t>coverage</a:t>
            </a:r>
          </a:p>
          <a:p>
            <a:r>
              <a:rPr lang="en-US" dirty="0"/>
              <a:t>Minimal reach set representation</a:t>
            </a:r>
          </a:p>
          <a:p>
            <a:r>
              <a:rPr lang="en-US" dirty="0"/>
              <a:t>Behavior encoded in Reach 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75739-EB5A-4F1E-A3CD-92DD45694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Approach avoidance capabilities:</a:t>
            </a:r>
          </a:p>
          <a:p>
            <a:r>
              <a:rPr lang="en-US" dirty="0"/>
              <a:t>Static obstacles a</a:t>
            </a:r>
          </a:p>
          <a:p>
            <a:r>
              <a:rPr lang="en-US" dirty="0"/>
              <a:t>(Non-)cooperative intruders</a:t>
            </a:r>
          </a:p>
          <a:p>
            <a:r>
              <a:rPr lang="en-US" dirty="0"/>
              <a:t>Geo-fenced areas</a:t>
            </a:r>
          </a:p>
          <a:p>
            <a:r>
              <a:rPr lang="en-US" dirty="0"/>
              <a:t>Weather threats</a:t>
            </a:r>
          </a:p>
          <a:p>
            <a:endParaRPr lang="en-US" dirty="0"/>
          </a:p>
          <a:p>
            <a:r>
              <a:rPr lang="en-US" dirty="0"/>
              <a:t>UTM Resolutions (Rule engine)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DA19D-8D31-4199-9261-0D05BFD34BB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Approach reusability/portability:</a:t>
            </a:r>
          </a:p>
          <a:p>
            <a:r>
              <a:rPr lang="en-US" dirty="0"/>
              <a:t>Abstract data fusion procedure</a:t>
            </a:r>
          </a:p>
          <a:p>
            <a:r>
              <a:rPr lang="en-US" dirty="0"/>
              <a:t>Control interface as discrete command chain (movements)</a:t>
            </a:r>
          </a:p>
          <a:p>
            <a:endParaRPr lang="en-US" dirty="0"/>
          </a:p>
          <a:p>
            <a:r>
              <a:rPr lang="en-US" dirty="0"/>
              <a:t>Events &amp; decision making</a:t>
            </a:r>
          </a:p>
          <a:p>
            <a:r>
              <a:rPr lang="en-US"/>
              <a:t>UTM services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9905A-CBD0-4539-91F7-7758145DCB1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4276</TotalTime>
  <Words>147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1_Honeywell Theme</vt:lpstr>
      <vt:lpstr>think-cell Slide</vt:lpstr>
      <vt:lpstr>Overview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327</cp:revision>
  <cp:lastPrinted>2015-07-29T21:30:37Z</cp:lastPrinted>
  <dcterms:created xsi:type="dcterms:W3CDTF">2017-09-21T08:49:16Z</dcterms:created>
  <dcterms:modified xsi:type="dcterms:W3CDTF">2019-03-06T19:53:00Z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