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6.xml" ContentType="application/vnd.openxmlformats-officedocument.presentationml.tags+xml"/>
  <Override PartName="/ppt/theme/theme5.xml" ContentType="application/vnd.openxmlformats-officedocument.them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93597" r:id="rId4"/>
    <p:sldMasterId id="2147493455" r:id="rId5"/>
    <p:sldMasterId id="2147493599" r:id="rId6"/>
  </p:sldMasterIdLst>
  <p:notesMasterIdLst>
    <p:notesMasterId r:id="rId9"/>
  </p:notesMasterIdLst>
  <p:handoutMasterIdLst>
    <p:handoutMasterId r:id="rId10"/>
  </p:handoutMasterIdLst>
  <p:sldIdLst>
    <p:sldId id="433" r:id="rId7"/>
    <p:sldId id="434" r:id="rId8"/>
  </p:sldIdLst>
  <p:sldSz cx="9144000" cy="6858000" type="screen4x3"/>
  <p:notesSz cx="7023100" cy="9309100"/>
  <p:custDataLst>
    <p:tags r:id="rId11"/>
  </p:custDataLst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4" orient="horz" pos="4319" userDrawn="1">
          <p15:clr>
            <a:srgbClr val="A4A3A4"/>
          </p15:clr>
        </p15:guide>
        <p15:guide id="5" userDrawn="1">
          <p15:clr>
            <a:srgbClr val="A4A3A4"/>
          </p15:clr>
        </p15:guide>
        <p15:guide id="6" orient="horz" pos="3808" userDrawn="1">
          <p15:clr>
            <a:srgbClr val="A4A3A4"/>
          </p15:clr>
        </p15:guide>
        <p15:guide id="7" orient="horz" pos="36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lang, Pavel" initials="KP" lastIdx="8" clrIdx="0">
    <p:extLst>
      <p:ext uri="{19B8F6BF-5375-455C-9EA6-DF929625EA0E}">
        <p15:presenceInfo xmlns:p15="http://schemas.microsoft.com/office/powerpoint/2012/main" userId="S-1-5-21-3588447096-1463914-869570945-832978" providerId="AD"/>
      </p:ext>
    </p:extLst>
  </p:cmAuthor>
  <p:cmAuthor id="2" name="Gomola, Alojz" initials="GA" lastIdx="33" clrIdx="1">
    <p:extLst>
      <p:ext uri="{19B8F6BF-5375-455C-9EA6-DF929625EA0E}">
        <p15:presenceInfo xmlns:p15="http://schemas.microsoft.com/office/powerpoint/2012/main" userId="S-1-5-21-3588447096-1463914-869570945-1432209" providerId="AD"/>
      </p:ext>
    </p:extLst>
  </p:cmAuthor>
  <p:cmAuthor id="3" name="Alojz Gomola" initials="AG" lastIdx="3" clrIdx="2">
    <p:extLst>
      <p:ext uri="{19B8F6BF-5375-455C-9EA6-DF929625EA0E}">
        <p15:presenceInfo xmlns:p15="http://schemas.microsoft.com/office/powerpoint/2012/main" userId="f7439ce9bf5689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2819"/>
    <a:srgbClr val="7F7F7F"/>
    <a:srgbClr val="000000"/>
    <a:srgbClr val="EE3124"/>
    <a:srgbClr val="595959"/>
    <a:srgbClr val="E71D1D"/>
    <a:srgbClr val="E4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5280" autoAdjust="0"/>
  </p:normalViewPr>
  <p:slideViewPr>
    <p:cSldViewPr snapToGrid="0" snapToObjects="1">
      <p:cViewPr varScale="1">
        <p:scale>
          <a:sx n="110" d="100"/>
          <a:sy n="110" d="100"/>
        </p:scale>
        <p:origin x="1638" y="96"/>
      </p:cViewPr>
      <p:guideLst>
        <p:guide orient="horz" pos="1620"/>
        <p:guide orient="horz" pos="2160"/>
        <p:guide pos="2880"/>
        <p:guide orient="horz" pos="4319"/>
        <p:guide/>
        <p:guide orient="horz" pos="3808"/>
        <p:guide orient="horz" pos="36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88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tags" Target="tags/tag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7.xm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57D4563-C991-442D-B3F0-C1A43D578CC3}" type="datetimeFigureOut">
              <a:rPr lang="en-US"/>
              <a:pPr>
                <a:defRPr/>
              </a:pPr>
              <a:t>28-Feb-19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842375"/>
            <a:ext cx="7023100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z="700" dirty="0">
                <a:solidFill>
                  <a:srgbClr val="7F7F7F"/>
                </a:solidFill>
                <a:latin typeface="Arial" panose="020B0604020202020204" pitchFamily="34" charset="0"/>
              </a:rPr>
              <a:t>Honeywell Internal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D0CD540-90A1-4DF6-948E-FB2F838FE8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71187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6.xm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A278FD8-54E5-4C24-8F1E-334DBC98CFA6}" type="datetimeFigureOut">
              <a:rPr lang="en-US"/>
              <a:pPr>
                <a:defRPr/>
              </a:pPr>
              <a:t>28-Feb-19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188"/>
            <a:ext cx="5619750" cy="4189412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842375"/>
            <a:ext cx="7023100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700" b="0" i="0" u="none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Honeywell Internal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F80455-CF11-4877-AD7A-70AE5CB739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84151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2138363" y="6009007"/>
            <a:ext cx="0" cy="492125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2147888" y="6221095"/>
            <a:ext cx="4964112" cy="254000"/>
          </a:xfrm>
          <a:prstGeom prst="rect">
            <a:avLst/>
          </a:prstGeom>
          <a:noFill/>
        </p:spPr>
        <p:txBody>
          <a:bodyPr/>
          <a:lstStyle>
            <a:lvl1pPr>
              <a:defRPr sz="1400">
                <a:solidFill>
                  <a:schemeClr val="bg2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>
              <a:buFont typeface="Arial" charset="0"/>
              <a:buNone/>
              <a:defRPr/>
            </a:pPr>
            <a:r>
              <a:rPr lang="en-US" dirty="0"/>
              <a:t>Subtitle if Needed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276226" y="6220145"/>
            <a:ext cx="1862138" cy="249237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>
              <a:buFont typeface="Arial" charset="0"/>
              <a:buNone/>
              <a:defRPr/>
            </a:pPr>
            <a:r>
              <a:rPr lang="en-US" dirty="0"/>
              <a:t>Date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76226" y="5959797"/>
            <a:ext cx="1862138" cy="249237"/>
          </a:xfrm>
          <a:prstGeom prst="rect">
            <a:avLst/>
          </a:prstGeom>
        </p:spPr>
        <p:txBody>
          <a:bodyPr/>
          <a:lstStyle>
            <a:lvl1pPr algn="r">
              <a:defRPr sz="1400" baseline="0">
                <a:solidFill>
                  <a:schemeClr val="bg2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>
              <a:buFont typeface="Arial" charset="0"/>
              <a:buNone/>
              <a:defRPr/>
            </a:pPr>
            <a:r>
              <a:rPr lang="en-US" dirty="0"/>
              <a:t>Presenter Name</a:t>
            </a:r>
          </a:p>
        </p:txBody>
      </p:sp>
      <p:sp>
        <p:nvSpPr>
          <p:cNvPr id="15" name="Text Placeholder 1"/>
          <p:cNvSpPr>
            <a:spLocks noGrp="1"/>
          </p:cNvSpPr>
          <p:nvPr>
            <p:ph type="body" sz="quarter" idx="15" hasCustomPrompt="1"/>
          </p:nvPr>
        </p:nvSpPr>
        <p:spPr>
          <a:xfrm>
            <a:off x="2147888" y="5928398"/>
            <a:ext cx="4964112" cy="254000"/>
          </a:xfrm>
          <a:prstGeom prst="rect">
            <a:avLst/>
          </a:prstGeom>
          <a:noFill/>
        </p:spPr>
        <p:txBody>
          <a:bodyPr/>
          <a:lstStyle>
            <a:lvl1pPr>
              <a:defRPr sz="1800" b="1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buFont typeface="Arial" charset="0"/>
              <a:buNone/>
              <a:defRPr/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258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129894" cy="4986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0C130-3947-5746-9F16-5E7E49C44C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4768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60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8229600" y="6350000"/>
            <a:ext cx="685800" cy="49181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E27D68-75D7-1046-B88F-55C44A5ED9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047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/>
            </a:lvl1pPr>
            <a:lvl2pPr marL="457200" indent="-169863">
              <a:buClr>
                <a:schemeClr val="accent2"/>
              </a:buClr>
              <a:defRPr/>
            </a:lvl2pPr>
            <a:lvl3pPr marL="804863" indent="-177800">
              <a:buClr>
                <a:schemeClr val="accent2"/>
              </a:buClr>
              <a:defRPr/>
            </a:lvl3pPr>
            <a:lvl4pPr marL="1201738" indent="-168275">
              <a:buClr>
                <a:schemeClr val="accent2"/>
              </a:buClr>
              <a:buFontTx/>
              <a:buChar char="-"/>
              <a:defRPr sz="1400"/>
            </a:lvl4pPr>
            <a:lvl5pPr marL="1719263" indent="-177800">
              <a:buClr>
                <a:schemeClr val="accent2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7727" y="1000125"/>
            <a:ext cx="0" cy="5248275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 Single Corner Rectangle 6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chemeClr val="accent2"/>
                </a:solidFill>
                <a:cs typeface="Arial" panose="020B0604020202020204" pitchFamily="34" charset="0"/>
              </a:rPr>
              <a:t>© 2017 by Honeywell International Inc. All rights reserved. 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371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331304"/>
            <a:ext cx="8346678" cy="52511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075DB8A-71E0-F944-83F6-A83A2D996D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31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chemeClr val="accent2"/>
                </a:solidFill>
                <a:cs typeface="Arial" panose="020B0604020202020204" pitchFamily="34" charset="0"/>
              </a:rPr>
              <a:t>© 2017 by Honeywell International Inc. All rights reserved. 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5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2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371062"/>
            <a:ext cx="8290241" cy="4853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buFont typeface="Arial" panose="020B0604020202020204" pitchFamily="34" charset="0"/>
              <a:buChar char="-"/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1800"/>
            </a:lvl1pPr>
            <a:lvl2pPr marL="457200" indent="-169863">
              <a:buClr>
                <a:schemeClr val="accent2"/>
              </a:buClr>
              <a:defRPr sz="1600"/>
            </a:lvl2pPr>
            <a:lvl3pPr marL="804863" indent="-177800">
              <a:buClr>
                <a:schemeClr val="accent2"/>
              </a:buClr>
              <a:defRPr sz="1400"/>
            </a:lvl3pPr>
            <a:lvl4pPr marL="1201738" indent="-168275">
              <a:buClr>
                <a:schemeClr val="accent2"/>
              </a:buClr>
              <a:buFontTx/>
              <a:buChar char="-"/>
              <a:defRPr sz="1200"/>
            </a:lvl4pPr>
            <a:lvl5pPr marL="1719263" indent="-177800"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8D2DB58E-2992-2040-8E77-3A8E9F68BA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4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F74E8-2156-B64F-A723-2FC713503C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2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chemeClr val="accent2"/>
                </a:solidFill>
                <a:cs typeface="Arial" panose="020B0604020202020204" pitchFamily="34" charset="0"/>
              </a:rPr>
              <a:t>© 2015 by Honeywell International Inc. All rights reserved.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929438" y="6350000"/>
            <a:ext cx="1990725" cy="508000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98C0A-3FDF-A343-89AA-469E5F1A16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67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5334498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0352" y="357810"/>
            <a:ext cx="7680960" cy="498610"/>
          </a:xfrm>
        </p:spPr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532340" y="1193483"/>
            <a:ext cx="8046720" cy="4846320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bg2"/>
                </a:solidFill>
              </a:defRPr>
            </a:lvl1pPr>
            <a:lvl2pPr marL="3657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600">
                <a:solidFill>
                  <a:schemeClr val="bg2"/>
                </a:solidFill>
              </a:defRPr>
            </a:lvl2pPr>
            <a:lvl3pPr marL="64008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400">
                <a:solidFill>
                  <a:schemeClr val="bg2"/>
                </a:solidFill>
              </a:defRPr>
            </a:lvl3pPr>
            <a:lvl4pPr marL="8229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0584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9F53ADA-54B7-4D62-BC4B-6B91A22A65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83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09677298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0352" y="357810"/>
            <a:ext cx="7680960" cy="498610"/>
          </a:xfrm>
        </p:spPr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532341" y="1193483"/>
            <a:ext cx="3927118" cy="4846320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bg2"/>
                </a:solidFill>
              </a:defRPr>
            </a:lvl1pPr>
            <a:lvl2pPr marL="3657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600">
                <a:solidFill>
                  <a:schemeClr val="bg2"/>
                </a:solidFill>
              </a:defRPr>
            </a:lvl2pPr>
            <a:lvl3pPr marL="64008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400">
                <a:solidFill>
                  <a:schemeClr val="bg2"/>
                </a:solidFill>
              </a:defRPr>
            </a:lvl3pPr>
            <a:lvl4pPr marL="8229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0584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9F53ADA-54B7-4D62-BC4B-6B91A22A65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 bwMode="auto">
          <a:xfrm>
            <a:off x="4572000" y="1299754"/>
            <a:ext cx="0" cy="475488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7" name="Content Placeholder 4"/>
          <p:cNvSpPr>
            <a:spLocks noGrp="1"/>
          </p:cNvSpPr>
          <p:nvPr>
            <p:ph sz="quarter" idx="14"/>
          </p:nvPr>
        </p:nvSpPr>
        <p:spPr>
          <a:xfrm>
            <a:off x="4686852" y="1193483"/>
            <a:ext cx="3927118" cy="4846320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bg2"/>
                </a:solidFill>
              </a:defRPr>
            </a:lvl1pPr>
            <a:lvl2pPr marL="3657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600">
                <a:solidFill>
                  <a:schemeClr val="bg2"/>
                </a:solidFill>
              </a:defRPr>
            </a:lvl2pPr>
            <a:lvl3pPr marL="64008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400">
                <a:solidFill>
                  <a:schemeClr val="bg2"/>
                </a:solidFill>
              </a:defRPr>
            </a:lvl3pPr>
            <a:lvl4pPr marL="8229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0584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929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0352" y="357810"/>
            <a:ext cx="7680960" cy="498610"/>
          </a:xfrm>
        </p:spPr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532341" y="1193485"/>
            <a:ext cx="3927118" cy="2270351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bg2"/>
                </a:solidFill>
              </a:defRPr>
            </a:lvl1pPr>
            <a:lvl2pPr marL="3657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600">
                <a:solidFill>
                  <a:schemeClr val="bg2"/>
                </a:solidFill>
              </a:defRPr>
            </a:lvl2pPr>
            <a:lvl3pPr marL="64008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400">
                <a:solidFill>
                  <a:schemeClr val="bg2"/>
                </a:solidFill>
              </a:defRPr>
            </a:lvl3pPr>
            <a:lvl4pPr marL="8229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0584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9F53ADA-54B7-4D62-BC4B-6B91A22A65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 bwMode="auto">
          <a:xfrm>
            <a:off x="4572000" y="1299754"/>
            <a:ext cx="0" cy="475488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7" name="Content Placeholder 4"/>
          <p:cNvSpPr>
            <a:spLocks noGrp="1"/>
          </p:cNvSpPr>
          <p:nvPr>
            <p:ph sz="quarter" idx="14"/>
          </p:nvPr>
        </p:nvSpPr>
        <p:spPr>
          <a:xfrm>
            <a:off x="4686852" y="1193485"/>
            <a:ext cx="3927118" cy="2270351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bg2"/>
                </a:solidFill>
              </a:defRPr>
            </a:lvl1pPr>
            <a:lvl2pPr marL="3657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600">
                <a:solidFill>
                  <a:schemeClr val="bg2"/>
                </a:solidFill>
              </a:defRPr>
            </a:lvl2pPr>
            <a:lvl3pPr marL="64008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400">
                <a:solidFill>
                  <a:schemeClr val="bg2"/>
                </a:solidFill>
              </a:defRPr>
            </a:lvl3pPr>
            <a:lvl4pPr marL="8229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0584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 bwMode="auto">
          <a:xfrm flipH="1">
            <a:off x="640080" y="3624058"/>
            <a:ext cx="786384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9" name="Content Placeholder 4"/>
          <p:cNvSpPr>
            <a:spLocks noGrp="1"/>
          </p:cNvSpPr>
          <p:nvPr>
            <p:ph sz="quarter" idx="15"/>
          </p:nvPr>
        </p:nvSpPr>
        <p:spPr>
          <a:xfrm>
            <a:off x="532341" y="3784285"/>
            <a:ext cx="3927118" cy="2270351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bg2"/>
                </a:solidFill>
              </a:defRPr>
            </a:lvl1pPr>
            <a:lvl2pPr marL="3657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600">
                <a:solidFill>
                  <a:schemeClr val="bg2"/>
                </a:solidFill>
              </a:defRPr>
            </a:lvl2pPr>
            <a:lvl3pPr marL="64008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400">
                <a:solidFill>
                  <a:schemeClr val="bg2"/>
                </a:solidFill>
              </a:defRPr>
            </a:lvl3pPr>
            <a:lvl4pPr marL="8229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0584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6"/>
          </p:nvPr>
        </p:nvSpPr>
        <p:spPr>
          <a:xfrm>
            <a:off x="4686852" y="3784285"/>
            <a:ext cx="3927118" cy="2270351"/>
          </a:xfrm>
          <a:prstGeom prst="rect">
            <a:avLst/>
          </a:prstGeom>
        </p:spPr>
        <p:txBody>
          <a:bodyPr/>
          <a:lstStyle>
            <a:lvl1pPr marL="182880" indent="-182880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bg2"/>
                </a:solidFill>
              </a:defRPr>
            </a:lvl1pPr>
            <a:lvl2pPr marL="3657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600">
                <a:solidFill>
                  <a:schemeClr val="bg2"/>
                </a:solidFill>
              </a:defRPr>
            </a:lvl2pPr>
            <a:lvl3pPr marL="64008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400">
                <a:solidFill>
                  <a:schemeClr val="bg2"/>
                </a:solidFill>
              </a:defRPr>
            </a:lvl3pPr>
            <a:lvl4pPr marL="82296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-"/>
              <a:defRPr sz="12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05840" indent="-182880"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defRPr sz="1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376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357190"/>
            <a:ext cx="7680960" cy="4984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C51A5A2-BC59-4A6D-A7BD-C313B1F7F82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62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rand-Promise_editable_HORZ_ol_13x9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079972"/>
            <a:ext cx="9143999" cy="49847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02A9BCE-725C-468B-8544-94EEABCA5C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2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357810"/>
            <a:ext cx="8002359" cy="49861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>
                <a:solidFill>
                  <a:schemeClr val="tx1"/>
                </a:solidFill>
              </a:defRPr>
            </a:lvl1pPr>
            <a:lvl2pPr marL="457200" indent="-169863"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 marL="1201738" indent="-168275">
              <a:buClr>
                <a:schemeClr val="accent2"/>
              </a:buClr>
              <a:buFontTx/>
              <a:buChar char="-"/>
              <a:defRPr sz="1400">
                <a:solidFill>
                  <a:schemeClr val="tx1"/>
                </a:solidFill>
              </a:defRPr>
            </a:lvl4pPr>
            <a:lvl5pPr marL="1719263" indent="-177800">
              <a:buClr>
                <a:schemeClr val="accent2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14D0C-58DA-754D-96DF-668AE432F1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7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ex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chemeClr val="tx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55575" y="614997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chemeClr val="accent2"/>
                </a:solidFill>
                <a:cs typeface="Arial" panose="020B0604020202020204" pitchFamily="34" charset="0"/>
              </a:rPr>
              <a:t>© 2017 by Honeywell International Inc. All rights reserved.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344558"/>
            <a:ext cx="8123010" cy="5118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059047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384610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6A011D3D-470C-6841-80D1-ED00CD694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jpeg"/><Relationship Id="rId3" Type="http://schemas.openxmlformats.org/officeDocument/2006/relationships/vmlDrawing" Target="../drawings/vmlDrawing1.vml"/><Relationship Id="rId7" Type="http://schemas.openxmlformats.org/officeDocument/2006/relationships/image" Target="../media/image2.png"/><Relationship Id="rId12" Type="http://schemas.openxmlformats.org/officeDocument/2006/relationships/image" Target="../media/image7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11" Type="http://schemas.openxmlformats.org/officeDocument/2006/relationships/image" Target="../media/image6.jpe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5.jpeg"/><Relationship Id="rId4" Type="http://schemas.openxmlformats.org/officeDocument/2006/relationships/tags" Target="../tags/tag2.xml"/><Relationship Id="rId9" Type="http://schemas.openxmlformats.org/officeDocument/2006/relationships/image" Target="../media/image4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.xml"/><Relationship Id="rId10" Type="http://schemas.openxmlformats.org/officeDocument/2006/relationships/oleObject" Target="../embeddings/oleObject2.bin"/><Relationship Id="rId4" Type="http://schemas.openxmlformats.org/officeDocument/2006/relationships/slideLayout" Target="../slideLayouts/slideLayout5.xml"/><Relationship Id="rId9" Type="http://schemas.openxmlformats.org/officeDocument/2006/relationships/tags" Target="../tags/tag3.xml"/><Relationship Id="rId14" Type="http://schemas.openxmlformats.org/officeDocument/2006/relationships/image" Target="../media/image11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image" Target="../media/image11.jp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image" Target="file:///\\localhost\Volumes\DMS-Server\Clients\Honeywell%20PPT%20\Honeywell%20-%20Freestanding%20Logos\Honeywell%20-%20Freestanding%20Logo%20RGB.png" TargetMode="Externa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13.png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279673248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4" descr="Corner-01 copy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32923"/>
            <a:ext cx="91440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0755" y="6042317"/>
            <a:ext cx="1504536" cy="434925"/>
          </a:xfrm>
          <a:prstGeom prst="rect">
            <a:avLst/>
          </a:prstGeom>
        </p:spPr>
      </p:pic>
      <p:pic>
        <p:nvPicPr>
          <p:cNvPr id="15" name="Picture 5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1" t="8743" r="4581"/>
          <a:stretch>
            <a:fillRect/>
          </a:stretch>
        </p:blipFill>
        <p:spPr bwMode="auto">
          <a:xfrm>
            <a:off x="1" y="-28514"/>
            <a:ext cx="3481388" cy="5684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264" y="1973265"/>
            <a:ext cx="2733675" cy="366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7" descr="Cover - Airplane.jpg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464" y="-7938"/>
            <a:ext cx="5570537" cy="190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463" y="2021816"/>
            <a:ext cx="2749627" cy="1902822"/>
          </a:xfrm>
          <a:prstGeom prst="rect">
            <a:avLst/>
          </a:prstGeom>
        </p:spPr>
      </p:pic>
      <p:pic>
        <p:nvPicPr>
          <p:cNvPr id="26" name="Picture 25" descr="494348113_low.jpg"/>
          <p:cNvPicPr>
            <a:picLocks noChangeAspect="1"/>
          </p:cNvPicPr>
          <p:nvPr userDrawn="1"/>
        </p:nvPicPr>
        <p:blipFill>
          <a:blip r:embed="rId13" cstate="screen"/>
          <a:srcRect/>
          <a:stretch>
            <a:fillRect/>
          </a:stretch>
        </p:blipFill>
        <p:spPr>
          <a:xfrm>
            <a:off x="3573464" y="4052744"/>
            <a:ext cx="2751136" cy="158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31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98" r:id="rId1"/>
  </p:sldLayoutIdLst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Helvetica 55 Roman"/>
          <a:ea typeface="Helvetica 55 Roman"/>
          <a:cs typeface="Helvetica 55 Roman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SzPct val="90000"/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718301416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3864" y="2"/>
            <a:ext cx="1810137" cy="1810137"/>
          </a:xfrm>
          <a:prstGeom prst="rect">
            <a:avLst/>
          </a:prstGeom>
        </p:spPr>
      </p:pic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530352" y="357190"/>
            <a:ext cx="768096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7588" y="2"/>
            <a:ext cx="506413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bg2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E08EDED3-7124-4562-BC95-43C8B5E7D05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9270048" y="1297125"/>
            <a:ext cx="182881" cy="4762033"/>
            <a:chOff x="-186689" y="1297123"/>
            <a:chExt cx="182881" cy="4762033"/>
          </a:xfrm>
        </p:grpSpPr>
        <p:cxnSp>
          <p:nvCxnSpPr>
            <p:cNvPr id="18" name="Straight Connector 17"/>
            <p:cNvCxnSpPr>
              <a:cxnSpLocks/>
            </p:cNvCxnSpPr>
            <p:nvPr userDrawn="1"/>
          </p:nvCxnSpPr>
          <p:spPr>
            <a:xfrm rot="16200000">
              <a:off x="-95248" y="5967716"/>
              <a:ext cx="0" cy="18288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</p:cNvCxnSpPr>
            <p:nvPr userDrawn="1"/>
          </p:nvCxnSpPr>
          <p:spPr>
            <a:xfrm rot="16200000">
              <a:off x="-95249" y="1205683"/>
              <a:ext cx="0" cy="18288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 userDrawn="1"/>
        </p:nvGrpSpPr>
        <p:grpSpPr>
          <a:xfrm>
            <a:off x="833437" y="6998401"/>
            <a:ext cx="7406640" cy="182880"/>
            <a:chOff x="833437" y="-184099"/>
            <a:chExt cx="10529888" cy="182880"/>
          </a:xfrm>
        </p:grpSpPr>
        <p:cxnSp>
          <p:nvCxnSpPr>
            <p:cNvPr id="16" name="Straight Connector 15"/>
            <p:cNvCxnSpPr/>
            <p:nvPr userDrawn="1"/>
          </p:nvCxnSpPr>
          <p:spPr>
            <a:xfrm>
              <a:off x="11363325" y="-184099"/>
              <a:ext cx="0" cy="18288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833437" y="-184099"/>
              <a:ext cx="0" cy="18288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 userDrawn="1"/>
        </p:nvGrpSpPr>
        <p:grpSpPr>
          <a:xfrm>
            <a:off x="-309382" y="1297125"/>
            <a:ext cx="182881" cy="4762033"/>
            <a:chOff x="-186689" y="1297123"/>
            <a:chExt cx="182881" cy="4762033"/>
          </a:xfrm>
        </p:grpSpPr>
        <p:cxnSp>
          <p:nvCxnSpPr>
            <p:cNvPr id="26" name="Straight Connector 25"/>
            <p:cNvCxnSpPr>
              <a:cxnSpLocks/>
            </p:cNvCxnSpPr>
            <p:nvPr userDrawn="1"/>
          </p:nvCxnSpPr>
          <p:spPr>
            <a:xfrm rot="16200000">
              <a:off x="-95248" y="5967716"/>
              <a:ext cx="0" cy="18288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cxnSpLocks/>
            </p:cNvCxnSpPr>
            <p:nvPr userDrawn="1"/>
          </p:nvCxnSpPr>
          <p:spPr>
            <a:xfrm rot="16200000">
              <a:off x="-95249" y="1205683"/>
              <a:ext cx="0" cy="18288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 userDrawn="1"/>
        </p:nvGrpSpPr>
        <p:grpSpPr>
          <a:xfrm>
            <a:off x="833437" y="-313168"/>
            <a:ext cx="7406640" cy="182880"/>
            <a:chOff x="833437" y="-184099"/>
            <a:chExt cx="10529888" cy="182880"/>
          </a:xfrm>
        </p:grpSpPr>
        <p:cxnSp>
          <p:nvCxnSpPr>
            <p:cNvPr id="29" name="Straight Connector 28"/>
            <p:cNvCxnSpPr/>
            <p:nvPr userDrawn="1"/>
          </p:nvCxnSpPr>
          <p:spPr>
            <a:xfrm>
              <a:off x="11363325" y="-184099"/>
              <a:ext cx="0" cy="18288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833437" y="-184099"/>
              <a:ext cx="0" cy="182880"/>
            </a:xfrm>
            <a:prstGeom prst="line">
              <a:avLst/>
            </a:prstGeom>
            <a:ln w="3175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7931" y="6473970"/>
            <a:ext cx="1230413" cy="342253"/>
          </a:xfrm>
          <a:prstGeom prst="rect">
            <a:avLst/>
          </a:prstGeom>
        </p:spPr>
      </p:pic>
      <p:sp>
        <p:nvSpPr>
          <p:cNvPr id="24" name="Rectangle 23"/>
          <p:cNvSpPr>
            <a:spLocks noChangeArrowheads="1"/>
          </p:cNvSpPr>
          <p:nvPr userDrawn="1"/>
        </p:nvSpPr>
        <p:spPr bwMode="auto">
          <a:xfrm>
            <a:off x="-71774" y="6505789"/>
            <a:ext cx="708238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chemeClr val="bg2"/>
                </a:solidFill>
                <a:cs typeface="Arial" panose="020B0604020202020204" pitchFamily="34" charset="0"/>
              </a:rPr>
              <a:t>© 2019 by Honeywell International Inc. All rights reserved.</a:t>
            </a:r>
          </a:p>
          <a:p>
            <a:pPr eaLnBrk="1" hangingPunct="1">
              <a:defRPr/>
            </a:pPr>
            <a:r>
              <a:rPr lang="en-US" altLang="en-US" sz="700" dirty="0">
                <a:solidFill>
                  <a:schemeClr val="bg2"/>
                </a:solidFill>
                <a:cs typeface="Arial" panose="020B0604020202020204" pitchFamily="34" charset="0"/>
              </a:rPr>
              <a:t>MarineUAS</a:t>
            </a:r>
            <a:r>
              <a:rPr lang="en-US" altLang="en-US" sz="700" baseline="0" dirty="0">
                <a:solidFill>
                  <a:schemeClr val="bg2"/>
                </a:solidFill>
                <a:cs typeface="Arial" panose="020B0604020202020204" pitchFamily="34" charset="0"/>
              </a:rPr>
              <a:t> - </a:t>
            </a:r>
            <a:r>
              <a:rPr lang="en-US" altLang="en-US" sz="700" dirty="0">
                <a:solidFill>
                  <a:schemeClr val="bg2"/>
                </a:solidFill>
                <a:cs typeface="Arial" panose="020B0604020202020204" pitchFamily="34" charset="0"/>
              </a:rPr>
              <a:t>Innovative Training Network on Autonomous Unmanned Aerial Systems for Marine and Coastal Monitoring</a:t>
            </a:r>
          </a:p>
          <a:p>
            <a:pPr eaLnBrk="1" hangingPunct="1">
              <a:defRPr/>
            </a:pPr>
            <a:r>
              <a:rPr lang="en-US" altLang="en-US" sz="700" dirty="0">
                <a:solidFill>
                  <a:schemeClr val="bg2"/>
                </a:solidFill>
                <a:cs typeface="Arial" panose="020B0604020202020204" pitchFamily="34" charset="0"/>
              </a:rPr>
              <a:t>This project has received funding from European Union`s Horizon 2020 research and innovation programme, under the Marie Sklodowska-Curie grant agreement No 642153 </a:t>
            </a: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986" y="6385165"/>
            <a:ext cx="1251554" cy="3283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575" r:id="rId1"/>
    <p:sldLayoutId id="2147493587" r:id="rId2"/>
    <p:sldLayoutId id="2147493588" r:id="rId3"/>
    <p:sldLayoutId id="2147493576" r:id="rId4"/>
    <p:sldLayoutId id="2147493577" r:id="rId5"/>
    <p:sldLayoutId id="2147493594" r:id="rId6"/>
  </p:sldLayoutIdLst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600" b="1" kern="1200" dirty="0">
          <a:solidFill>
            <a:schemeClr val="bg2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1"/>
          <p:cNvSpPr>
            <a:spLocks noChangeAspect="1"/>
          </p:cNvSpPr>
          <p:nvPr/>
        </p:nvSpPr>
        <p:spPr>
          <a:xfrm rot="5400000">
            <a:off x="7772400" y="0"/>
            <a:ext cx="1371600" cy="1371542"/>
          </a:xfrm>
          <a:custGeom>
            <a:avLst/>
            <a:gdLst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1371600 w 1371600"/>
              <a:gd name="connsiteY3" fmla="*/ 1532236 h 1532236"/>
              <a:gd name="connsiteX4" fmla="*/ 0 w 1371600"/>
              <a:gd name="connsiteY4" fmla="*/ 1532236 h 1532236"/>
              <a:gd name="connsiteX5" fmla="*/ 0 w 1371600"/>
              <a:gd name="connsiteY5" fmla="*/ 0 h 1532236"/>
              <a:gd name="connsiteX0" fmla="*/ 0 w 1371600"/>
              <a:gd name="connsiteY0" fmla="*/ 0 h 1532236"/>
              <a:gd name="connsiteX1" fmla="*/ 1142995 w 1371600"/>
              <a:gd name="connsiteY1" fmla="*/ 0 h 1532236"/>
              <a:gd name="connsiteX2" fmla="*/ 1371600 w 1371600"/>
              <a:gd name="connsiteY2" fmla="*/ 228605 h 1532236"/>
              <a:gd name="connsiteX3" fmla="*/ 0 w 1371600"/>
              <a:gd name="connsiteY3" fmla="*/ 1532236 h 1532236"/>
              <a:gd name="connsiteX4" fmla="*/ 0 w 1371600"/>
              <a:gd name="connsiteY4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8 h 1532244"/>
              <a:gd name="connsiteX1" fmla="*/ 1142995 w 1142995"/>
              <a:gd name="connsiteY1" fmla="*/ 8 h 1532244"/>
              <a:gd name="connsiteX2" fmla="*/ 0 w 1142995"/>
              <a:gd name="connsiteY2" fmla="*/ 1532244 h 1532244"/>
              <a:gd name="connsiteX3" fmla="*/ 0 w 1142995"/>
              <a:gd name="connsiteY3" fmla="*/ 8 h 1532244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4012 w 1147007"/>
              <a:gd name="connsiteY0" fmla="*/ 9 h 1532245"/>
              <a:gd name="connsiteX1" fmla="*/ 1147007 w 1147007"/>
              <a:gd name="connsiteY1" fmla="*/ 9 h 1532245"/>
              <a:gd name="connsiteX2" fmla="*/ 4012 w 1147007"/>
              <a:gd name="connsiteY2" fmla="*/ 1532245 h 1532245"/>
              <a:gd name="connsiteX3" fmla="*/ 4012 w 1147007"/>
              <a:gd name="connsiteY3" fmla="*/ 9 h 1532245"/>
              <a:gd name="connsiteX0" fmla="*/ 0 w 1142995"/>
              <a:gd name="connsiteY0" fmla="*/ 9 h 1532245"/>
              <a:gd name="connsiteX1" fmla="*/ 1142995 w 1142995"/>
              <a:gd name="connsiteY1" fmla="*/ 9 h 1532245"/>
              <a:gd name="connsiteX2" fmla="*/ 0 w 1142995"/>
              <a:gd name="connsiteY2" fmla="*/ 1532245 h 1532245"/>
              <a:gd name="connsiteX3" fmla="*/ 0 w 1142995"/>
              <a:gd name="connsiteY3" fmla="*/ 9 h 1532245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64 h 1532300"/>
              <a:gd name="connsiteX1" fmla="*/ 1142995 w 1142995"/>
              <a:gd name="connsiteY1" fmla="*/ 64 h 1532300"/>
              <a:gd name="connsiteX2" fmla="*/ 0 w 1142995"/>
              <a:gd name="connsiteY2" fmla="*/ 1532300 h 1532300"/>
              <a:gd name="connsiteX3" fmla="*/ 0 w 1142995"/>
              <a:gd name="connsiteY3" fmla="*/ 64 h 1532300"/>
              <a:gd name="connsiteX0" fmla="*/ 0 w 1142995"/>
              <a:gd name="connsiteY0" fmla="*/ 76 h 1532312"/>
              <a:gd name="connsiteX1" fmla="*/ 1142995 w 1142995"/>
              <a:gd name="connsiteY1" fmla="*/ 76 h 1532312"/>
              <a:gd name="connsiteX2" fmla="*/ 0 w 1142995"/>
              <a:gd name="connsiteY2" fmla="*/ 1532312 h 1532312"/>
              <a:gd name="connsiteX3" fmla="*/ 0 w 1142995"/>
              <a:gd name="connsiteY3" fmla="*/ 76 h 1532312"/>
              <a:gd name="connsiteX0" fmla="*/ 0 w 1142995"/>
              <a:gd name="connsiteY0" fmla="*/ 83 h 1532319"/>
              <a:gd name="connsiteX1" fmla="*/ 1142995 w 1142995"/>
              <a:gd name="connsiteY1" fmla="*/ 83 h 1532319"/>
              <a:gd name="connsiteX2" fmla="*/ 0 w 1142995"/>
              <a:gd name="connsiteY2" fmla="*/ 1532319 h 1532319"/>
              <a:gd name="connsiteX3" fmla="*/ 0 w 1142995"/>
              <a:gd name="connsiteY3" fmla="*/ 83 h 1532319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87 h 1532323"/>
              <a:gd name="connsiteX1" fmla="*/ 1142995 w 1142995"/>
              <a:gd name="connsiteY1" fmla="*/ 87 h 1532323"/>
              <a:gd name="connsiteX2" fmla="*/ 0 w 1142995"/>
              <a:gd name="connsiteY2" fmla="*/ 1532323 h 1532323"/>
              <a:gd name="connsiteX3" fmla="*/ 0 w 1142995"/>
              <a:gd name="connsiteY3" fmla="*/ 87 h 1532323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  <a:gd name="connsiteX0" fmla="*/ 0 w 1142995"/>
              <a:gd name="connsiteY0" fmla="*/ 0 h 1532236"/>
              <a:gd name="connsiteX1" fmla="*/ 1142995 w 1142995"/>
              <a:gd name="connsiteY1" fmla="*/ 0 h 1532236"/>
              <a:gd name="connsiteX2" fmla="*/ 0 w 1142995"/>
              <a:gd name="connsiteY2" fmla="*/ 1532236 h 1532236"/>
              <a:gd name="connsiteX3" fmla="*/ 0 w 1142995"/>
              <a:gd name="connsiteY3" fmla="*/ 0 h 153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995" h="1532236">
                <a:moveTo>
                  <a:pt x="0" y="0"/>
                </a:moveTo>
                <a:lnTo>
                  <a:pt x="1142995" y="0"/>
                </a:lnTo>
                <a:cubicBezTo>
                  <a:pt x="511969" y="21249"/>
                  <a:pt x="3930" y="739945"/>
                  <a:pt x="0" y="1532236"/>
                </a:cubicBezTo>
                <a:cubicBezTo>
                  <a:pt x="4519" y="403311"/>
                  <a:pt x="0" y="51074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 cmpd="sng">
            <a:noFill/>
          </a:ln>
          <a:effectLst>
            <a:innerShdw blurRad="127000" dist="25400" dir="2700000">
              <a:schemeClr val="accent3">
                <a:lumMod val="50000"/>
                <a:alpha val="40000"/>
              </a:scheme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57188"/>
            <a:ext cx="8102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23"/>
          <p:cNvSpPr>
            <a:spLocks noChangeArrowheads="1"/>
          </p:cNvSpPr>
          <p:nvPr/>
        </p:nvSpPr>
        <p:spPr bwMode="auto">
          <a:xfrm>
            <a:off x="-71774" y="6505789"/>
            <a:ext cx="703269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dirty="0">
                <a:solidFill>
                  <a:schemeClr val="accent2"/>
                </a:solidFill>
                <a:cs typeface="Arial" panose="020B0604020202020204" pitchFamily="34" charset="0"/>
              </a:rPr>
              <a:t>© 2017 by Honeywell International Inc. All rights reserved.</a:t>
            </a:r>
          </a:p>
          <a:p>
            <a:pPr eaLnBrk="1" hangingPunct="1">
              <a:defRPr/>
            </a:pPr>
            <a:r>
              <a:rPr lang="en-US" altLang="en-US" sz="700" dirty="0">
                <a:solidFill>
                  <a:schemeClr val="accent2"/>
                </a:solidFill>
                <a:cs typeface="Arial" panose="020B0604020202020204" pitchFamily="34" charset="0"/>
              </a:rPr>
              <a:t>MarineUAS</a:t>
            </a:r>
            <a:r>
              <a:rPr lang="en-US" altLang="en-US" sz="700" baseline="0" dirty="0">
                <a:solidFill>
                  <a:schemeClr val="accent2"/>
                </a:solidFill>
                <a:cs typeface="Arial" panose="020B0604020202020204" pitchFamily="34" charset="0"/>
              </a:rPr>
              <a:t> - </a:t>
            </a:r>
            <a:r>
              <a:rPr lang="en-US" altLang="en-US" sz="700" dirty="0">
                <a:solidFill>
                  <a:schemeClr val="accent2"/>
                </a:solidFill>
                <a:cs typeface="Arial" panose="020B0604020202020204" pitchFamily="34" charset="0"/>
              </a:rPr>
              <a:t>Innovative Training Network on Autonomous Unmanned Aerial Systems for Marine and Coastal Monitoring</a:t>
            </a:r>
          </a:p>
          <a:p>
            <a:pPr eaLnBrk="1" hangingPunct="1">
              <a:defRPr/>
            </a:pPr>
            <a:r>
              <a:rPr lang="en-US" altLang="en-US" sz="700" dirty="0">
                <a:solidFill>
                  <a:schemeClr val="accent2"/>
                </a:solidFill>
                <a:cs typeface="Arial" panose="020B0604020202020204" pitchFamily="34" charset="0"/>
              </a:rPr>
              <a:t>This project has received funding from European Union`s Horizon 2020 research and innovation programme, under the Marie Sklodowska-Curie grant agreement No 642153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pPr>
              <a:defRPr/>
            </a:pPr>
            <a:fld id="{58E27D68-75D7-1046-B88F-55C44A5ED9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078" name="Picture 10" descr="\\localhost\Volumes\DMS-Server\Clients\Honeywell PPT \Honeywell - Freestanding Logos\Honeywell - Freestanding Logo RGB.png"/>
          <p:cNvPicPr>
            <a:picLocks noChangeAspect="1"/>
          </p:cNvPicPr>
          <p:nvPr/>
        </p:nvPicPr>
        <p:blipFill>
          <a:blip r:embed="rId10" r:link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450" y="6519863"/>
            <a:ext cx="10318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986" y="6385163"/>
            <a:ext cx="1251554" cy="32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5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600" r:id="rId1"/>
    <p:sldLayoutId id="2147493601" r:id="rId2"/>
    <p:sldLayoutId id="2147493602" r:id="rId3"/>
    <p:sldLayoutId id="2147493603" r:id="rId4"/>
    <p:sldLayoutId id="2147493604" r:id="rId5"/>
    <p:sldLayoutId id="2147493605" r:id="rId6"/>
    <p:sldLayoutId id="2147493606" r:id="rId7"/>
    <p:sldLayoutId id="2147493607" r:id="rId8"/>
  </p:sldLayoutIdLst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2800" b="1" kern="1200" dirty="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charset="2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588BC-4944-4B47-AE23-F05B6CE4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31553-C5DB-4BB8-B191-D51EDED36E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u="sng" dirty="0"/>
              <a:t>Sense &amp; Avoid introduction:</a:t>
            </a:r>
          </a:p>
          <a:p>
            <a:r>
              <a:rPr lang="en-US" dirty="0"/>
              <a:t>Context of SAA</a:t>
            </a:r>
          </a:p>
          <a:p>
            <a:r>
              <a:rPr lang="en-US" dirty="0"/>
              <a:t>Actors</a:t>
            </a:r>
          </a:p>
          <a:p>
            <a:r>
              <a:rPr lang="en-US" dirty="0"/>
              <a:t>Reactive Obstacle Avoidance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u="sng" dirty="0"/>
              <a:t>Problems in Detect &amp; Avoid:</a:t>
            </a:r>
          </a:p>
          <a:p>
            <a:r>
              <a:rPr lang="en-US" dirty="0"/>
              <a:t>How to get into fine restaurant</a:t>
            </a:r>
          </a:p>
          <a:p>
            <a:r>
              <a:rPr lang="en-US" dirty="0"/>
              <a:t>Incremental problem definition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u="sng" dirty="0"/>
              <a:t>Related work:</a:t>
            </a:r>
          </a:p>
          <a:p>
            <a:r>
              <a:rPr lang="en-US" dirty="0"/>
              <a:t>Movement Automaton</a:t>
            </a:r>
          </a:p>
          <a:p>
            <a:r>
              <a:rPr lang="en-US" dirty="0"/>
              <a:t>Surveillance</a:t>
            </a:r>
          </a:p>
          <a:p>
            <a:r>
              <a:rPr lang="en-US" dirty="0"/>
              <a:t>Navigation</a:t>
            </a:r>
          </a:p>
          <a:p>
            <a:r>
              <a:rPr lang="en-US" dirty="0"/>
              <a:t>Reach set estimation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CF532-BA97-4124-A199-38EA2732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u="sng" dirty="0"/>
              <a:t>Proposed framework:</a:t>
            </a:r>
          </a:p>
          <a:p>
            <a:r>
              <a:rPr lang="en-US" dirty="0"/>
              <a:t>Overview</a:t>
            </a:r>
          </a:p>
          <a:p>
            <a:r>
              <a:rPr lang="en-US" dirty="0"/>
              <a:t>Avoidance Run </a:t>
            </a:r>
          </a:p>
          <a:p>
            <a:r>
              <a:rPr lang="en-US" dirty="0"/>
              <a:t>UTM Implementation</a:t>
            </a:r>
          </a:p>
          <a:p>
            <a:r>
              <a:rPr lang="en-US" dirty="0"/>
              <a:t>Rule Engine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u="sng" dirty="0"/>
              <a:t>Simulations:</a:t>
            </a:r>
          </a:p>
          <a:p>
            <a:r>
              <a:rPr lang="en-US" dirty="0"/>
              <a:t>Test Plan</a:t>
            </a:r>
          </a:p>
          <a:p>
            <a:r>
              <a:rPr lang="en-US" dirty="0"/>
              <a:t>Obstacle avoidance</a:t>
            </a:r>
          </a:p>
          <a:p>
            <a:r>
              <a:rPr lang="en-US" dirty="0"/>
              <a:t>Weather avoidance</a:t>
            </a:r>
          </a:p>
          <a:p>
            <a:r>
              <a:rPr lang="en-US" dirty="0"/>
              <a:t>Rules of the Air</a:t>
            </a:r>
          </a:p>
          <a:p>
            <a:r>
              <a:rPr lang="en-US" dirty="0"/>
              <a:t>Cooperative vs. Noncooperative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u="sng" dirty="0" err="1"/>
              <a:t>Colclusion</a:t>
            </a:r>
            <a:endParaRPr lang="en-US" i="1" u="sn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AFAD75-594A-4EAA-8F0B-C26E5CD4B22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B570C130-3947-5746-9F16-5E7E49C44C45}" type="slidenum">
              <a:rPr lang="en-US" smtClean="0"/>
              <a:pPr>
                <a:defRPr/>
              </a:pPr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44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9B96B-F03C-4682-874C-80372816E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6984C-6C09-43A3-9B94-3414880A11C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u="sng" dirty="0"/>
              <a:t>Contributions:</a:t>
            </a:r>
          </a:p>
          <a:p>
            <a:r>
              <a:rPr lang="en-US" dirty="0"/>
              <a:t>Reach Set Approximation methods</a:t>
            </a:r>
          </a:p>
          <a:p>
            <a:r>
              <a:rPr lang="en-US" dirty="0"/>
              <a:t>Scalable navigation algorithm</a:t>
            </a:r>
          </a:p>
          <a:p>
            <a:r>
              <a:rPr lang="en-US" dirty="0"/>
              <a:t>Portable D&amp;A solution</a:t>
            </a:r>
          </a:p>
          <a:p>
            <a:endParaRPr lang="en-US" dirty="0"/>
          </a:p>
          <a:p>
            <a:r>
              <a:rPr lang="en-US" dirty="0"/>
              <a:t>UTM services for phase II. &amp; III.</a:t>
            </a:r>
          </a:p>
          <a:p>
            <a:r>
              <a:rPr lang="en-US" dirty="0"/>
              <a:t>Set of test scenarios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3A3ED-33C6-4186-8C29-1F13D7F2A81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49F53ADA-54B7-4D62-BC4B-6B91A22A65F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C38E4B-4920-461A-864C-9C297752467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u="sng" dirty="0"/>
              <a:t>Reach Set Approximation:</a:t>
            </a:r>
          </a:p>
          <a:p>
            <a:r>
              <a:rPr lang="en-US" dirty="0"/>
              <a:t>Reach set approximated as </a:t>
            </a:r>
            <a:br>
              <a:rPr lang="en-US" dirty="0"/>
            </a:br>
            <a:r>
              <a:rPr lang="en-US" i="1" u="sng" dirty="0"/>
              <a:t>a set of discrete trajectories</a:t>
            </a:r>
          </a:p>
          <a:p>
            <a:r>
              <a:rPr lang="en-US" dirty="0"/>
              <a:t>Relationship between trajectories and operational space - </a:t>
            </a:r>
            <a:r>
              <a:rPr lang="en-US" i="1" u="sng" dirty="0"/>
              <a:t>coverage</a:t>
            </a:r>
          </a:p>
          <a:p>
            <a:r>
              <a:rPr lang="en-US" dirty="0"/>
              <a:t>Minimal reach set representation</a:t>
            </a:r>
          </a:p>
          <a:p>
            <a:r>
              <a:rPr lang="en-US" dirty="0"/>
              <a:t>Behavior encoded in Reach set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D75739-EB5A-4F1E-A3CD-92DD4569462F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u="sng" dirty="0"/>
              <a:t>Approach avoidance capabilities:</a:t>
            </a:r>
          </a:p>
          <a:p>
            <a:r>
              <a:rPr lang="en-US" dirty="0"/>
              <a:t>Static obstacles a</a:t>
            </a:r>
          </a:p>
          <a:p>
            <a:r>
              <a:rPr lang="en-US" dirty="0"/>
              <a:t>(Non-)cooperative intruders</a:t>
            </a:r>
          </a:p>
          <a:p>
            <a:r>
              <a:rPr lang="en-US" dirty="0"/>
              <a:t>Geo-fenced areas</a:t>
            </a:r>
          </a:p>
          <a:p>
            <a:r>
              <a:rPr lang="en-US" dirty="0"/>
              <a:t>Weather threats</a:t>
            </a:r>
          </a:p>
          <a:p>
            <a:endParaRPr lang="en-US" dirty="0"/>
          </a:p>
          <a:p>
            <a:r>
              <a:rPr lang="en-US" dirty="0"/>
              <a:t>UTM Resolutions (Rule engine)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FDA19D-8D31-4199-9261-0D05BFD34BB2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u="sng" dirty="0"/>
              <a:t>Approach reusability/portability:</a:t>
            </a:r>
          </a:p>
          <a:p>
            <a:r>
              <a:rPr lang="en-US" dirty="0"/>
              <a:t>Abstract data fusion procedure</a:t>
            </a:r>
          </a:p>
          <a:p>
            <a:r>
              <a:rPr lang="en-US" dirty="0"/>
              <a:t>Control interface as discrete command chain (movements)</a:t>
            </a:r>
          </a:p>
          <a:p>
            <a:endParaRPr lang="en-US" dirty="0"/>
          </a:p>
          <a:p>
            <a:r>
              <a:rPr lang="en-US" dirty="0"/>
              <a:t>Events &amp; decision making</a:t>
            </a:r>
          </a:p>
          <a:p>
            <a:r>
              <a:rPr lang="en-US"/>
              <a:t>UTM services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84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42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heme/theme1.xml><?xml version="1.0" encoding="utf-8"?>
<a:theme xmlns:a="http://schemas.openxmlformats.org/drawingml/2006/main" name="2_HON_Honeywell PPT Template V44 potx">
  <a:themeElements>
    <a:clrScheme name="HON">
      <a:dk1>
        <a:srgbClr val="707070"/>
      </a:dk1>
      <a:lt1>
        <a:srgbClr val="FFFFFF"/>
      </a:lt1>
      <a:dk2>
        <a:srgbClr val="E1261C"/>
      </a:dk2>
      <a:lt2>
        <a:srgbClr val="000000"/>
      </a:lt2>
      <a:accent1>
        <a:srgbClr val="FFC627"/>
      </a:accent1>
      <a:accent2>
        <a:srgbClr val="F37021"/>
      </a:accent2>
      <a:accent3>
        <a:srgbClr val="1792E5"/>
      </a:accent3>
      <a:accent4>
        <a:srgbClr val="FFFFFF"/>
      </a:accent4>
      <a:accent5>
        <a:srgbClr val="FFFFFF"/>
      </a:accent5>
      <a:accent6>
        <a:srgbClr val="FFFFFF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_4x3" id="{05744C82-3ED5-4EB6-BBD4-E940041F24FF}" vid="{423D6DD9-61DA-4C06-A2ED-03F7009AEFDE}"/>
    </a:ext>
  </a:extLst>
</a:theme>
</file>

<file path=ppt/theme/theme2.xml><?xml version="1.0" encoding="utf-8"?>
<a:theme xmlns:a="http://schemas.openxmlformats.org/drawingml/2006/main" name="Honeywell Theme">
  <a:themeElements>
    <a:clrScheme name="HON">
      <a:dk1>
        <a:srgbClr val="707070"/>
      </a:dk1>
      <a:lt1>
        <a:srgbClr val="FFFFFF"/>
      </a:lt1>
      <a:dk2>
        <a:srgbClr val="E1261C"/>
      </a:dk2>
      <a:lt2>
        <a:srgbClr val="000000"/>
      </a:lt2>
      <a:accent1>
        <a:srgbClr val="FFC627"/>
      </a:accent1>
      <a:accent2>
        <a:srgbClr val="F37021"/>
      </a:accent2>
      <a:accent3>
        <a:srgbClr val="1792E5"/>
      </a:accent3>
      <a:accent4>
        <a:srgbClr val="FFFFFF"/>
      </a:accent4>
      <a:accent5>
        <a:srgbClr val="FFFFFF"/>
      </a:accent5>
      <a:accent6>
        <a:srgbClr val="FFFFFF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dirty="0" smtClean="0">
            <a:solidFill>
              <a:schemeClr val="accent2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_4x3" id="{05744C82-3ED5-4EB6-BBD4-E940041F24FF}" vid="{991310B5-91FE-40D2-9F2F-6536330E1248}"/>
    </a:ext>
  </a:extLst>
</a:theme>
</file>

<file path=ppt/theme/theme3.xml><?xml version="1.0" encoding="utf-8"?>
<a:theme xmlns:a="http://schemas.openxmlformats.org/drawingml/2006/main" name="1_Honeywell Theme">
  <a:themeElements>
    <a:clrScheme name="Honeywell Branded Colors">
      <a:dk1>
        <a:srgbClr val="000000"/>
      </a:dk1>
      <a:lt1>
        <a:srgbClr val="FFFFFF"/>
      </a:lt1>
      <a:dk2>
        <a:srgbClr val="E1261C"/>
      </a:dk2>
      <a:lt2>
        <a:srgbClr val="FFFFFF"/>
      </a:lt2>
      <a:accent1>
        <a:srgbClr val="000000"/>
      </a:accent1>
      <a:accent2>
        <a:srgbClr val="707070"/>
      </a:accent2>
      <a:accent3>
        <a:srgbClr val="E1261C"/>
      </a:accent3>
      <a:accent4>
        <a:srgbClr val="F37021"/>
      </a:accent4>
      <a:accent5>
        <a:srgbClr val="FFC627"/>
      </a:accent5>
      <a:accent6>
        <a:srgbClr val="1792E5"/>
      </a:accent6>
      <a:hlink>
        <a:srgbClr val="707070"/>
      </a:hlink>
      <a:folHlink>
        <a:srgbClr val="E126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neywell PPT Template V3.potx" id="{072A8F60-D587-4413-B71E-E25EEABC022A}" vid="{34FDE730-04EA-4F4E-A193-E4B89531D62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B125E098E7F49A0205A16AC239CE8" ma:contentTypeVersion="0" ma:contentTypeDescription="Create a new document." ma:contentTypeScope="" ma:versionID="73d8c0722a46478c40824ebff996163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9A711268-4532-4FB9-8196-23D231793A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F2573CA-0043-4396-85E7-C5DDDFB28E31}">
  <ds:schemaRefs>
    <ds:schemaRef ds:uri="http://www.w3.org/2001/XMLSchema"/>
    <ds:schemaRef ds:uri="http://www.boldonjames.com/2008/01/sie/internal/label"/>
  </ds:schemaRefs>
</ds:datastoreItem>
</file>

<file path=customXml/itemProps3.xml><?xml version="1.0" encoding="utf-8"?>
<ds:datastoreItem xmlns:ds="http://schemas.openxmlformats.org/officeDocument/2006/customXml" ds:itemID="{D0C9905A-CBD0-4539-91F7-7758145DCB1F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MCProjects</Template>
  <TotalTime>4275</TotalTime>
  <Words>150</Words>
  <Application>Microsoft Office PowerPoint</Application>
  <PresentationFormat>On-screen Show (4:3)</PresentationFormat>
  <Paragraphs>57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4" baseType="lpstr">
      <vt:lpstr>Arial</vt:lpstr>
      <vt:lpstr>Calibri</vt:lpstr>
      <vt:lpstr>Courier New</vt:lpstr>
      <vt:lpstr>Helvetica 55 Roman</vt:lpstr>
      <vt:lpstr>Helvetica Neue</vt:lpstr>
      <vt:lpstr>HelveticaNeue BoldCond</vt:lpstr>
      <vt:lpstr>HelveticaNeue MediumCond</vt:lpstr>
      <vt:lpstr>Wingdings</vt:lpstr>
      <vt:lpstr>2_HON_Honeywell PPT Template V44 potx</vt:lpstr>
      <vt:lpstr>Honeywell Theme</vt:lpstr>
      <vt:lpstr>1_Honeywell Theme</vt:lpstr>
      <vt:lpstr>think-cell Slide</vt:lpstr>
      <vt:lpstr>Overview</vt:lpstr>
      <vt:lpstr>Conclusion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Gomola, Alojz</dc:creator>
  <cp:lastModifiedBy>Alojz Gomola</cp:lastModifiedBy>
  <cp:revision>326</cp:revision>
  <cp:lastPrinted>2015-07-29T21:30:37Z</cp:lastPrinted>
  <dcterms:created xsi:type="dcterms:W3CDTF">2017-09-21T08:49:16Z</dcterms:created>
  <dcterms:modified xsi:type="dcterms:W3CDTF">2019-02-28T15:12:21Z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32119aae-57f2-4d7d-a307-88f2055e1be6</vt:lpwstr>
  </property>
  <property fmtid="{D5CDD505-2E9C-101B-9397-08002B2CF9AE}" pid="3" name="bjSaver">
    <vt:lpwstr>C6yyvslE/cipFLfbT8VtR7D11cRej5tm 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policy="bf276872-af07-4968-a71d-1c83e80bd0bf" xmlns="http://www.boldonjames.com/2008/01/sie/i</vt:lpwstr>
  </property>
  <property fmtid="{D5CDD505-2E9C-101B-9397-08002B2CF9AE}" pid="5" name="bjDocumentLabelXML-0">
    <vt:lpwstr>nternal/label"&gt;&lt;element uid="id_protectivemarking_protect" value="" /&gt;&lt;/sisl&gt;</vt:lpwstr>
  </property>
  <property fmtid="{D5CDD505-2E9C-101B-9397-08002B2CF9AE}" pid="6" name="bjDocumentSecurityLabel">
    <vt:lpwstr>Honeywell Internal</vt:lpwstr>
  </property>
  <property fmtid="{D5CDD505-2E9C-101B-9397-08002B2CF9AE}" pid="7" name="BJClassification">
    <vt:lpwstr>Honeywell Internal</vt:lpwstr>
  </property>
</Properties>
</file>