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93597" r:id="rId4"/>
    <p:sldMasterId id="2147493455" r:id="rId5"/>
  </p:sldMasterIdLst>
  <p:notesMasterIdLst>
    <p:notesMasterId r:id="rId9"/>
  </p:notesMasterIdLst>
  <p:handoutMasterIdLst>
    <p:handoutMasterId r:id="rId10"/>
  </p:handoutMasterIdLst>
  <p:sldIdLst>
    <p:sldId id="406" r:id="rId6"/>
    <p:sldId id="407" r:id="rId7"/>
    <p:sldId id="398" r:id="rId8"/>
  </p:sldIdLst>
  <p:sldSz cx="9144000" cy="6858000" type="screen4x3"/>
  <p:notesSz cx="7104063" cy="10234613"/>
  <p:custDataLst>
    <p:tags r:id="rId11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orient="horz" pos="4319" userDrawn="1">
          <p15:clr>
            <a:srgbClr val="A4A3A4"/>
          </p15:clr>
        </p15:guide>
        <p15:guide id="5" userDrawn="1">
          <p15:clr>
            <a:srgbClr val="A4A3A4"/>
          </p15:clr>
        </p15:guide>
        <p15:guide id="6" orient="horz" pos="3808" userDrawn="1">
          <p15:clr>
            <a:srgbClr val="A4A3A4"/>
          </p15:clr>
        </p15:guide>
        <p15:guide id="7" orient="horz" pos="36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lang, Pavel" initials="KP" lastIdx="8" clrIdx="0">
    <p:extLst>
      <p:ext uri="{19B8F6BF-5375-455C-9EA6-DF929625EA0E}">
        <p15:presenceInfo xmlns:p15="http://schemas.microsoft.com/office/powerpoint/2012/main" userId="S-1-5-21-3588447096-1463914-869570945-832978" providerId="AD"/>
      </p:ext>
    </p:extLst>
  </p:cmAuthor>
  <p:cmAuthor id="2" name="Gomola, Alojz" initials="GA" lastIdx="33" clrIdx="1">
    <p:extLst>
      <p:ext uri="{19B8F6BF-5375-455C-9EA6-DF929625EA0E}">
        <p15:presenceInfo xmlns:p15="http://schemas.microsoft.com/office/powerpoint/2012/main" userId="S-1-5-21-3588447096-1463914-869570945-1432209" providerId="AD"/>
      </p:ext>
    </p:extLst>
  </p:cmAuthor>
  <p:cmAuthor id="3" name="Alojz Gomola" initials="AG" lastIdx="3" clrIdx="2">
    <p:extLst>
      <p:ext uri="{19B8F6BF-5375-455C-9EA6-DF929625EA0E}">
        <p15:presenceInfo xmlns:p15="http://schemas.microsoft.com/office/powerpoint/2012/main" userId="f7439ce9bf5689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EB2819"/>
    <a:srgbClr val="7F7F7F"/>
    <a:srgbClr val="000000"/>
    <a:srgbClr val="EE3124"/>
    <a:srgbClr val="595959"/>
    <a:srgbClr val="E71D1D"/>
    <a:srgbClr val="E4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64540" autoAdjust="0"/>
  </p:normalViewPr>
  <p:slideViewPr>
    <p:cSldViewPr snapToGrid="0" snapToObjects="1">
      <p:cViewPr varScale="1">
        <p:scale>
          <a:sx n="73" d="100"/>
          <a:sy n="73" d="100"/>
        </p:scale>
        <p:origin x="258" y="72"/>
      </p:cViewPr>
      <p:guideLst>
        <p:guide orient="horz" pos="1620"/>
        <p:guide orient="horz" pos="2160"/>
        <p:guide pos="2880"/>
        <p:guide orient="horz" pos="4319"/>
        <p:guide/>
        <p:guide orient="horz" pos="3808"/>
        <p:guide orient="horz" pos="3611"/>
      </p:guideLst>
    </p:cSldViewPr>
  </p:slideViewPr>
  <p:outlineViewPr>
    <p:cViewPr>
      <p:scale>
        <a:sx n="33" d="100"/>
        <a:sy n="33" d="100"/>
      </p:scale>
      <p:origin x="0" y="-41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1122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71187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D2FE4-B648-4E04-86F3-DE73AD6DC3F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12</a:t>
            </a:r>
            <a:r>
              <a:rPr lang="en-US" baseline="30000" dirty="0"/>
              <a:t>th</a:t>
            </a:r>
            <a:r>
              <a:rPr lang="en-US" dirty="0"/>
              <a:t> July 2019, Porto </a:t>
            </a: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F3F40F7F-8A14-40D5-A510-569B42C074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431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Obstacle Avoidance Framework based on Reach Sets</a:t>
            </a:r>
          </a:p>
        </p:txBody>
      </p:sp>
      <p:sp>
        <p:nvSpPr>
          <p:cNvPr id="7" name="Slide Image Placeholder 6">
            <a:extLst>
              <a:ext uri="{FF2B5EF4-FFF2-40B4-BE49-F238E27FC236}">
                <a16:creationId xmlns:a16="http://schemas.microsoft.com/office/drawing/2014/main" id="{D49828AE-E217-4654-A70D-092874AB3E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023" y="704851"/>
            <a:ext cx="6851447" cy="513740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37DF6C40-D0CF-451A-B8A5-B68A4B8D0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6023" y="6034344"/>
            <a:ext cx="6851447" cy="349541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651A66E-0811-427A-89E3-41F5BF7F62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Thesis presentation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8E1CA0-D956-43D9-87B6-EF5E6C9671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46199-CAFB-437E-8898-9B3F1AF3B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4151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57200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60035C3-3CE4-473F-BCC4-169C35EABE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7475" y="704850"/>
            <a:ext cx="6848475" cy="5137150"/>
          </a:xfrm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28AEF52-98A9-4BE7-81F2-AB9A0B7C8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Speech:</a:t>
            </a:r>
            <a:endParaRPr lang="en-US" dirty="0"/>
          </a:p>
          <a:p>
            <a:pPr lvl="0"/>
            <a:r>
              <a:rPr lang="en-US" dirty="0"/>
              <a:t>For all test cases we have tracked:</a:t>
            </a:r>
          </a:p>
          <a:p>
            <a:pPr lvl="0"/>
            <a:r>
              <a:rPr lang="en-US" dirty="0"/>
              <a:t>“Safety margin breach” which is primary performance criterion,</a:t>
            </a:r>
          </a:p>
          <a:p>
            <a:pPr lvl="0"/>
            <a:r>
              <a:rPr lang="en-US" dirty="0"/>
              <a:t>All simulations have passed</a:t>
            </a:r>
          </a:p>
          <a:p>
            <a:r>
              <a:rPr lang="en-US" b="1" dirty="0"/>
              <a:t>Note: </a:t>
            </a:r>
            <a:endParaRPr lang="en-US" dirty="0"/>
          </a:p>
          <a:p>
            <a:pPr lvl="0"/>
            <a:r>
              <a:rPr lang="en-US" dirty="0"/>
              <a:t>There are secondary criterions,</a:t>
            </a:r>
          </a:p>
          <a:p>
            <a:pPr lvl="0"/>
            <a:r>
              <a:rPr lang="en-US" dirty="0"/>
              <a:t>1. Path tracking performance: - deviations from expected trajectory</a:t>
            </a:r>
          </a:p>
          <a:p>
            <a:pPr lvl="0"/>
            <a:r>
              <a:rPr lang="en-US" dirty="0"/>
              <a:t>2. Computation load performance – maneuver feasibility by computational point of the view</a:t>
            </a:r>
          </a:p>
          <a:p>
            <a:pPr lvl="0"/>
            <a:r>
              <a:rPr lang="en-US" dirty="0"/>
              <a:t>Some of simulations has not been presented </a:t>
            </a:r>
          </a:p>
          <a:p>
            <a:r>
              <a:rPr lang="en-US" b="1" dirty="0"/>
              <a:t>Your Notes: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9C0CB40A-BB62-4E32-970A-BC8A12D0428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12</a:t>
            </a:r>
            <a:r>
              <a:rPr lang="en-US" baseline="30000" dirty="0"/>
              <a:t>th</a:t>
            </a:r>
            <a:r>
              <a:rPr lang="en-US" dirty="0"/>
              <a:t> July 2019, Porto </a:t>
            </a:r>
          </a:p>
        </p:txBody>
      </p:sp>
      <p:sp>
        <p:nvSpPr>
          <p:cNvPr id="7" name="Header Placeholder 5">
            <a:extLst>
              <a:ext uri="{FF2B5EF4-FFF2-40B4-BE49-F238E27FC236}">
                <a16:creationId xmlns:a16="http://schemas.microsoft.com/office/drawing/2014/main" id="{45179782-E20E-4844-B585-03D99D7708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431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Obstacle Avoidance Framework based on Reach Sets</a:t>
            </a:r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EAF1C6B0-0243-479F-B011-04AE4ABB12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Thesis presentation</a:t>
            </a:r>
          </a:p>
        </p:txBody>
      </p:sp>
      <p:sp>
        <p:nvSpPr>
          <p:cNvPr id="9" name="Slide Number Placeholder 11">
            <a:extLst>
              <a:ext uri="{FF2B5EF4-FFF2-40B4-BE49-F238E27FC236}">
                <a16:creationId xmlns:a16="http://schemas.microsoft.com/office/drawing/2014/main" id="{ACC1B123-A2EC-4341-AF63-5044BCB95E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46199-CAFB-437E-8898-9B3F1AF3B20C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2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C879BFD-96B5-49B4-99C4-5947F8D41B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7475" y="704850"/>
            <a:ext cx="6848475" cy="5137150"/>
          </a:xfrm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FBF901-2822-43F7-93DF-3EB9711807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Speech:</a:t>
            </a:r>
            <a:endParaRPr lang="en-US" dirty="0"/>
          </a:p>
          <a:p>
            <a:pPr lvl="0"/>
            <a:r>
              <a:rPr lang="en-US" dirty="0"/>
              <a:t>The same goes for the cooperative test cases,</a:t>
            </a:r>
          </a:p>
          <a:p>
            <a:pPr lvl="0"/>
            <a:r>
              <a:rPr lang="en-US" dirty="0"/>
              <a:t> All simulations have passed,</a:t>
            </a:r>
            <a:endParaRPr lang="en-US" b="1" dirty="0"/>
          </a:p>
          <a:p>
            <a:r>
              <a:rPr lang="en-US" b="1" dirty="0"/>
              <a:t>Note:</a:t>
            </a:r>
            <a:endParaRPr lang="en-US" dirty="0"/>
          </a:p>
          <a:p>
            <a:pPr lvl="0"/>
            <a:r>
              <a:rPr lang="en-US" dirty="0"/>
              <a:t>You have seen all simulations from this test set during presentation</a:t>
            </a:r>
          </a:p>
          <a:p>
            <a:pPr lvl="0"/>
            <a:r>
              <a:rPr lang="en-US" dirty="0"/>
              <a:t>These test cases can be used for your approach evaluation	</a:t>
            </a:r>
          </a:p>
          <a:p>
            <a:r>
              <a:rPr lang="en-US" b="1" dirty="0"/>
              <a:t>Your Notes: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20232DE0-0CD0-491D-8998-FC4D53B803F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12</a:t>
            </a:r>
            <a:r>
              <a:rPr lang="en-US" baseline="30000" dirty="0"/>
              <a:t>th</a:t>
            </a:r>
            <a:r>
              <a:rPr lang="en-US" dirty="0"/>
              <a:t> July 2019, Porto </a:t>
            </a:r>
          </a:p>
        </p:txBody>
      </p:sp>
      <p:sp>
        <p:nvSpPr>
          <p:cNvPr id="7" name="Header Placeholder 5">
            <a:extLst>
              <a:ext uri="{FF2B5EF4-FFF2-40B4-BE49-F238E27FC236}">
                <a16:creationId xmlns:a16="http://schemas.microsoft.com/office/drawing/2014/main" id="{2ADE4A17-D22B-45A8-99C8-7C7021A3ED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431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Obstacle Avoidance Framework based on Reach Sets</a:t>
            </a:r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46667BA9-2349-400B-BAB5-DCBBDF7560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Thesis presentation</a:t>
            </a:r>
          </a:p>
        </p:txBody>
      </p:sp>
      <p:sp>
        <p:nvSpPr>
          <p:cNvPr id="9" name="Slide Number Placeholder 11">
            <a:extLst>
              <a:ext uri="{FF2B5EF4-FFF2-40B4-BE49-F238E27FC236}">
                <a16:creationId xmlns:a16="http://schemas.microsoft.com/office/drawing/2014/main" id="{4EAAEDCC-ACF0-41DE-97B2-DC8AA71ABA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46199-CAFB-437E-8898-9B3F1AF3B2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06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B5597CD-66DA-4451-AC22-681A2C8C2B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7475" y="704850"/>
            <a:ext cx="6848475" cy="5137150"/>
          </a:xfrm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C6AD4FB-A4B7-4F37-B97D-D925BEF541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Speech:</a:t>
            </a:r>
          </a:p>
          <a:p>
            <a:pPr lvl="0"/>
            <a:r>
              <a:rPr lang="en-US" dirty="0"/>
              <a:t>We have developed own testing framework enabling us to test:</a:t>
            </a:r>
          </a:p>
          <a:p>
            <a:pPr lvl="0"/>
            <a:r>
              <a:rPr lang="en-US" dirty="0"/>
              <a:t>1. Static obstacle collisions.</a:t>
            </a:r>
          </a:p>
          <a:p>
            <a:pPr lvl="0"/>
            <a:r>
              <a:rPr lang="en-US" dirty="0"/>
              <a:t>2. Intruder collision,</a:t>
            </a:r>
          </a:p>
          <a:p>
            <a:pPr lvl="0"/>
            <a:r>
              <a:rPr lang="en-US" dirty="0"/>
              <a:t>3. Weather avoidance,</a:t>
            </a:r>
          </a:p>
          <a:p>
            <a:pPr lvl="0"/>
            <a:r>
              <a:rPr lang="en-US" dirty="0"/>
              <a:t>4. Combination of any previous,</a:t>
            </a:r>
          </a:p>
          <a:p>
            <a:pPr lvl="0"/>
            <a:r>
              <a:rPr lang="en-US" dirty="0"/>
              <a:t>We have prepared and executed 13 scenarios,</a:t>
            </a:r>
          </a:p>
          <a:p>
            <a:r>
              <a:rPr lang="en-US" b="1" dirty="0"/>
              <a:t>Your Notes: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4DA010EA-BCD5-44F9-AE62-9641337A2DA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12</a:t>
            </a:r>
            <a:r>
              <a:rPr lang="en-US" baseline="30000" dirty="0"/>
              <a:t>th</a:t>
            </a:r>
            <a:r>
              <a:rPr lang="en-US" dirty="0"/>
              <a:t> July 2019, Porto </a:t>
            </a:r>
          </a:p>
        </p:txBody>
      </p:sp>
      <p:sp>
        <p:nvSpPr>
          <p:cNvPr id="7" name="Header Placeholder 5">
            <a:extLst>
              <a:ext uri="{FF2B5EF4-FFF2-40B4-BE49-F238E27FC236}">
                <a16:creationId xmlns:a16="http://schemas.microsoft.com/office/drawing/2014/main" id="{8878BBB9-5525-4743-BDB0-318F0E55B6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431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Obstacle Avoidance Framework based on Reach Sets</a:t>
            </a:r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4DAF1FA7-395C-440A-B19F-AB9350330D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Thesis presentation</a:t>
            </a:r>
          </a:p>
        </p:txBody>
      </p:sp>
      <p:sp>
        <p:nvSpPr>
          <p:cNvPr id="9" name="Slide Number Placeholder 11">
            <a:extLst>
              <a:ext uri="{FF2B5EF4-FFF2-40B4-BE49-F238E27FC236}">
                <a16:creationId xmlns:a16="http://schemas.microsoft.com/office/drawing/2014/main" id="{5F9564AD-B895-4988-A254-1EB6F0303D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46199-CAFB-437E-8898-9B3F1AF3B2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1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2138363" y="5808982"/>
            <a:ext cx="0" cy="492125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2147888" y="6021070"/>
            <a:ext cx="6729406" cy="254000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bg2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buFont typeface="Arial" charset="0"/>
              <a:buNone/>
              <a:defRPr/>
            </a:pPr>
            <a:r>
              <a:rPr lang="en-US" dirty="0"/>
              <a:t>Subtitle if Needed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76226" y="6020120"/>
            <a:ext cx="1862138" cy="249237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buFont typeface="Arial" charset="0"/>
              <a:buNone/>
              <a:defRPr/>
            </a:pPr>
            <a:r>
              <a:rPr lang="en-US" dirty="0"/>
              <a:t>Date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66701" y="5759772"/>
            <a:ext cx="1862138" cy="249237"/>
          </a:xfrm>
          <a:prstGeom prst="rect">
            <a:avLst/>
          </a:prstGeom>
        </p:spPr>
        <p:txBody>
          <a:bodyPr/>
          <a:lstStyle>
            <a:lvl1pPr algn="r">
              <a:defRPr sz="1400" baseline="0">
                <a:solidFill>
                  <a:schemeClr val="bg2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buFont typeface="Arial" charset="0"/>
              <a:buNone/>
              <a:defRPr/>
            </a:pPr>
            <a:r>
              <a:rPr lang="en-US" dirty="0"/>
              <a:t>Presenter Name</a:t>
            </a:r>
          </a:p>
        </p:txBody>
      </p:sp>
      <p:sp>
        <p:nvSpPr>
          <p:cNvPr id="15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2147887" y="5610225"/>
            <a:ext cx="6729407" cy="372148"/>
          </a:xfrm>
          <a:prstGeom prst="rect">
            <a:avLst/>
          </a:prstGeom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buFont typeface="Arial" charset="0"/>
              <a:buNone/>
              <a:defRPr/>
            </a:pPr>
            <a:r>
              <a:rPr lang="en-US" dirty="0"/>
              <a:t>PRESENTATION TITLE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381FC8E7-8FFC-4449-B984-CE135C7B5D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1801" b="31623"/>
          <a:stretch/>
        </p:blipFill>
        <p:spPr>
          <a:xfrm rot="20219817">
            <a:off x="25496" y="5512297"/>
            <a:ext cx="506638" cy="1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8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5334498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0352" y="357810"/>
            <a:ext cx="7680960" cy="498610"/>
          </a:xfrm>
        </p:spPr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32340" y="1193483"/>
            <a:ext cx="8046720" cy="4846320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bg2"/>
                </a:solidFill>
              </a:defRPr>
            </a:lvl1pPr>
            <a:lvl2pPr marL="3657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600">
                <a:solidFill>
                  <a:schemeClr val="bg2"/>
                </a:solidFill>
              </a:defRPr>
            </a:lvl2pPr>
            <a:lvl3pPr marL="64008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400">
                <a:solidFill>
                  <a:schemeClr val="bg2"/>
                </a:solidFill>
              </a:defRPr>
            </a:lvl3pPr>
            <a:lvl4pPr marL="8229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0584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3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09677298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0352" y="357810"/>
            <a:ext cx="7680960" cy="498610"/>
          </a:xfrm>
        </p:spPr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32341" y="1193483"/>
            <a:ext cx="3927118" cy="4846320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bg2"/>
                </a:solidFill>
              </a:defRPr>
            </a:lvl1pPr>
            <a:lvl2pPr marL="3657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600">
                <a:solidFill>
                  <a:schemeClr val="bg2"/>
                </a:solidFill>
              </a:defRPr>
            </a:lvl2pPr>
            <a:lvl3pPr marL="64008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400">
                <a:solidFill>
                  <a:schemeClr val="bg2"/>
                </a:solidFill>
              </a:defRPr>
            </a:lvl3pPr>
            <a:lvl4pPr marL="8229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0584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auto">
          <a:xfrm>
            <a:off x="4572000" y="1299754"/>
            <a:ext cx="0" cy="475488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Content Placeholder 4"/>
          <p:cNvSpPr>
            <a:spLocks noGrp="1"/>
          </p:cNvSpPr>
          <p:nvPr>
            <p:ph sz="quarter" idx="14"/>
          </p:nvPr>
        </p:nvSpPr>
        <p:spPr>
          <a:xfrm>
            <a:off x="4686852" y="1193483"/>
            <a:ext cx="3927118" cy="4846320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bg2"/>
                </a:solidFill>
              </a:defRPr>
            </a:lvl1pPr>
            <a:lvl2pPr marL="3657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600">
                <a:solidFill>
                  <a:schemeClr val="bg2"/>
                </a:solidFill>
              </a:defRPr>
            </a:lvl2pPr>
            <a:lvl3pPr marL="64008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400">
                <a:solidFill>
                  <a:schemeClr val="bg2"/>
                </a:solidFill>
              </a:defRPr>
            </a:lvl3pPr>
            <a:lvl4pPr marL="8229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0584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929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0352" y="357810"/>
            <a:ext cx="7680960" cy="498610"/>
          </a:xfrm>
        </p:spPr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32341" y="1193485"/>
            <a:ext cx="3927118" cy="2270351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bg2"/>
                </a:solidFill>
              </a:defRPr>
            </a:lvl1pPr>
            <a:lvl2pPr marL="3657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600">
                <a:solidFill>
                  <a:schemeClr val="bg2"/>
                </a:solidFill>
              </a:defRPr>
            </a:lvl2pPr>
            <a:lvl3pPr marL="64008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400">
                <a:solidFill>
                  <a:schemeClr val="bg2"/>
                </a:solidFill>
              </a:defRPr>
            </a:lvl3pPr>
            <a:lvl4pPr marL="8229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0584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auto">
          <a:xfrm>
            <a:off x="4572000" y="1299754"/>
            <a:ext cx="0" cy="475488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Content Placeholder 4"/>
          <p:cNvSpPr>
            <a:spLocks noGrp="1"/>
          </p:cNvSpPr>
          <p:nvPr>
            <p:ph sz="quarter" idx="14"/>
          </p:nvPr>
        </p:nvSpPr>
        <p:spPr>
          <a:xfrm>
            <a:off x="4686852" y="1193485"/>
            <a:ext cx="3927118" cy="2270351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bg2"/>
                </a:solidFill>
              </a:defRPr>
            </a:lvl1pPr>
            <a:lvl2pPr marL="3657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600">
                <a:solidFill>
                  <a:schemeClr val="bg2"/>
                </a:solidFill>
              </a:defRPr>
            </a:lvl2pPr>
            <a:lvl3pPr marL="64008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400">
                <a:solidFill>
                  <a:schemeClr val="bg2"/>
                </a:solidFill>
              </a:defRPr>
            </a:lvl3pPr>
            <a:lvl4pPr marL="8229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0584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 flipH="1">
            <a:off x="640080" y="3624058"/>
            <a:ext cx="786384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Content Placeholder 4"/>
          <p:cNvSpPr>
            <a:spLocks noGrp="1"/>
          </p:cNvSpPr>
          <p:nvPr>
            <p:ph sz="quarter" idx="15"/>
          </p:nvPr>
        </p:nvSpPr>
        <p:spPr>
          <a:xfrm>
            <a:off x="532341" y="3784285"/>
            <a:ext cx="3927118" cy="2270351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bg2"/>
                </a:solidFill>
              </a:defRPr>
            </a:lvl1pPr>
            <a:lvl2pPr marL="3657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600">
                <a:solidFill>
                  <a:schemeClr val="bg2"/>
                </a:solidFill>
              </a:defRPr>
            </a:lvl2pPr>
            <a:lvl3pPr marL="64008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400">
                <a:solidFill>
                  <a:schemeClr val="bg2"/>
                </a:solidFill>
              </a:defRPr>
            </a:lvl3pPr>
            <a:lvl4pPr marL="8229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0584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6"/>
          </p:nvPr>
        </p:nvSpPr>
        <p:spPr>
          <a:xfrm>
            <a:off x="4686852" y="3784285"/>
            <a:ext cx="3927118" cy="2270351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bg2"/>
                </a:solidFill>
              </a:defRPr>
            </a:lvl1pPr>
            <a:lvl2pPr marL="3657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600">
                <a:solidFill>
                  <a:schemeClr val="bg2"/>
                </a:solidFill>
              </a:defRPr>
            </a:lvl2pPr>
            <a:lvl3pPr marL="64008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400">
                <a:solidFill>
                  <a:schemeClr val="bg2"/>
                </a:solidFill>
              </a:defRPr>
            </a:lvl3pPr>
            <a:lvl4pPr marL="8229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0584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376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357190"/>
            <a:ext cx="7680960" cy="4984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C51A5A2-BC59-4A6D-A7BD-C313B1F7F82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62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rand-Promise_editable_HORZ_ol_13x9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079972"/>
            <a:ext cx="9143999" cy="49847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02A9BCE-725C-468B-8544-94EEABCA5C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2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image" Target="../media/image8.png"/><Relationship Id="rId3" Type="http://schemas.openxmlformats.org/officeDocument/2006/relationships/vmlDrawing" Target="../drawings/vmlDrawing1.vml"/><Relationship Id="rId7" Type="http://schemas.openxmlformats.org/officeDocument/2006/relationships/image" Target="../media/image2.png"/><Relationship Id="rId12" Type="http://schemas.openxmlformats.org/officeDocument/2006/relationships/image" Target="../media/image7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11" Type="http://schemas.openxmlformats.org/officeDocument/2006/relationships/image" Target="../media/image6.jpe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jpeg"/><Relationship Id="rId4" Type="http://schemas.openxmlformats.org/officeDocument/2006/relationships/tags" Target="../tags/tag2.xml"/><Relationship Id="rId9" Type="http://schemas.openxmlformats.org/officeDocument/2006/relationships/image" Target="../media/image4.jpg"/><Relationship Id="rId14" Type="http://schemas.openxmlformats.org/officeDocument/2006/relationships/image" Target="../media/image9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.xml"/><Relationship Id="rId10" Type="http://schemas.openxmlformats.org/officeDocument/2006/relationships/oleObject" Target="../embeddings/oleObject2.bin"/><Relationship Id="rId4" Type="http://schemas.openxmlformats.org/officeDocument/2006/relationships/slideLayout" Target="../slideLayouts/slideLayout5.xml"/><Relationship Id="rId9" Type="http://schemas.openxmlformats.org/officeDocument/2006/relationships/tags" Target="../tags/tag3.xml"/><Relationship Id="rId14" Type="http://schemas.openxmlformats.org/officeDocument/2006/relationships/image" Target="../media/image1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79673248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4" descr="Corner-01 copy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3292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7" descr="Cover - Airplane.jp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0560"/>
            <a:ext cx="9140824" cy="3125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EDAEA3D-F6E2-4DC1-A083-06B85F2C9889}"/>
              </a:ext>
            </a:extLst>
          </p:cNvPr>
          <p:cNvGrpSpPr/>
          <p:nvPr userDrawn="1"/>
        </p:nvGrpSpPr>
        <p:grpSpPr>
          <a:xfrm>
            <a:off x="41276" y="46618"/>
            <a:ext cx="9081580" cy="1686932"/>
            <a:chOff x="62420" y="3275593"/>
            <a:chExt cx="9081580" cy="168693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E477050-56CB-4C18-875B-A412E882A2CA}"/>
                </a:ext>
              </a:extLst>
            </p:cNvPr>
            <p:cNvGrpSpPr/>
            <p:nvPr userDrawn="1"/>
          </p:nvGrpSpPr>
          <p:grpSpPr>
            <a:xfrm>
              <a:off x="62420" y="3275593"/>
              <a:ext cx="9081580" cy="1686932"/>
              <a:chOff x="130446" y="3092227"/>
              <a:chExt cx="7579248" cy="1377640"/>
            </a:xfrm>
          </p:grpSpPr>
          <p:pic>
            <p:nvPicPr>
              <p:cNvPr id="25" name="Picture 24"/>
              <p:cNvPicPr>
                <a:picLocks noChangeAspect="1"/>
              </p:cNvPicPr>
              <p:nvPr userDrawn="1"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8969" y="3092227"/>
                <a:ext cx="1990725" cy="1377640"/>
              </a:xfrm>
              <a:prstGeom prst="rect">
                <a:avLst/>
              </a:prstGeom>
            </p:spPr>
          </p:pic>
          <p:pic>
            <p:nvPicPr>
              <p:cNvPr id="17" name="Imagem 48" descr="logo-FCUP.jpg">
                <a:extLst>
                  <a:ext uri="{FF2B5EF4-FFF2-40B4-BE49-F238E27FC236}">
                    <a16:creationId xmlns:a16="http://schemas.microsoft.com/office/drawing/2014/main" id="{4E8874C6-F50D-4167-B1E6-D8BFA21A3984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0" cstate="print"/>
              <a:srcRect l="9607" t="16011" b="20240"/>
              <a:stretch/>
            </p:blipFill>
            <p:spPr>
              <a:xfrm>
                <a:off x="1761780" y="3092227"/>
                <a:ext cx="2090264" cy="872186"/>
              </a:xfrm>
              <a:prstGeom prst="rect">
                <a:avLst/>
              </a:prstGeom>
            </p:spPr>
          </p:pic>
          <p:pic>
            <p:nvPicPr>
              <p:cNvPr id="19" name="Imagem 28" descr="LogoUA3p.JPG">
                <a:extLst>
                  <a:ext uri="{FF2B5EF4-FFF2-40B4-BE49-F238E27FC236}">
                    <a16:creationId xmlns:a16="http://schemas.microsoft.com/office/drawing/2014/main" id="{1594AB8B-B20F-47F4-9A88-971733B6B544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1" cstate="print"/>
              <a:srcRect t="29206" b="17443"/>
              <a:stretch/>
            </p:blipFill>
            <p:spPr>
              <a:xfrm>
                <a:off x="3699917" y="3092227"/>
                <a:ext cx="1872208" cy="552450"/>
              </a:xfrm>
              <a:prstGeom prst="rect">
                <a:avLst/>
              </a:prstGeom>
            </p:spPr>
          </p:pic>
          <p:pic>
            <p:nvPicPr>
              <p:cNvPr id="21" name="Imagem 27" descr="LogoUM.jpg">
                <a:extLst>
                  <a:ext uri="{FF2B5EF4-FFF2-40B4-BE49-F238E27FC236}">
                    <a16:creationId xmlns:a16="http://schemas.microsoft.com/office/drawing/2014/main" id="{D8F83BB8-BAC7-411B-92EE-073FF610737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0446" y="3092227"/>
                <a:ext cx="1512168" cy="1183868"/>
              </a:xfrm>
              <a:prstGeom prst="rect">
                <a:avLst/>
              </a:prstGeom>
            </p:spPr>
          </p:pic>
        </p:grpSp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98894" y="4183291"/>
              <a:ext cx="2681049" cy="775026"/>
            </a:xfrm>
            <a:prstGeom prst="rect">
              <a:avLst/>
            </a:prstGeom>
          </p:spPr>
        </p:pic>
      </p:grp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1EF5092-C9A8-4BD5-9C8C-E5EC802ECD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t="31801" b="31623"/>
          <a:stretch/>
        </p:blipFill>
        <p:spPr>
          <a:xfrm rot="18936110">
            <a:off x="1101884" y="2819927"/>
            <a:ext cx="482405" cy="176446"/>
          </a:xfrm>
          <a:prstGeom prst="rect">
            <a:avLst/>
          </a:prstGeom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78B38C74-712F-40DD-B8EA-CFBC610AF7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t="31801" b="31623"/>
          <a:stretch/>
        </p:blipFill>
        <p:spPr>
          <a:xfrm rot="1338325">
            <a:off x="5845335" y="2588137"/>
            <a:ext cx="482405" cy="176446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406E9FF0-D3DB-4E97-81D3-12E3050A2B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t="31801" b="31623"/>
          <a:stretch/>
        </p:blipFill>
        <p:spPr>
          <a:xfrm rot="18936110">
            <a:off x="867821" y="3184628"/>
            <a:ext cx="482405" cy="176446"/>
          </a:xfrm>
          <a:prstGeom prst="rect">
            <a:avLst/>
          </a:prstGeom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3504A9A4-4EDA-4834-9275-92617491E6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t="31801" b="31623"/>
          <a:stretch/>
        </p:blipFill>
        <p:spPr>
          <a:xfrm rot="18936110">
            <a:off x="1568609" y="2705627"/>
            <a:ext cx="482405" cy="176446"/>
          </a:xfrm>
          <a:prstGeom prst="rect">
            <a:avLst/>
          </a:prstGeom>
        </p:spPr>
      </p:pic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F188CD6B-453B-4052-880F-37631AA024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t="31801" b="31623"/>
          <a:stretch/>
        </p:blipFill>
        <p:spPr>
          <a:xfrm rot="18936110">
            <a:off x="1252772" y="2972944"/>
            <a:ext cx="482405" cy="172122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C60C7CF5-8762-4BA8-B6C7-37B0C5D5E8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t="31801" b="31623"/>
          <a:stretch/>
        </p:blipFill>
        <p:spPr>
          <a:xfrm rot="18936110">
            <a:off x="1254284" y="2972327"/>
            <a:ext cx="482405" cy="176446"/>
          </a:xfrm>
          <a:prstGeom prst="rect">
            <a:avLst/>
          </a:prstGeom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DA30D14A-64D5-4D24-93C6-D4A9F414BF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t="31801" b="31623"/>
          <a:stretch/>
        </p:blipFill>
        <p:spPr>
          <a:xfrm rot="18936110">
            <a:off x="1170359" y="3248218"/>
            <a:ext cx="482405" cy="176446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DC1EE1A1-71E1-4EA4-9FA7-29257DB0E2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t="31801" b="31623"/>
          <a:stretch/>
        </p:blipFill>
        <p:spPr>
          <a:xfrm rot="1338325">
            <a:off x="6320383" y="2521667"/>
            <a:ext cx="482405" cy="176446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76FD1CCC-8964-40DB-9057-2624540896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t="31801" b="31623"/>
          <a:stretch/>
        </p:blipFill>
        <p:spPr>
          <a:xfrm rot="1338325">
            <a:off x="6577022" y="2913704"/>
            <a:ext cx="482405" cy="176446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D4D60599-D26F-4FBE-AFCE-C3D11B61B3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t="31801" b="31623"/>
          <a:stretch/>
        </p:blipFill>
        <p:spPr>
          <a:xfrm rot="1599033">
            <a:off x="3007057" y="4071532"/>
            <a:ext cx="482405" cy="176446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ED4CFCB6-B138-41BB-ACDE-70CD344154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t="31801" b="31623"/>
          <a:stretch/>
        </p:blipFill>
        <p:spPr>
          <a:xfrm rot="1338325">
            <a:off x="6878315" y="2685909"/>
            <a:ext cx="482405" cy="176446"/>
          </a:xfrm>
          <a:prstGeom prst="rect">
            <a:avLst/>
          </a:prstGeom>
        </p:spPr>
      </p:pic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88BF8D20-515B-4B7B-A025-C0A1FB0443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t="31801" b="31623"/>
          <a:stretch/>
        </p:blipFill>
        <p:spPr>
          <a:xfrm rot="1338325">
            <a:off x="5800681" y="2300669"/>
            <a:ext cx="482405" cy="176446"/>
          </a:xfrm>
          <a:prstGeom prst="rect">
            <a:avLst/>
          </a:prstGeom>
        </p:spPr>
      </p:pic>
      <p:pic>
        <p:nvPicPr>
          <p:cNvPr id="42" name="Picture 41" descr="A close up of a logo&#10;&#10;Description automatically generated">
            <a:extLst>
              <a:ext uri="{FF2B5EF4-FFF2-40B4-BE49-F238E27FC236}">
                <a16:creationId xmlns:a16="http://schemas.microsoft.com/office/drawing/2014/main" id="{9EF5006E-4A4D-4588-8DF4-DEBB43642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t="31801" b="31623"/>
          <a:stretch/>
        </p:blipFill>
        <p:spPr>
          <a:xfrm rot="1338325">
            <a:off x="5997735" y="2740537"/>
            <a:ext cx="482405" cy="176446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D548E673-0447-45D3-97E1-6255E27728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t="31801" b="31623"/>
          <a:stretch/>
        </p:blipFill>
        <p:spPr>
          <a:xfrm rot="1599033">
            <a:off x="3414608" y="3942051"/>
            <a:ext cx="482405" cy="176446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889D58F8-8209-4DBD-A412-7CDBA6CB95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t="31801" b="31623"/>
          <a:stretch/>
        </p:blipFill>
        <p:spPr>
          <a:xfrm rot="1599033">
            <a:off x="3159457" y="4223932"/>
            <a:ext cx="482405" cy="17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1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98" r:id="rId1"/>
  </p:sldLayoutIdLst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718301416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3864" y="2"/>
            <a:ext cx="1810137" cy="1810137"/>
          </a:xfrm>
          <a:prstGeom prst="rect">
            <a:avLst/>
          </a:prstGeom>
        </p:spPr>
      </p:pic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0352" y="357190"/>
            <a:ext cx="768096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7588" y="2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08EDED3-7124-4562-BC95-43C8B5E7D05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9270048" y="1297125"/>
            <a:ext cx="182881" cy="4762033"/>
            <a:chOff x="-186689" y="1297123"/>
            <a:chExt cx="182881" cy="4762033"/>
          </a:xfrm>
        </p:grpSpPr>
        <p:cxnSp>
          <p:nvCxnSpPr>
            <p:cNvPr id="18" name="Straight Connector 17"/>
            <p:cNvCxnSpPr>
              <a:cxnSpLocks/>
            </p:cNvCxnSpPr>
            <p:nvPr userDrawn="1"/>
          </p:nvCxnSpPr>
          <p:spPr>
            <a:xfrm rot="16200000">
              <a:off x="-95248" y="5967716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 userDrawn="1"/>
          </p:nvCxnSpPr>
          <p:spPr>
            <a:xfrm rot="16200000">
              <a:off x="-95249" y="1205683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 userDrawn="1"/>
        </p:nvGrpSpPr>
        <p:grpSpPr>
          <a:xfrm>
            <a:off x="833437" y="6998401"/>
            <a:ext cx="7406640" cy="182880"/>
            <a:chOff x="833437" y="-184099"/>
            <a:chExt cx="10529888" cy="182880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11363325" y="-184099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833437" y="-184099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 userDrawn="1"/>
        </p:nvGrpSpPr>
        <p:grpSpPr>
          <a:xfrm>
            <a:off x="-309382" y="1297125"/>
            <a:ext cx="182881" cy="4762033"/>
            <a:chOff x="-186689" y="1297123"/>
            <a:chExt cx="182881" cy="4762033"/>
          </a:xfrm>
        </p:grpSpPr>
        <p:cxnSp>
          <p:nvCxnSpPr>
            <p:cNvPr id="26" name="Straight Connector 25"/>
            <p:cNvCxnSpPr>
              <a:cxnSpLocks/>
            </p:cNvCxnSpPr>
            <p:nvPr userDrawn="1"/>
          </p:nvCxnSpPr>
          <p:spPr>
            <a:xfrm rot="16200000">
              <a:off x="-95248" y="5967716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cxnSpLocks/>
            </p:cNvCxnSpPr>
            <p:nvPr userDrawn="1"/>
          </p:nvCxnSpPr>
          <p:spPr>
            <a:xfrm rot="16200000">
              <a:off x="-95249" y="1205683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 userDrawn="1"/>
        </p:nvGrpSpPr>
        <p:grpSpPr>
          <a:xfrm>
            <a:off x="833437" y="-313168"/>
            <a:ext cx="7406640" cy="182880"/>
            <a:chOff x="833437" y="-184099"/>
            <a:chExt cx="10529888" cy="182880"/>
          </a:xfrm>
        </p:grpSpPr>
        <p:cxnSp>
          <p:nvCxnSpPr>
            <p:cNvPr id="29" name="Straight Connector 28"/>
            <p:cNvCxnSpPr/>
            <p:nvPr userDrawn="1"/>
          </p:nvCxnSpPr>
          <p:spPr>
            <a:xfrm>
              <a:off x="11363325" y="-184099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833437" y="-184099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7931" y="6473970"/>
            <a:ext cx="1230413" cy="342253"/>
          </a:xfrm>
          <a:prstGeom prst="rect">
            <a:avLst/>
          </a:prstGeom>
        </p:spPr>
      </p:pic>
      <p:sp>
        <p:nvSpPr>
          <p:cNvPr id="24" name="Rectangle 23"/>
          <p:cNvSpPr>
            <a:spLocks noChangeArrowheads="1"/>
          </p:cNvSpPr>
          <p:nvPr userDrawn="1"/>
        </p:nvSpPr>
        <p:spPr bwMode="auto">
          <a:xfrm>
            <a:off x="-71774" y="6505789"/>
            <a:ext cx="708238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chemeClr val="bg2"/>
                </a:solidFill>
                <a:cs typeface="Arial" panose="020B0604020202020204" pitchFamily="34" charset="0"/>
              </a:rPr>
              <a:t>© 2019 by Honeywell International Inc. All rights reserved.</a:t>
            </a:r>
          </a:p>
          <a:p>
            <a:pPr eaLnBrk="1" hangingPunct="1">
              <a:defRPr/>
            </a:pPr>
            <a:r>
              <a:rPr lang="en-US" altLang="en-US" sz="700" dirty="0">
                <a:solidFill>
                  <a:schemeClr val="bg2"/>
                </a:solidFill>
                <a:cs typeface="Arial" panose="020B0604020202020204" pitchFamily="34" charset="0"/>
              </a:rPr>
              <a:t>MarineUAS</a:t>
            </a:r>
            <a:r>
              <a:rPr lang="en-US" altLang="en-US" sz="700" baseline="0" dirty="0">
                <a:solidFill>
                  <a:schemeClr val="bg2"/>
                </a:solidFill>
                <a:cs typeface="Arial" panose="020B0604020202020204" pitchFamily="34" charset="0"/>
              </a:rPr>
              <a:t> - </a:t>
            </a:r>
            <a:r>
              <a:rPr lang="en-US" altLang="en-US" sz="700" dirty="0">
                <a:solidFill>
                  <a:schemeClr val="bg2"/>
                </a:solidFill>
                <a:cs typeface="Arial" panose="020B0604020202020204" pitchFamily="34" charset="0"/>
              </a:rPr>
              <a:t>Innovative Training Network on Autonomous Unmanned Aerial Systems for Marine and Coastal Monitoring</a:t>
            </a:r>
          </a:p>
          <a:p>
            <a:pPr eaLnBrk="1" hangingPunct="1">
              <a:defRPr/>
            </a:pPr>
            <a:r>
              <a:rPr lang="en-US" altLang="en-US" sz="700" dirty="0">
                <a:solidFill>
                  <a:schemeClr val="bg2"/>
                </a:solidFill>
                <a:cs typeface="Arial" panose="020B0604020202020204" pitchFamily="34" charset="0"/>
              </a:rPr>
              <a:t>This project has received funding from European Union`s Horizon 2020 research and innovation programme, under the Marie Sklodowska-Curie grant agreement No 642153 </a:t>
            </a: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86" y="6385165"/>
            <a:ext cx="1251554" cy="3283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575" r:id="rId1"/>
    <p:sldLayoutId id="2147493587" r:id="rId2"/>
    <p:sldLayoutId id="2147493588" r:id="rId3"/>
    <p:sldLayoutId id="2147493576" r:id="rId4"/>
    <p:sldLayoutId id="2147493577" r:id="rId5"/>
    <p:sldLayoutId id="2147493594" r:id="rId6"/>
  </p:sldLayoutIdLst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600" b="1" kern="1200" dirty="0">
          <a:solidFill>
            <a:schemeClr val="bg2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 results – non-cooperative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52" y="1193483"/>
            <a:ext cx="8048708" cy="538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0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 results – cooperative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52" y="1193483"/>
            <a:ext cx="8048708" cy="424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8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(7.1)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903688" y="856420"/>
            <a:ext cx="6934287" cy="556473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0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42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HON_Honeywell PPT Template V44 potx">
  <a:themeElements>
    <a:clrScheme name="HON">
      <a:dk1>
        <a:srgbClr val="707070"/>
      </a:dk1>
      <a:lt1>
        <a:srgbClr val="FFFFFF"/>
      </a:lt1>
      <a:dk2>
        <a:srgbClr val="E1261C"/>
      </a:dk2>
      <a:lt2>
        <a:srgbClr val="000000"/>
      </a:lt2>
      <a:accent1>
        <a:srgbClr val="FFC627"/>
      </a:accent1>
      <a:accent2>
        <a:srgbClr val="F37021"/>
      </a:accent2>
      <a:accent3>
        <a:srgbClr val="1792E5"/>
      </a:accent3>
      <a:accent4>
        <a:srgbClr val="FFFFFF"/>
      </a:accent4>
      <a:accent5>
        <a:srgbClr val="FFFFFF"/>
      </a:accent5>
      <a:accent6>
        <a:srgbClr val="FFFFFF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_4x3" id="{05744C82-3ED5-4EB6-BBD4-E940041F24FF}" vid="{423D6DD9-61DA-4C06-A2ED-03F7009AEFDE}"/>
    </a:ext>
  </a:extLst>
</a:theme>
</file>

<file path=ppt/theme/theme2.xml><?xml version="1.0" encoding="utf-8"?>
<a:theme xmlns:a="http://schemas.openxmlformats.org/drawingml/2006/main" name="Honeywell Theme">
  <a:themeElements>
    <a:clrScheme name="HON">
      <a:dk1>
        <a:srgbClr val="707070"/>
      </a:dk1>
      <a:lt1>
        <a:srgbClr val="FFFFFF"/>
      </a:lt1>
      <a:dk2>
        <a:srgbClr val="E1261C"/>
      </a:dk2>
      <a:lt2>
        <a:srgbClr val="000000"/>
      </a:lt2>
      <a:accent1>
        <a:srgbClr val="FFC627"/>
      </a:accent1>
      <a:accent2>
        <a:srgbClr val="F37021"/>
      </a:accent2>
      <a:accent3>
        <a:srgbClr val="1792E5"/>
      </a:accent3>
      <a:accent4>
        <a:srgbClr val="FFFFFF"/>
      </a:accent4>
      <a:accent5>
        <a:srgbClr val="FFFFFF"/>
      </a:accent5>
      <a:accent6>
        <a:srgbClr val="FFFFFF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2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_4x3" id="{05744C82-3ED5-4EB6-BBD4-E940041F24FF}" vid="{991310B5-91FE-40D2-9F2F-6536330E124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B125E098E7F49A0205A16AC239CE8" ma:contentTypeVersion="0" ma:contentTypeDescription="Create a new document." ma:contentTypeScope="" ma:versionID="73d8c0722a46478c40824ebff99616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
</file>

<file path=customXml/itemProps1.xml><?xml version="1.0" encoding="utf-8"?>
<ds:datastoreItem xmlns:ds="http://schemas.openxmlformats.org/officeDocument/2006/customXml" ds:itemID="{D0C9905A-CBD0-4539-91F7-7758145DCB1F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A711268-4532-4FB9-8196-23D231793A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F2573CA-0043-4396-85E7-C5DDDFB28E31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MCProjects</Template>
  <TotalTime>5041</TotalTime>
  <Words>215</Words>
  <Application>Microsoft Office PowerPoint</Application>
  <PresentationFormat>On-screen Show (4:3)</PresentationFormat>
  <Paragraphs>43</Paragraphs>
  <Slides>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Courier New</vt:lpstr>
      <vt:lpstr>Helvetica 55 Roman</vt:lpstr>
      <vt:lpstr>Helvetica Neue</vt:lpstr>
      <vt:lpstr>HelveticaNeue BoldCond</vt:lpstr>
      <vt:lpstr>HelveticaNeue MediumCond</vt:lpstr>
      <vt:lpstr>Wingdings</vt:lpstr>
      <vt:lpstr>2_HON_Honeywell PPT Template V44 potx</vt:lpstr>
      <vt:lpstr>Honeywell Theme</vt:lpstr>
      <vt:lpstr>think-cell Slide</vt:lpstr>
      <vt:lpstr>Simulations results – non-cooperative </vt:lpstr>
      <vt:lpstr>Simulations results – cooperative </vt:lpstr>
      <vt:lpstr>Test plan (7.1)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Gomola, Alojz</dc:creator>
  <cp:lastModifiedBy>Alojz Gomola</cp:lastModifiedBy>
  <cp:revision>568</cp:revision>
  <cp:lastPrinted>2015-07-29T21:30:37Z</cp:lastPrinted>
  <dcterms:created xsi:type="dcterms:W3CDTF">2017-09-21T08:49:16Z</dcterms:created>
  <dcterms:modified xsi:type="dcterms:W3CDTF">2019-07-08T17:20:15Z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32119aae-57f2-4d7d-a307-88f2055e1be6</vt:lpwstr>
  </property>
  <property fmtid="{D5CDD505-2E9C-101B-9397-08002B2CF9AE}" pid="3" name="bjSaver">
    <vt:lpwstr>C6yyvslE/cipFLfbT8VtR7D11cRej5tm 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policy="bf276872-af07-4968-a71d-1c83e80bd0bf" xmlns="http://www.boldonjames.com/2008/01/sie/i</vt:lpwstr>
  </property>
  <property fmtid="{D5CDD505-2E9C-101B-9397-08002B2CF9AE}" pid="5" name="bjDocumentLabelXML-0">
    <vt:lpwstr>nternal/label"&gt;&lt;element uid="id_protectivemarking_protect" value="" /&gt;&lt;/sisl&gt;</vt:lpwstr>
  </property>
  <property fmtid="{D5CDD505-2E9C-101B-9397-08002B2CF9AE}" pid="6" name="bjDocumentSecurityLabel">
    <vt:lpwstr>Honeywell Internal</vt:lpwstr>
  </property>
  <property fmtid="{D5CDD505-2E9C-101B-9397-08002B2CF9AE}" pid="7" name="BJClassification">
    <vt:lpwstr>Honeywell Internal</vt:lpwstr>
  </property>
</Properties>
</file>