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6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1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0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1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5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0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6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6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1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3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826E1D0-A0DF-413A-822C-404B3EBDE85D}" type="datetimeFigureOut">
              <a:rPr lang="en-US" smtClean="0"/>
              <a:t>5/9/2015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DABEDF-4C2E-452C-9374-7C9F61786C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3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Aspect oriented solution for mutual exclusion in embedded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Alojz</a:t>
            </a:r>
            <a:r>
              <a:rPr lang="en-US" sz="2800" dirty="0" smtClean="0"/>
              <a:t> Gomola – </a:t>
            </a:r>
          </a:p>
          <a:p>
            <a:r>
              <a:rPr lang="en-US" sz="2800" dirty="0" smtClean="0"/>
              <a:t>Department of automotive mechatronics FEEIT</a:t>
            </a:r>
            <a:r>
              <a:rPr lang="en-US" sz="2800" dirty="0"/>
              <a:t> </a:t>
            </a:r>
            <a:r>
              <a:rPr lang="en-US" sz="2800" dirty="0" smtClean="0"/>
              <a:t>STU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Remove cross-cutting concerns from application code</a:t>
            </a:r>
          </a:p>
          <a:p>
            <a:r>
              <a:rPr lang="en-US" sz="2400" dirty="0" smtClean="0"/>
              <a:t>Ensure singleton access to peripherals or critical areas</a:t>
            </a:r>
          </a:p>
          <a:p>
            <a:endParaRPr lang="en-US" sz="2400" dirty="0" smtClean="0"/>
          </a:p>
          <a:p>
            <a:r>
              <a:rPr lang="en-US" sz="2400" dirty="0" smtClean="0"/>
              <a:t>Common ANSI-C implementation</a:t>
            </a:r>
          </a:p>
          <a:p>
            <a:r>
              <a:rPr lang="en-US" sz="2400" dirty="0" smtClean="0"/>
              <a:t>Reusability of solution in other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9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Implementation is aspect language </a:t>
            </a:r>
          </a:p>
          <a:p>
            <a:r>
              <a:rPr lang="en-US" sz="2800" dirty="0" smtClean="0"/>
              <a:t>Abstract implementation with open </a:t>
            </a:r>
            <a:r>
              <a:rPr lang="en-US" sz="2800" dirty="0" err="1" smtClean="0"/>
              <a:t>pointcuts</a:t>
            </a:r>
            <a:endParaRPr lang="en-US" sz="2800" dirty="0" smtClean="0"/>
          </a:p>
          <a:p>
            <a:r>
              <a:rPr lang="en-US" sz="2800" dirty="0" smtClean="0"/>
              <a:t> </a:t>
            </a:r>
          </a:p>
          <a:p>
            <a:r>
              <a:rPr lang="en-US" sz="2800" dirty="0"/>
              <a:t>Special implementation of semaphore checking requestor identity and allowing multiple passing to critical area.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implementation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432376"/>
              </p:ext>
            </p:extLst>
          </p:nvPr>
        </p:nvGraphicFramePr>
        <p:xfrm>
          <a:off x="2794000" y="2362200"/>
          <a:ext cx="6400800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0800"/>
              </a:tblGrid>
              <a:tr h="3327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Aspect </a:t>
                      </a:r>
                      <a:r>
                        <a:rPr lang="en-US" sz="1200" dirty="0" err="1">
                          <a:effectLst/>
                        </a:rPr>
                        <a:t>Promiscuous_Mutex</a:t>
                      </a:r>
                      <a:r>
                        <a:rPr lang="en-US" sz="1200" dirty="0">
                          <a:effectLst/>
                        </a:rPr>
                        <a:t>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private: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</a:t>
                      </a:r>
                      <a:r>
                        <a:rPr lang="en-US" sz="1200" dirty="0" err="1">
                          <a:effectLst/>
                        </a:rPr>
                        <a:t>Mutex</a:t>
                      </a:r>
                      <a:r>
                        <a:rPr lang="en-US" sz="1200" dirty="0">
                          <a:effectLst/>
                        </a:rPr>
                        <a:t> *master, *slave;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owner_id</a:t>
                      </a:r>
                      <a:r>
                        <a:rPr lang="en-US" sz="1200" dirty="0">
                          <a:effectLst/>
                        </a:rPr>
                        <a:t>; </a:t>
                      </a:r>
                      <a:r>
                        <a:rPr lang="en-US" sz="1200" dirty="0" err="1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counter; 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void create() { master = new </a:t>
                      </a:r>
                      <a:r>
                        <a:rPr lang="en-US" sz="1200" dirty="0" err="1">
                          <a:effectLst/>
                        </a:rPr>
                        <a:t>Mutex</a:t>
                      </a:r>
                      <a:r>
                        <a:rPr lang="en-US" sz="1200" dirty="0">
                          <a:effectLst/>
                        </a:rPr>
                        <a:t>; slave = new </a:t>
                      </a:r>
                      <a:r>
                        <a:rPr lang="en-US" sz="1200" dirty="0" err="1">
                          <a:effectLst/>
                        </a:rPr>
                        <a:t>Mutex</a:t>
                      </a:r>
                      <a:r>
                        <a:rPr lang="en-US" sz="1200" dirty="0">
                          <a:effectLst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                </a:t>
                      </a:r>
                      <a:r>
                        <a:rPr lang="en-US" sz="1200" dirty="0" err="1">
                          <a:effectLst/>
                        </a:rPr>
                        <a:t>owner_id</a:t>
                      </a:r>
                      <a:r>
                        <a:rPr lang="en-US" sz="1200" dirty="0">
                          <a:effectLst/>
                        </a:rPr>
                        <a:t> = HW_MUTEX_NO_PROCESS_ID; counter = 0;}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void dispose() {delete master; delete slave;}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void acquire() {...}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void release() {...}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//</a:t>
                      </a:r>
                      <a:r>
                        <a:rPr lang="en-US" sz="1200" dirty="0" err="1">
                          <a:effectLst/>
                        </a:rPr>
                        <a:t>pointcuts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pointcut</a:t>
                      </a:r>
                      <a:r>
                        <a:rPr lang="en-US" sz="1200" dirty="0">
                          <a:effectLst/>
                        </a:rPr>
                        <a:t> virtual </a:t>
                      </a:r>
                      <a:r>
                        <a:rPr lang="en-US" sz="1200" dirty="0" err="1">
                          <a:effectLst/>
                        </a:rPr>
                        <a:t>binding_object_class</a:t>
                      </a:r>
                      <a:r>
                        <a:rPr lang="en-US" sz="1200" dirty="0">
                          <a:effectLst/>
                        </a:rPr>
                        <a:t>() = NULL;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r>
                        <a:rPr lang="en-US" sz="1200" dirty="0" err="1">
                          <a:effectLst/>
                        </a:rPr>
                        <a:t>pointcut</a:t>
                      </a:r>
                      <a:r>
                        <a:rPr lang="en-US" sz="1200" dirty="0">
                          <a:effectLst/>
                        </a:rPr>
                        <a:t> virtual </a:t>
                      </a:r>
                      <a:r>
                        <a:rPr lang="en-US" sz="1200" dirty="0" err="1">
                          <a:effectLst/>
                        </a:rPr>
                        <a:t>protected_functions</a:t>
                      </a:r>
                      <a:r>
                        <a:rPr lang="en-US" sz="1200" dirty="0">
                          <a:effectLst/>
                        </a:rPr>
                        <a:t>() = NULL;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//advices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advice construction (</a:t>
                      </a:r>
                      <a:r>
                        <a:rPr lang="en-US" sz="1200" dirty="0" err="1">
                          <a:effectLst/>
                        </a:rPr>
                        <a:t>binding_object_class</a:t>
                      </a:r>
                      <a:r>
                        <a:rPr lang="en-US" sz="1200" dirty="0">
                          <a:effectLst/>
                        </a:rPr>
                        <a:t>()) : before () { create(); 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advice destruction (</a:t>
                      </a:r>
                      <a:r>
                        <a:rPr lang="en-US" sz="1200" dirty="0" err="1">
                          <a:effectLst/>
                        </a:rPr>
                        <a:t>binding_object_class</a:t>
                      </a:r>
                      <a:r>
                        <a:rPr lang="en-US" sz="1200" dirty="0">
                          <a:effectLst/>
                        </a:rPr>
                        <a:t>())  : after ()  { dispose(); 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advice execution (</a:t>
                      </a:r>
                      <a:r>
                        <a:rPr lang="en-US" sz="1200" dirty="0" err="1">
                          <a:effectLst/>
                        </a:rPr>
                        <a:t>protected_functions</a:t>
                      </a:r>
                      <a:r>
                        <a:rPr lang="en-US" sz="1200" dirty="0">
                          <a:effectLst/>
                        </a:rPr>
                        <a:t>()) : before () { acquire(); 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 advice execution (</a:t>
                      </a:r>
                      <a:r>
                        <a:rPr lang="en-US" sz="1200" dirty="0" err="1">
                          <a:effectLst/>
                        </a:rPr>
                        <a:t>protected_functions</a:t>
                      </a:r>
                      <a:r>
                        <a:rPr lang="en-US" sz="1200" dirty="0">
                          <a:effectLst/>
                        </a:rPr>
                        <a:t>()) : after ()  { release(); 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52763" y="2909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acquire() implementation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154452"/>
              </p:ext>
            </p:extLst>
          </p:nvPr>
        </p:nvGraphicFramePr>
        <p:xfrm>
          <a:off x="1593056" y="2854324"/>
          <a:ext cx="8617744" cy="2720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17744"/>
              </a:tblGrid>
              <a:tr h="272097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void acquire()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currect_id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Thread.get_current_id</a:t>
                      </a:r>
                      <a:r>
                        <a:rPr lang="en-US" sz="1600" dirty="0">
                          <a:effectLst/>
                        </a:rPr>
                        <a:t>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//</a:t>
                      </a:r>
                      <a:r>
                        <a:rPr lang="en-US" sz="1600" dirty="0" err="1">
                          <a:effectLst/>
                        </a:rPr>
                        <a:t>mutex</a:t>
                      </a:r>
                      <a:r>
                        <a:rPr lang="en-US" sz="1600" dirty="0">
                          <a:effectLst/>
                        </a:rPr>
                        <a:t> is owned by same thread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slave-&gt;acquire();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if (</a:t>
                      </a:r>
                      <a:r>
                        <a:rPr lang="en-US" sz="1600" dirty="0" err="1">
                          <a:effectLst/>
                        </a:rPr>
                        <a:t>owner_id</a:t>
                      </a:r>
                      <a:r>
                        <a:rPr lang="en-US" sz="1600" dirty="0">
                          <a:effectLst/>
                        </a:rPr>
                        <a:t> == </a:t>
                      </a:r>
                      <a:r>
                        <a:rPr lang="en-US" sz="1600" dirty="0" err="1">
                          <a:effectLst/>
                        </a:rPr>
                        <a:t>currect_id</a:t>
                      </a:r>
                      <a:r>
                        <a:rPr lang="en-US" sz="1600" dirty="0">
                          <a:effectLst/>
                        </a:rPr>
                        <a:t>) {counter++; slave-&gt;release(); return; 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//</a:t>
                      </a:r>
                      <a:r>
                        <a:rPr lang="en-US" sz="1600" dirty="0" err="1">
                          <a:effectLst/>
                        </a:rPr>
                        <a:t>mutex</a:t>
                      </a:r>
                      <a:r>
                        <a:rPr lang="en-US" sz="1600" dirty="0">
                          <a:effectLst/>
                        </a:rPr>
                        <a:t> is free or owned by other thread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else {slave-&gt;release(); master-&gt;acquire(); slave-&gt;acquire();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</a:t>
                      </a:r>
                      <a:r>
                        <a:rPr lang="en-US" sz="1600" dirty="0" err="1">
                          <a:effectLst/>
                        </a:rPr>
                        <a:t>owner_id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currect_id</a:t>
                      </a:r>
                      <a:r>
                        <a:rPr lang="en-US" sz="1600" dirty="0">
                          <a:effectLst/>
                        </a:rPr>
                        <a:t>; counter++; slave-&gt;release();}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2763" y="3641724"/>
            <a:ext cx="15380470" cy="91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release() implementation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098625"/>
              </p:ext>
            </p:extLst>
          </p:nvPr>
        </p:nvGraphicFramePr>
        <p:xfrm>
          <a:off x="2024856" y="2924810"/>
          <a:ext cx="803354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354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void release()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currect_id</a:t>
                      </a:r>
                      <a:r>
                        <a:rPr lang="en-US" sz="1600" dirty="0">
                          <a:effectLst/>
                        </a:rPr>
                        <a:t> = </a:t>
                      </a:r>
                      <a:r>
                        <a:rPr lang="en-US" sz="1600" dirty="0" err="1">
                          <a:effectLst/>
                        </a:rPr>
                        <a:t>Thread.get_current_id</a:t>
                      </a:r>
                      <a:r>
                        <a:rPr lang="en-US" sz="1600" dirty="0">
                          <a:effectLst/>
                        </a:rPr>
                        <a:t>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slave-&gt;acquire();counter--;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//set no owner on last release()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if (counter == 0)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</a:t>
                      </a:r>
                      <a:r>
                        <a:rPr lang="en-US" sz="1600" dirty="0" err="1">
                          <a:effectLst/>
                        </a:rPr>
                        <a:t>owner_id</a:t>
                      </a:r>
                      <a:r>
                        <a:rPr lang="en-US" sz="1600" dirty="0">
                          <a:effectLst/>
                        </a:rPr>
                        <a:t> = HW_MUTEX_NO_PROCESS_ID; master-&gt;release();}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slave-&gt;release();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154" y="1049868"/>
            <a:ext cx="8761413" cy="706964"/>
          </a:xfrm>
        </p:spPr>
        <p:txBody>
          <a:bodyPr/>
          <a:lstStyle/>
          <a:p>
            <a:r>
              <a:rPr lang="en-US" dirty="0" smtClean="0"/>
              <a:t>Printer resource protection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491147"/>
              </p:ext>
            </p:extLst>
          </p:nvPr>
        </p:nvGraphicFramePr>
        <p:xfrm>
          <a:off x="1948656" y="3291205"/>
          <a:ext cx="8033544" cy="121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354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aspect </a:t>
                      </a:r>
                      <a:r>
                        <a:rPr lang="en-US" sz="1600" dirty="0" err="1">
                          <a:effectLst/>
                        </a:rPr>
                        <a:t>Promiscuous_Communication_Mutex</a:t>
                      </a:r>
                      <a:r>
                        <a:rPr lang="en-US" sz="1600" dirty="0">
                          <a:effectLst/>
                        </a:rPr>
                        <a:t> : public </a:t>
                      </a:r>
                      <a:r>
                        <a:rPr lang="en-US" sz="1600" dirty="0" err="1">
                          <a:effectLst/>
                        </a:rPr>
                        <a:t>Promiscuous_Mutex</a:t>
                      </a:r>
                      <a:r>
                        <a:rPr lang="en-US" sz="1600" dirty="0">
                          <a:effectLst/>
                        </a:rPr>
                        <a:t>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//virtual </a:t>
                      </a:r>
                      <a:r>
                        <a:rPr lang="en-US" sz="1600" dirty="0" err="1">
                          <a:effectLst/>
                        </a:rPr>
                        <a:t>pointcut</a:t>
                      </a:r>
                      <a:r>
                        <a:rPr lang="en-US" sz="1600" dirty="0">
                          <a:effectLst/>
                        </a:rPr>
                        <a:t> override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pointcut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binding_object_class</a:t>
                      </a:r>
                      <a:r>
                        <a:rPr lang="en-US" sz="1600" dirty="0">
                          <a:effectLst/>
                        </a:rPr>
                        <a:t>() = "</a:t>
                      </a:r>
                      <a:r>
                        <a:rPr lang="en-US" sz="1600" dirty="0" err="1">
                          <a:effectLst/>
                        </a:rPr>
                        <a:t>Communication_Line</a:t>
                      </a:r>
                      <a:r>
                        <a:rPr lang="en-US" sz="1600" dirty="0">
                          <a:effectLst/>
                        </a:rPr>
                        <a:t>";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en-US" sz="1600" dirty="0" err="1">
                          <a:effectLst/>
                        </a:rPr>
                        <a:t>pointcut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protected_functions</a:t>
                      </a:r>
                      <a:r>
                        <a:rPr lang="en-US" sz="1600" dirty="0">
                          <a:effectLst/>
                        </a:rPr>
                        <a:t>() = "% </a:t>
                      </a:r>
                      <a:r>
                        <a:rPr lang="en-US" sz="1600" dirty="0" err="1">
                          <a:effectLst/>
                        </a:rPr>
                        <a:t>Communication_Line</a:t>
                      </a:r>
                      <a:r>
                        <a:rPr lang="en-US" sz="1600" dirty="0">
                          <a:effectLst/>
                        </a:rPr>
                        <a:t>::%(...)" </a:t>
                      </a:r>
                      <a:r>
                        <a:rPr lang="en-US" sz="1600" dirty="0" smtClean="0">
                          <a:effectLst/>
                        </a:rPr>
                        <a:t>&amp;&amp;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! </a:t>
                      </a:r>
                      <a:r>
                        <a:rPr lang="en-US" sz="1600" dirty="0">
                          <a:effectLst/>
                        </a:rPr>
                        <a:t>static;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}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01963" y="4022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Fault tolerance test</a:t>
            </a:r>
          </a:p>
          <a:p>
            <a:pPr lvl="1"/>
            <a:r>
              <a:rPr lang="en-GB" sz="2400" dirty="0" smtClean="0"/>
              <a:t>Executing </a:t>
            </a:r>
            <a:r>
              <a:rPr lang="en-GB" sz="2400" dirty="0"/>
              <a:t>50 attempts at transaction 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“</a:t>
            </a:r>
            <a:r>
              <a:rPr lang="en-GB" sz="2400" dirty="0"/>
              <a:t>Online payment with PIN” </a:t>
            </a:r>
            <a:endParaRPr lang="en-GB" sz="2400" dirty="0" smtClean="0"/>
          </a:p>
          <a:p>
            <a:pPr lvl="1"/>
            <a:r>
              <a:rPr lang="en-GB" sz="2400" dirty="0" smtClean="0"/>
              <a:t>Monitoring </a:t>
            </a:r>
            <a:r>
              <a:rPr lang="en-GB" sz="2400" dirty="0"/>
              <a:t>execution success rate </a:t>
            </a:r>
            <a:endParaRPr lang="en-GB" sz="2400" dirty="0" smtClean="0"/>
          </a:p>
          <a:p>
            <a:pPr lvl="1"/>
            <a:r>
              <a:rPr lang="en-GB" sz="2400" dirty="0" err="1"/>
              <a:t>E</a:t>
            </a:r>
            <a:r>
              <a:rPr lang="en-GB" sz="2400" dirty="0" err="1" smtClean="0"/>
              <a:t>onitoring</a:t>
            </a:r>
            <a:r>
              <a:rPr lang="en-GB" sz="2400" dirty="0" smtClean="0"/>
              <a:t> parameters </a:t>
            </a:r>
            <a:r>
              <a:rPr lang="en-GB" sz="2400" dirty="0"/>
              <a:t>average processor usage and program size after </a:t>
            </a:r>
            <a:r>
              <a:rPr lang="en-GB" sz="2400" dirty="0" smtClean="0"/>
              <a:t>compilation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6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625465"/>
              </p:ext>
            </p:extLst>
          </p:nvPr>
        </p:nvGraphicFramePr>
        <p:xfrm>
          <a:off x="2806700" y="2921000"/>
          <a:ext cx="6027896" cy="2526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005"/>
                <a:gridCol w="1122215"/>
                <a:gridCol w="1603164"/>
                <a:gridCol w="1160512"/>
              </a:tblGrid>
              <a:tr h="8739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Configuration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Processor usage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Failed transactions (max. 50)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Program size (kB)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13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 semaphores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34,72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2547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3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Tangled semaphores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27,22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13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Simple semaphore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27,35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261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Promiscuous semaphore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27,54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2615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8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205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Times New Roman</vt:lpstr>
      <vt:lpstr>Wingdings 3</vt:lpstr>
      <vt:lpstr>Ion Boardroom</vt:lpstr>
      <vt:lpstr>Aspect oriented solution for mutual exclusion in embedded systems</vt:lpstr>
      <vt:lpstr>Motivation</vt:lpstr>
      <vt:lpstr>Proposed solution</vt:lpstr>
      <vt:lpstr>Aspect implementation</vt:lpstr>
      <vt:lpstr>acquire() implementation</vt:lpstr>
      <vt:lpstr>release() implementation</vt:lpstr>
      <vt:lpstr>Printer resource protection</vt:lpstr>
      <vt:lpstr>Experiment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Lordareme</dc:creator>
  <cp:lastModifiedBy>Lordareme</cp:lastModifiedBy>
  <cp:revision>6</cp:revision>
  <dcterms:created xsi:type="dcterms:W3CDTF">2015-05-09T10:09:50Z</dcterms:created>
  <dcterms:modified xsi:type="dcterms:W3CDTF">2015-05-09T10:37:36Z</dcterms:modified>
</cp:coreProperties>
</file>