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9" r:id="rId3"/>
    <p:sldId id="374" r:id="rId4"/>
    <p:sldId id="385" r:id="rId5"/>
    <p:sldId id="369" r:id="rId6"/>
    <p:sldId id="346" r:id="rId7"/>
    <p:sldId id="376" r:id="rId8"/>
    <p:sldId id="378" r:id="rId9"/>
    <p:sldId id="363" r:id="rId10"/>
    <p:sldId id="377" r:id="rId11"/>
    <p:sldId id="380" r:id="rId12"/>
    <p:sldId id="360" r:id="rId13"/>
    <p:sldId id="365" r:id="rId14"/>
    <p:sldId id="379" r:id="rId15"/>
    <p:sldId id="366" r:id="rId16"/>
    <p:sldId id="357" r:id="rId17"/>
    <p:sldId id="298" r:id="rId18"/>
    <p:sldId id="355" r:id="rId19"/>
    <p:sldId id="361" r:id="rId20"/>
    <p:sldId id="356" r:id="rId21"/>
    <p:sldId id="381" r:id="rId22"/>
    <p:sldId id="370" r:id="rId23"/>
    <p:sldId id="382" r:id="rId24"/>
    <p:sldId id="358" r:id="rId25"/>
    <p:sldId id="371" r:id="rId26"/>
    <p:sldId id="383" r:id="rId27"/>
  </p:sldIdLst>
  <p:sldSz cx="13004800" cy="9753600"/>
  <p:notesSz cx="6858000" cy="9144000"/>
  <p:defaultTextStyle>
    <a:defPPr>
      <a:defRPr lang="zh-CN"/>
    </a:defPPr>
    <a:lvl1pPr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1143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2286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3429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4572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3"/>
    <p:restoredTop sz="95462"/>
  </p:normalViewPr>
  <p:slideViewPr>
    <p:cSldViewPr>
      <p:cViewPr varScale="1">
        <p:scale>
          <a:sx n="72" d="100"/>
          <a:sy n="72" d="100"/>
        </p:scale>
        <p:origin x="1472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E352B-245C-9F4E-A3FB-1EBF9D58CFC9}" type="doc">
      <dgm:prSet loTypeId="urn:microsoft.com/office/officeart/2005/8/layout/StepDownProcess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93554CFE-A4BA-4945-85D4-1AF196006708}">
      <dgm:prSet phldrT="[文本]"/>
      <dgm:spPr/>
      <dgm:t>
        <a:bodyPr/>
        <a:lstStyle/>
        <a:p>
          <a:r>
            <a:rPr lang="en-US" altLang="zh-CN" dirty="0" err="1" smtClean="0">
              <a:latin typeface="Helvetica Neue" charset="0"/>
              <a:ea typeface="Helvetica Neue" charset="0"/>
              <a:cs typeface="Helvetica Neue" charset="0"/>
            </a:rPr>
            <a:t>su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25D36800-E3DD-3A47-B963-EC0E2A14FD2F}" type="parTrans" cxnId="{EA5A80D8-8C88-D74F-A640-11C1222E9493}">
      <dgm:prSet/>
      <dgm:spPr/>
      <dgm:t>
        <a:bodyPr/>
        <a:lstStyle/>
        <a:p>
          <a:endParaRPr lang="zh-CN" altLang="en-US"/>
        </a:p>
      </dgm:t>
    </dgm:pt>
    <dgm:pt modelId="{5645507E-BAE0-E146-824C-187E4332CD4E}" type="sibTrans" cxnId="{EA5A80D8-8C88-D74F-A640-11C1222E9493}">
      <dgm:prSet/>
      <dgm:spPr/>
      <dgm:t>
        <a:bodyPr/>
        <a:lstStyle/>
        <a:p>
          <a:endParaRPr lang="zh-CN" altLang="en-US"/>
        </a:p>
      </dgm:t>
    </dgm:pt>
    <dgm:pt modelId="{438CB311-6159-B940-B4D5-F464EF8169FB}">
      <dgm:prSet phldrT="[文本]"/>
      <dgm:spPr/>
      <dgm:t>
        <a:bodyPr/>
        <a:lstStyle/>
        <a:p>
          <a:r>
            <a:rPr lang="en-US" altLang="zh-CN" dirty="0" smtClean="0">
              <a:latin typeface="Helvetica Neue" charset="0"/>
              <a:ea typeface="Helvetica Neue" charset="0"/>
              <a:cs typeface="Helvetica Neue" charset="0"/>
            </a:rPr>
            <a:t>metric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53B2807-F573-634C-ADEA-C023F5776584}" type="parTrans" cxnId="{3EDA6928-3078-2544-B690-F4DD27803CBB}">
      <dgm:prSet/>
      <dgm:spPr/>
      <dgm:t>
        <a:bodyPr/>
        <a:lstStyle/>
        <a:p>
          <a:endParaRPr lang="zh-CN" altLang="en-US"/>
        </a:p>
      </dgm:t>
    </dgm:pt>
    <dgm:pt modelId="{D2AECFF1-8D1F-9441-A68B-8D72AD4106E5}" type="sibTrans" cxnId="{3EDA6928-3078-2544-B690-F4DD27803CBB}">
      <dgm:prSet/>
      <dgm:spPr/>
      <dgm:t>
        <a:bodyPr/>
        <a:lstStyle/>
        <a:p>
          <a:endParaRPr lang="zh-CN" altLang="en-US"/>
        </a:p>
      </dgm:t>
    </dgm:pt>
    <dgm:pt modelId="{9E1F2E8B-3CA3-604B-8984-D48C90AB8669}">
      <dgm:prSet phldrT="[文本]"/>
      <dgm:spPr/>
      <dgm:t>
        <a:bodyPr/>
        <a:lstStyle/>
        <a:p>
          <a:r>
            <a:rPr lang="en-US" altLang="zh-CN" dirty="0" err="1" smtClean="0">
              <a:latin typeface="Helvetica Neue" charset="0"/>
              <a:ea typeface="Helvetica Neue" charset="0"/>
              <a:cs typeface="Helvetica Neue" charset="0"/>
            </a:rPr>
            <a:t>tagk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5E6C8FA7-A9A6-4542-B5B8-44BF11F27F34}" type="parTrans" cxnId="{8D080123-BE77-E041-9575-E66A6D15D828}">
      <dgm:prSet/>
      <dgm:spPr/>
      <dgm:t>
        <a:bodyPr/>
        <a:lstStyle/>
        <a:p>
          <a:endParaRPr lang="zh-CN" altLang="en-US"/>
        </a:p>
      </dgm:t>
    </dgm:pt>
    <dgm:pt modelId="{89F2D553-BBA7-6842-9984-C34A60F58895}" type="sibTrans" cxnId="{8D080123-BE77-E041-9575-E66A6D15D828}">
      <dgm:prSet/>
      <dgm:spPr/>
      <dgm:t>
        <a:bodyPr/>
        <a:lstStyle/>
        <a:p>
          <a:endParaRPr lang="zh-CN" altLang="en-US"/>
        </a:p>
      </dgm:t>
    </dgm:pt>
    <dgm:pt modelId="{91E3F3DA-3A94-8443-8837-44F92A77508E}">
      <dgm:prSet/>
      <dgm:spPr/>
      <dgm:t>
        <a:bodyPr/>
        <a:lstStyle/>
        <a:p>
          <a:r>
            <a:rPr lang="en-US" altLang="zh-CN" dirty="0" err="1" smtClean="0">
              <a:latin typeface="Helvetica Neue" charset="0"/>
              <a:ea typeface="Helvetica Neue" charset="0"/>
              <a:cs typeface="Helvetica Neue" charset="0"/>
            </a:rPr>
            <a:t>tagvs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C2592F52-CF34-F14B-98D8-B399C69F2706}" type="parTrans" cxnId="{335BD6BF-ECBF-E342-BDB4-FB41E649A671}">
      <dgm:prSet/>
      <dgm:spPr/>
      <dgm:t>
        <a:bodyPr/>
        <a:lstStyle/>
        <a:p>
          <a:endParaRPr lang="zh-CN" altLang="en-US"/>
        </a:p>
      </dgm:t>
    </dgm:pt>
    <dgm:pt modelId="{DAE3951E-7121-3A4D-B2E5-2053B7AB44E6}" type="sibTrans" cxnId="{335BD6BF-ECBF-E342-BDB4-FB41E649A671}">
      <dgm:prSet/>
      <dgm:spPr/>
      <dgm:t>
        <a:bodyPr/>
        <a:lstStyle/>
        <a:p>
          <a:endParaRPr lang="zh-CN" altLang="en-US"/>
        </a:p>
      </dgm:t>
    </dgm:pt>
    <dgm:pt modelId="{27432195-844D-C840-8189-46B49BD41F32}">
      <dgm:prSet/>
      <dgm:spPr/>
      <dgm:t>
        <a:bodyPr/>
        <a:lstStyle/>
        <a:p>
          <a:r>
            <a:rPr lang="en-US" altLang="zh-CN" dirty="0" smtClean="0">
              <a:latin typeface="Helvetica Neue" charset="0"/>
              <a:ea typeface="Helvetica Neue" charset="0"/>
              <a:cs typeface="Helvetica Neue" charset="0"/>
            </a:rPr>
            <a:t>counters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94BBFBB-7CBD-8046-AF48-AD2B8488860F}" type="parTrans" cxnId="{425EA1BC-13D8-104A-8A3F-1BF38AE07F8D}">
      <dgm:prSet/>
      <dgm:spPr/>
      <dgm:t>
        <a:bodyPr/>
        <a:lstStyle/>
        <a:p>
          <a:endParaRPr lang="zh-CN" altLang="en-US"/>
        </a:p>
      </dgm:t>
    </dgm:pt>
    <dgm:pt modelId="{E63FCF91-19EF-F04E-AB75-2D833182A653}" type="sibTrans" cxnId="{425EA1BC-13D8-104A-8A3F-1BF38AE07F8D}">
      <dgm:prSet/>
      <dgm:spPr/>
      <dgm:t>
        <a:bodyPr/>
        <a:lstStyle/>
        <a:p>
          <a:endParaRPr lang="zh-CN" altLang="en-US"/>
        </a:p>
      </dgm:t>
    </dgm:pt>
    <dgm:pt modelId="{07E2DD26-3931-9A40-B2D8-8B1528FAC5F0}" type="pres">
      <dgm:prSet presAssocID="{F23E352B-245C-9F4E-A3FB-1EBF9D58CFC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966D321-B346-5C49-B41E-0553D617B2D1}" type="pres">
      <dgm:prSet presAssocID="{93554CFE-A4BA-4945-85D4-1AF196006708}" presName="composite" presStyleCnt="0"/>
      <dgm:spPr/>
    </dgm:pt>
    <dgm:pt modelId="{664AC0AD-1011-E843-8C0A-61E9A60CEE64}" type="pres">
      <dgm:prSet presAssocID="{93554CFE-A4BA-4945-85D4-1AF196006708}" presName="bentUpArrow1" presStyleLbl="alignImgPlace1" presStyleIdx="0" presStyleCnt="4" custScaleX="52395" custScaleY="43635"/>
      <dgm:spPr/>
    </dgm:pt>
    <dgm:pt modelId="{1049699B-80CD-D34E-BE43-E896F7661A30}" type="pres">
      <dgm:prSet presAssocID="{93554CFE-A4BA-4945-85D4-1AF19600670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A8397-58EF-CE4B-9DAE-2A341113144C}" type="pres">
      <dgm:prSet presAssocID="{93554CFE-A4BA-4945-85D4-1AF19600670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4CFFB7-03B4-2840-B35A-C04A0A6E8500}" type="pres">
      <dgm:prSet presAssocID="{5645507E-BAE0-E146-824C-187E4332CD4E}" presName="sibTrans" presStyleCnt="0"/>
      <dgm:spPr/>
    </dgm:pt>
    <dgm:pt modelId="{14449FEF-3F80-0248-8B31-E8BE282B6C2B}" type="pres">
      <dgm:prSet presAssocID="{438CB311-6159-B940-B4D5-F464EF8169FB}" presName="composite" presStyleCnt="0"/>
      <dgm:spPr/>
    </dgm:pt>
    <dgm:pt modelId="{86F0142D-E35E-9F42-A16A-390247CC7ECE}" type="pres">
      <dgm:prSet presAssocID="{438CB311-6159-B940-B4D5-F464EF8169FB}" presName="bentUpArrow1" presStyleLbl="alignImgPlace1" presStyleIdx="1" presStyleCnt="4" custScaleX="52395" custScaleY="43635"/>
      <dgm:spPr/>
    </dgm:pt>
    <dgm:pt modelId="{A95D8047-A4BB-D444-BD00-6EA5FCEDA817}" type="pres">
      <dgm:prSet presAssocID="{438CB311-6159-B940-B4D5-F464EF8169F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186DB-5B43-E94F-8FC3-3FB4E1DE2BD6}" type="pres">
      <dgm:prSet presAssocID="{438CB311-6159-B940-B4D5-F464EF8169F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67418-4216-D44D-B540-533D8BFFBF6C}" type="pres">
      <dgm:prSet presAssocID="{D2AECFF1-8D1F-9441-A68B-8D72AD4106E5}" presName="sibTrans" presStyleCnt="0"/>
      <dgm:spPr/>
    </dgm:pt>
    <dgm:pt modelId="{9E11A651-2EDB-7842-A279-18771B26AE5C}" type="pres">
      <dgm:prSet presAssocID="{9E1F2E8B-3CA3-604B-8984-D48C90AB8669}" presName="composite" presStyleCnt="0"/>
      <dgm:spPr/>
    </dgm:pt>
    <dgm:pt modelId="{28C06230-3F78-D34B-94EA-DF2487050A9B}" type="pres">
      <dgm:prSet presAssocID="{9E1F2E8B-3CA3-604B-8984-D48C90AB8669}" presName="bentUpArrow1" presStyleLbl="alignImgPlace1" presStyleIdx="2" presStyleCnt="4" custScaleX="52395" custScaleY="43635"/>
      <dgm:spPr/>
    </dgm:pt>
    <dgm:pt modelId="{BE716CC6-401F-6B4F-9BB2-9755F2FE9E44}" type="pres">
      <dgm:prSet presAssocID="{9E1F2E8B-3CA3-604B-8984-D48C90AB8669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4C918A-66E9-7D42-B846-E6EB644CF05A}" type="pres">
      <dgm:prSet presAssocID="{9E1F2E8B-3CA3-604B-8984-D48C90AB866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DC7880F-1158-3B46-B00C-78971D97C636}" type="pres">
      <dgm:prSet presAssocID="{89F2D553-BBA7-6842-9984-C34A60F58895}" presName="sibTrans" presStyleCnt="0"/>
      <dgm:spPr/>
    </dgm:pt>
    <dgm:pt modelId="{1CE72EF0-283D-FA4C-9E05-7FE5E987D89C}" type="pres">
      <dgm:prSet presAssocID="{91E3F3DA-3A94-8443-8837-44F92A77508E}" presName="composite" presStyleCnt="0"/>
      <dgm:spPr/>
    </dgm:pt>
    <dgm:pt modelId="{2EC9428E-38D1-7746-A131-2DAF96AD44D4}" type="pres">
      <dgm:prSet presAssocID="{91E3F3DA-3A94-8443-8837-44F92A77508E}" presName="bentUpArrow1" presStyleLbl="alignImgPlace1" presStyleIdx="3" presStyleCnt="4" custAng="0" custScaleX="52114" custScaleY="36398" custLinFactNeighborX="5913" custLinFactNeighborY="-2541"/>
      <dgm:spPr/>
    </dgm:pt>
    <dgm:pt modelId="{28E6E274-8444-A24B-8A0E-8056C189D4BD}" type="pres">
      <dgm:prSet presAssocID="{91E3F3DA-3A94-8443-8837-44F92A77508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03F3D-4883-1B4C-B654-8DB19ECD9DC1}" type="pres">
      <dgm:prSet presAssocID="{91E3F3DA-3A94-8443-8837-44F92A77508E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13F90CE-5859-6049-B110-36E62EC70E78}" type="pres">
      <dgm:prSet presAssocID="{DAE3951E-7121-3A4D-B2E5-2053B7AB44E6}" presName="sibTrans" presStyleCnt="0"/>
      <dgm:spPr/>
    </dgm:pt>
    <dgm:pt modelId="{70502AAD-CC5E-6441-A90C-6548903D892D}" type="pres">
      <dgm:prSet presAssocID="{27432195-844D-C840-8189-46B49BD41F32}" presName="composite" presStyleCnt="0"/>
      <dgm:spPr/>
    </dgm:pt>
    <dgm:pt modelId="{16813B1D-A0CD-6149-87C9-C604CEFEF2FE}" type="pres">
      <dgm:prSet presAssocID="{27432195-844D-C840-8189-46B49BD41F3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D742C6-93CC-8B4F-9EBE-73B69961633A}" type="presOf" srcId="{438CB311-6159-B940-B4D5-F464EF8169FB}" destId="{A95D8047-A4BB-D444-BD00-6EA5FCEDA817}" srcOrd="0" destOrd="0" presId="urn:microsoft.com/office/officeart/2005/8/layout/StepDownProcess"/>
    <dgm:cxn modelId="{821547F8-FE71-EF41-82FB-7417A766A2E9}" type="presOf" srcId="{27432195-844D-C840-8189-46B49BD41F32}" destId="{16813B1D-A0CD-6149-87C9-C604CEFEF2FE}" srcOrd="0" destOrd="0" presId="urn:microsoft.com/office/officeart/2005/8/layout/StepDownProcess"/>
    <dgm:cxn modelId="{460A8368-DD17-8E4C-9B42-4C37C67E9E1C}" type="presOf" srcId="{9E1F2E8B-3CA3-604B-8984-D48C90AB8669}" destId="{BE716CC6-401F-6B4F-9BB2-9755F2FE9E44}" srcOrd="0" destOrd="0" presId="urn:microsoft.com/office/officeart/2005/8/layout/StepDownProcess"/>
    <dgm:cxn modelId="{93310BC3-8B0A-9F4A-8B42-FE1C254BD654}" type="presOf" srcId="{91E3F3DA-3A94-8443-8837-44F92A77508E}" destId="{28E6E274-8444-A24B-8A0E-8056C189D4BD}" srcOrd="0" destOrd="0" presId="urn:microsoft.com/office/officeart/2005/8/layout/StepDownProcess"/>
    <dgm:cxn modelId="{489419D9-4A85-AE4D-85D8-19B5B8F35811}" type="presOf" srcId="{93554CFE-A4BA-4945-85D4-1AF196006708}" destId="{1049699B-80CD-D34E-BE43-E896F7661A30}" srcOrd="0" destOrd="0" presId="urn:microsoft.com/office/officeart/2005/8/layout/StepDownProcess"/>
    <dgm:cxn modelId="{8D080123-BE77-E041-9575-E66A6D15D828}" srcId="{F23E352B-245C-9F4E-A3FB-1EBF9D58CFC9}" destId="{9E1F2E8B-3CA3-604B-8984-D48C90AB8669}" srcOrd="2" destOrd="0" parTransId="{5E6C8FA7-A9A6-4542-B5B8-44BF11F27F34}" sibTransId="{89F2D553-BBA7-6842-9984-C34A60F58895}"/>
    <dgm:cxn modelId="{B1B387A7-EEFB-5241-B7CA-391828EB7F22}" type="presOf" srcId="{F23E352B-245C-9F4E-A3FB-1EBF9D58CFC9}" destId="{07E2DD26-3931-9A40-B2D8-8B1528FAC5F0}" srcOrd="0" destOrd="0" presId="urn:microsoft.com/office/officeart/2005/8/layout/StepDownProcess"/>
    <dgm:cxn modelId="{425EA1BC-13D8-104A-8A3F-1BF38AE07F8D}" srcId="{F23E352B-245C-9F4E-A3FB-1EBF9D58CFC9}" destId="{27432195-844D-C840-8189-46B49BD41F32}" srcOrd="4" destOrd="0" parTransId="{B94BBFBB-7CBD-8046-AF48-AD2B8488860F}" sibTransId="{E63FCF91-19EF-F04E-AB75-2D833182A653}"/>
    <dgm:cxn modelId="{335BD6BF-ECBF-E342-BDB4-FB41E649A671}" srcId="{F23E352B-245C-9F4E-A3FB-1EBF9D58CFC9}" destId="{91E3F3DA-3A94-8443-8837-44F92A77508E}" srcOrd="3" destOrd="0" parTransId="{C2592F52-CF34-F14B-98D8-B399C69F2706}" sibTransId="{DAE3951E-7121-3A4D-B2E5-2053B7AB44E6}"/>
    <dgm:cxn modelId="{3EDA6928-3078-2544-B690-F4DD27803CBB}" srcId="{F23E352B-245C-9F4E-A3FB-1EBF9D58CFC9}" destId="{438CB311-6159-B940-B4D5-F464EF8169FB}" srcOrd="1" destOrd="0" parTransId="{B53B2807-F573-634C-ADEA-C023F5776584}" sibTransId="{D2AECFF1-8D1F-9441-A68B-8D72AD4106E5}"/>
    <dgm:cxn modelId="{EA5A80D8-8C88-D74F-A640-11C1222E9493}" srcId="{F23E352B-245C-9F4E-A3FB-1EBF9D58CFC9}" destId="{93554CFE-A4BA-4945-85D4-1AF196006708}" srcOrd="0" destOrd="0" parTransId="{25D36800-E3DD-3A47-B963-EC0E2A14FD2F}" sibTransId="{5645507E-BAE0-E146-824C-187E4332CD4E}"/>
    <dgm:cxn modelId="{DE804423-5DF0-034C-9ED5-F94487B9BE58}" type="presParOf" srcId="{07E2DD26-3931-9A40-B2D8-8B1528FAC5F0}" destId="{8966D321-B346-5C49-B41E-0553D617B2D1}" srcOrd="0" destOrd="0" presId="urn:microsoft.com/office/officeart/2005/8/layout/StepDownProcess"/>
    <dgm:cxn modelId="{6BDD4430-E75C-C945-8B64-5C2A11856158}" type="presParOf" srcId="{8966D321-B346-5C49-B41E-0553D617B2D1}" destId="{664AC0AD-1011-E843-8C0A-61E9A60CEE64}" srcOrd="0" destOrd="0" presId="urn:microsoft.com/office/officeart/2005/8/layout/StepDownProcess"/>
    <dgm:cxn modelId="{EB71F5CC-7D6C-1748-8F7F-3F8142803136}" type="presParOf" srcId="{8966D321-B346-5C49-B41E-0553D617B2D1}" destId="{1049699B-80CD-D34E-BE43-E896F7661A30}" srcOrd="1" destOrd="0" presId="urn:microsoft.com/office/officeart/2005/8/layout/StepDownProcess"/>
    <dgm:cxn modelId="{AF4F7AB0-61B0-D34C-AC2D-ADFD5980B601}" type="presParOf" srcId="{8966D321-B346-5C49-B41E-0553D617B2D1}" destId="{06DA8397-58EF-CE4B-9DAE-2A341113144C}" srcOrd="2" destOrd="0" presId="urn:microsoft.com/office/officeart/2005/8/layout/StepDownProcess"/>
    <dgm:cxn modelId="{75C1BDEA-0877-4D4B-AB93-4E124C61857E}" type="presParOf" srcId="{07E2DD26-3931-9A40-B2D8-8B1528FAC5F0}" destId="{5A4CFFB7-03B4-2840-B35A-C04A0A6E8500}" srcOrd="1" destOrd="0" presId="urn:microsoft.com/office/officeart/2005/8/layout/StepDownProcess"/>
    <dgm:cxn modelId="{21023F7B-F624-E843-B8A4-806E441927A5}" type="presParOf" srcId="{07E2DD26-3931-9A40-B2D8-8B1528FAC5F0}" destId="{14449FEF-3F80-0248-8B31-E8BE282B6C2B}" srcOrd="2" destOrd="0" presId="urn:microsoft.com/office/officeart/2005/8/layout/StepDownProcess"/>
    <dgm:cxn modelId="{BA80CA7B-D837-FB48-BF1D-F988CE92CA72}" type="presParOf" srcId="{14449FEF-3F80-0248-8B31-E8BE282B6C2B}" destId="{86F0142D-E35E-9F42-A16A-390247CC7ECE}" srcOrd="0" destOrd="0" presId="urn:microsoft.com/office/officeart/2005/8/layout/StepDownProcess"/>
    <dgm:cxn modelId="{8A1F0D69-F8A1-E346-A20D-8D83902DBC5D}" type="presParOf" srcId="{14449FEF-3F80-0248-8B31-E8BE282B6C2B}" destId="{A95D8047-A4BB-D444-BD00-6EA5FCEDA817}" srcOrd="1" destOrd="0" presId="urn:microsoft.com/office/officeart/2005/8/layout/StepDownProcess"/>
    <dgm:cxn modelId="{2E9C739B-F316-A947-9EA3-A4DC48EEE302}" type="presParOf" srcId="{14449FEF-3F80-0248-8B31-E8BE282B6C2B}" destId="{27A186DB-5B43-E94F-8FC3-3FB4E1DE2BD6}" srcOrd="2" destOrd="0" presId="urn:microsoft.com/office/officeart/2005/8/layout/StepDownProcess"/>
    <dgm:cxn modelId="{40D108AF-E088-BA4D-B867-1D1F6DF7ABBA}" type="presParOf" srcId="{07E2DD26-3931-9A40-B2D8-8B1528FAC5F0}" destId="{69467418-4216-D44D-B540-533D8BFFBF6C}" srcOrd="3" destOrd="0" presId="urn:microsoft.com/office/officeart/2005/8/layout/StepDownProcess"/>
    <dgm:cxn modelId="{C0249A1B-5A47-6F4F-9B32-0F8005FFE338}" type="presParOf" srcId="{07E2DD26-3931-9A40-B2D8-8B1528FAC5F0}" destId="{9E11A651-2EDB-7842-A279-18771B26AE5C}" srcOrd="4" destOrd="0" presId="urn:microsoft.com/office/officeart/2005/8/layout/StepDownProcess"/>
    <dgm:cxn modelId="{6532EBEA-EC3C-6142-956B-68EAE2032173}" type="presParOf" srcId="{9E11A651-2EDB-7842-A279-18771B26AE5C}" destId="{28C06230-3F78-D34B-94EA-DF2487050A9B}" srcOrd="0" destOrd="0" presId="urn:microsoft.com/office/officeart/2005/8/layout/StepDownProcess"/>
    <dgm:cxn modelId="{921FE992-1975-014F-9444-FCF2D8ED4550}" type="presParOf" srcId="{9E11A651-2EDB-7842-A279-18771B26AE5C}" destId="{BE716CC6-401F-6B4F-9BB2-9755F2FE9E44}" srcOrd="1" destOrd="0" presId="urn:microsoft.com/office/officeart/2005/8/layout/StepDownProcess"/>
    <dgm:cxn modelId="{A40F9B3E-FDAD-7949-BAE7-D35F34DB965F}" type="presParOf" srcId="{9E11A651-2EDB-7842-A279-18771B26AE5C}" destId="{1D4C918A-66E9-7D42-B846-E6EB644CF05A}" srcOrd="2" destOrd="0" presId="urn:microsoft.com/office/officeart/2005/8/layout/StepDownProcess"/>
    <dgm:cxn modelId="{B187ABFD-ED48-C440-823D-35655350D977}" type="presParOf" srcId="{07E2DD26-3931-9A40-B2D8-8B1528FAC5F0}" destId="{EDC7880F-1158-3B46-B00C-78971D97C636}" srcOrd="5" destOrd="0" presId="urn:microsoft.com/office/officeart/2005/8/layout/StepDownProcess"/>
    <dgm:cxn modelId="{0ACD28D4-57BE-F147-B303-8E4328938E1A}" type="presParOf" srcId="{07E2DD26-3931-9A40-B2D8-8B1528FAC5F0}" destId="{1CE72EF0-283D-FA4C-9E05-7FE5E987D89C}" srcOrd="6" destOrd="0" presId="urn:microsoft.com/office/officeart/2005/8/layout/StepDownProcess"/>
    <dgm:cxn modelId="{E6A12DAD-F07F-F941-A4DD-10FF584F2D34}" type="presParOf" srcId="{1CE72EF0-283D-FA4C-9E05-7FE5E987D89C}" destId="{2EC9428E-38D1-7746-A131-2DAF96AD44D4}" srcOrd="0" destOrd="0" presId="urn:microsoft.com/office/officeart/2005/8/layout/StepDownProcess"/>
    <dgm:cxn modelId="{5BF5D501-38E8-5A4A-954A-A7480DCA7719}" type="presParOf" srcId="{1CE72EF0-283D-FA4C-9E05-7FE5E987D89C}" destId="{28E6E274-8444-A24B-8A0E-8056C189D4BD}" srcOrd="1" destOrd="0" presId="urn:microsoft.com/office/officeart/2005/8/layout/StepDownProcess"/>
    <dgm:cxn modelId="{C8C7794E-CE39-C14F-8A0F-0F55BA5E38FF}" type="presParOf" srcId="{1CE72EF0-283D-FA4C-9E05-7FE5E987D89C}" destId="{8D403F3D-4883-1B4C-B654-8DB19ECD9DC1}" srcOrd="2" destOrd="0" presId="urn:microsoft.com/office/officeart/2005/8/layout/StepDownProcess"/>
    <dgm:cxn modelId="{406DF527-66C9-464F-AC9A-5290AAC98CBB}" type="presParOf" srcId="{07E2DD26-3931-9A40-B2D8-8B1528FAC5F0}" destId="{C13F90CE-5859-6049-B110-36E62EC70E78}" srcOrd="7" destOrd="0" presId="urn:microsoft.com/office/officeart/2005/8/layout/StepDownProcess"/>
    <dgm:cxn modelId="{1376AFE8-EBE1-3940-9A1C-9C578BCF1604}" type="presParOf" srcId="{07E2DD26-3931-9A40-B2D8-8B1528FAC5F0}" destId="{70502AAD-CC5E-6441-A90C-6548903D892D}" srcOrd="8" destOrd="0" presId="urn:microsoft.com/office/officeart/2005/8/layout/StepDownProcess"/>
    <dgm:cxn modelId="{4574865E-2B68-9D42-9D24-6F90C7820775}" type="presParOf" srcId="{70502AAD-CC5E-6441-A90C-6548903D892D}" destId="{16813B1D-A0CD-6149-87C9-C604CEFEF2F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CA6E0-E38A-044E-80B6-000C3AABDE9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56E2902-C898-B84E-8AA3-2799D0AEFD52}">
      <dgm:prSet phldrT="[文本]"/>
      <dgm:spPr/>
      <dgm:t>
        <a:bodyPr/>
        <a:lstStyle/>
        <a:p>
          <a:r>
            <a:rPr lang="zh-CN" altLang="en-US" dirty="0" smtClean="0">
              <a:latin typeface="Helvetica Neue" charset="0"/>
              <a:ea typeface="Helvetica Neue" charset="0"/>
              <a:cs typeface="Helvetica Neue" charset="0"/>
            </a:rPr>
            <a:t>配置策略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E9EE5C8A-AC32-454D-A757-41BB7BE08350}" type="parTrans" cxnId="{93FA262D-2DD5-1841-B9BE-21572A1A99CF}">
      <dgm:prSet/>
      <dgm:spPr/>
      <dgm:t>
        <a:bodyPr/>
        <a:lstStyle/>
        <a:p>
          <a:endParaRPr lang="zh-CN" altLang="en-US"/>
        </a:p>
      </dgm:t>
    </dgm:pt>
    <dgm:pt modelId="{08BB36D9-6E87-2848-8F45-B2C7347F7DEF}" type="sibTrans" cxnId="{93FA262D-2DD5-1841-B9BE-21572A1A99CF}">
      <dgm:prSet/>
      <dgm:spPr/>
      <dgm:t>
        <a:bodyPr/>
        <a:lstStyle/>
        <a:p>
          <a:endParaRPr lang="zh-CN" altLang="en-US"/>
        </a:p>
      </dgm:t>
    </dgm:pt>
    <dgm:pt modelId="{5904B795-C965-EA4C-812B-6C865421ABE3}">
      <dgm:prSet phldrT="[文本]"/>
      <dgm:spPr/>
      <dgm:t>
        <a:bodyPr/>
        <a:lstStyle/>
        <a:p>
          <a:r>
            <a:rPr lang="zh-CN" altLang="en-US" dirty="0" smtClean="0">
              <a:latin typeface="Helvetica Neue" charset="0"/>
              <a:ea typeface="Helvetica Neue" charset="0"/>
              <a:cs typeface="Helvetica Neue" charset="0"/>
            </a:rPr>
            <a:t>筛选指标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5702F80-4BCB-4947-81F2-EE0BEBB567F4}" type="parTrans" cxnId="{6427466E-178A-E843-9088-C814B440E31E}">
      <dgm:prSet/>
      <dgm:spPr/>
      <dgm:t>
        <a:bodyPr/>
        <a:lstStyle/>
        <a:p>
          <a:endParaRPr lang="zh-CN" altLang="en-US"/>
        </a:p>
      </dgm:t>
    </dgm:pt>
    <dgm:pt modelId="{C1EDE6F1-90F1-794D-95D5-6F3ECA99ED90}" type="sibTrans" cxnId="{6427466E-178A-E843-9088-C814B440E31E}">
      <dgm:prSet/>
      <dgm:spPr/>
      <dgm:t>
        <a:bodyPr/>
        <a:lstStyle/>
        <a:p>
          <a:endParaRPr lang="zh-CN" altLang="en-US"/>
        </a:p>
      </dgm:t>
    </dgm:pt>
    <dgm:pt modelId="{1217BB9B-62B4-364C-B037-6C389CDB0AFC}">
      <dgm:prSet phldrT="[文本]"/>
      <dgm:spPr/>
      <dgm:t>
        <a:bodyPr/>
        <a:lstStyle/>
        <a:p>
          <a:r>
            <a:rPr lang="zh-CN" altLang="en-US" dirty="0" smtClean="0">
              <a:latin typeface="Helvetica Neue" charset="0"/>
              <a:ea typeface="Helvetica Neue" charset="0"/>
              <a:cs typeface="Helvetica Neue" charset="0"/>
            </a:rPr>
            <a:t>拉取数据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2C53C9FF-A6C1-4649-AF76-2DA3E1741C92}" type="parTrans" cxnId="{E7DB4CFF-2167-EA44-A045-B52D9EC5C88C}">
      <dgm:prSet/>
      <dgm:spPr/>
      <dgm:t>
        <a:bodyPr/>
        <a:lstStyle/>
        <a:p>
          <a:endParaRPr lang="zh-CN" altLang="en-US"/>
        </a:p>
      </dgm:t>
    </dgm:pt>
    <dgm:pt modelId="{C38ABE26-254A-6C42-8FA1-AF1C492E7833}" type="sibTrans" cxnId="{E7DB4CFF-2167-EA44-A045-B52D9EC5C88C}">
      <dgm:prSet/>
      <dgm:spPr/>
      <dgm:t>
        <a:bodyPr/>
        <a:lstStyle/>
        <a:p>
          <a:endParaRPr lang="zh-CN" altLang="en-US"/>
        </a:p>
      </dgm:t>
    </dgm:pt>
    <dgm:pt modelId="{6D7079DE-5587-754C-B3B3-E8373C69411B}">
      <dgm:prSet/>
      <dgm:spPr/>
      <dgm:t>
        <a:bodyPr/>
        <a:lstStyle/>
        <a:p>
          <a:r>
            <a:rPr lang="zh-CN" altLang="en-US" dirty="0" smtClean="0">
              <a:latin typeface="Helvetica Neue" charset="0"/>
              <a:ea typeface="Helvetica Neue" charset="0"/>
              <a:cs typeface="Helvetica Neue" charset="0"/>
            </a:rPr>
            <a:t>报警判断</a:t>
          </a:r>
          <a:endParaRPr lang="zh-CN" altLang="en-US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58C77D4-DF67-C641-88E6-4FA3533209A4}" type="parTrans" cxnId="{BE100520-1A57-404C-81B0-F4337F6A6944}">
      <dgm:prSet/>
      <dgm:spPr/>
      <dgm:t>
        <a:bodyPr/>
        <a:lstStyle/>
        <a:p>
          <a:endParaRPr lang="zh-CN" altLang="en-US"/>
        </a:p>
      </dgm:t>
    </dgm:pt>
    <dgm:pt modelId="{69FDC5DB-3824-624A-A241-AFA8ECA17491}" type="sibTrans" cxnId="{BE100520-1A57-404C-81B0-F4337F6A6944}">
      <dgm:prSet/>
      <dgm:spPr/>
      <dgm:t>
        <a:bodyPr/>
        <a:lstStyle/>
        <a:p>
          <a:endParaRPr lang="zh-CN" altLang="en-US"/>
        </a:p>
      </dgm:t>
    </dgm:pt>
    <dgm:pt modelId="{75671F11-2D1F-C341-8478-A81368178FE4}" type="pres">
      <dgm:prSet presAssocID="{AD0CA6E0-E38A-044E-80B6-000C3AABDE9F}" presName="Name0" presStyleCnt="0">
        <dgm:presLayoutVars>
          <dgm:dir/>
          <dgm:resizeHandles val="exact"/>
        </dgm:presLayoutVars>
      </dgm:prSet>
      <dgm:spPr/>
    </dgm:pt>
    <dgm:pt modelId="{0BBA6EE1-E495-9C40-8A53-572BFAE65FC0}" type="pres">
      <dgm:prSet presAssocID="{A56E2902-C898-B84E-8AA3-2799D0AEFD5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ABE141-50E8-934D-8945-7D200FD514E3}" type="pres">
      <dgm:prSet presAssocID="{08BB36D9-6E87-2848-8F45-B2C7347F7DE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257C37E-58F8-9946-9F02-65BBD85B3C50}" type="pres">
      <dgm:prSet presAssocID="{08BB36D9-6E87-2848-8F45-B2C7347F7DEF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EAA73AC-933A-DE46-BB07-DDF217C682BB}" type="pres">
      <dgm:prSet presAssocID="{5904B795-C965-EA4C-812B-6C865421AB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24B2E-553F-2C4D-91DF-756008EBF665}" type="pres">
      <dgm:prSet presAssocID="{C1EDE6F1-90F1-794D-95D5-6F3ECA99ED9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7407E194-E6CC-FB45-9799-FFDF40F29BF7}" type="pres">
      <dgm:prSet presAssocID="{C1EDE6F1-90F1-794D-95D5-6F3ECA99ED9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F04EA1-B0F3-5A46-8575-55B2DCC43CF7}" type="pres">
      <dgm:prSet presAssocID="{1217BB9B-62B4-364C-B037-6C389CDB0AF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3843A-2FAE-C84D-80D2-FD29134E7486}" type="pres">
      <dgm:prSet presAssocID="{C38ABE26-254A-6C42-8FA1-AF1C492E783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8430764-D3AE-614F-9C7F-AEC889B0F2CF}" type="pres">
      <dgm:prSet presAssocID="{C38ABE26-254A-6C42-8FA1-AF1C492E783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ABF846A-781F-4C4F-9CB5-38841D660276}" type="pres">
      <dgm:prSet presAssocID="{6D7079DE-5587-754C-B3B3-E8373C6941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CEE548-D4D6-9C48-AE43-A5B7DC56D955}" type="presOf" srcId="{C1EDE6F1-90F1-794D-95D5-6F3ECA99ED90}" destId="{7407E194-E6CC-FB45-9799-FFDF40F29BF7}" srcOrd="1" destOrd="0" presId="urn:microsoft.com/office/officeart/2005/8/layout/process1"/>
    <dgm:cxn modelId="{93FA262D-2DD5-1841-B9BE-21572A1A99CF}" srcId="{AD0CA6E0-E38A-044E-80B6-000C3AABDE9F}" destId="{A56E2902-C898-B84E-8AA3-2799D0AEFD52}" srcOrd="0" destOrd="0" parTransId="{E9EE5C8A-AC32-454D-A757-41BB7BE08350}" sibTransId="{08BB36D9-6E87-2848-8F45-B2C7347F7DEF}"/>
    <dgm:cxn modelId="{6427466E-178A-E843-9088-C814B440E31E}" srcId="{AD0CA6E0-E38A-044E-80B6-000C3AABDE9F}" destId="{5904B795-C965-EA4C-812B-6C865421ABE3}" srcOrd="1" destOrd="0" parTransId="{F5702F80-4BCB-4947-81F2-EE0BEBB567F4}" sibTransId="{C1EDE6F1-90F1-794D-95D5-6F3ECA99ED90}"/>
    <dgm:cxn modelId="{ECD4A0AA-E13F-7A4B-A111-F510AE8687DD}" type="presOf" srcId="{A56E2902-C898-B84E-8AA3-2799D0AEFD52}" destId="{0BBA6EE1-E495-9C40-8A53-572BFAE65FC0}" srcOrd="0" destOrd="0" presId="urn:microsoft.com/office/officeart/2005/8/layout/process1"/>
    <dgm:cxn modelId="{02F114E4-4815-2A47-82F2-847D91CBEA23}" type="presOf" srcId="{C38ABE26-254A-6C42-8FA1-AF1C492E7833}" destId="{66A3843A-2FAE-C84D-80D2-FD29134E7486}" srcOrd="0" destOrd="0" presId="urn:microsoft.com/office/officeart/2005/8/layout/process1"/>
    <dgm:cxn modelId="{6397BAC0-C18B-B146-8938-6B01C114977B}" type="presOf" srcId="{1217BB9B-62B4-364C-B037-6C389CDB0AFC}" destId="{ECF04EA1-B0F3-5A46-8575-55B2DCC43CF7}" srcOrd="0" destOrd="0" presId="urn:microsoft.com/office/officeart/2005/8/layout/process1"/>
    <dgm:cxn modelId="{25F24B13-A495-754D-9ED2-0A6B5E253F69}" type="presOf" srcId="{08BB36D9-6E87-2848-8F45-B2C7347F7DEF}" destId="{71ABE141-50E8-934D-8945-7D200FD514E3}" srcOrd="0" destOrd="0" presId="urn:microsoft.com/office/officeart/2005/8/layout/process1"/>
    <dgm:cxn modelId="{64EA03F1-0B60-1448-BB8C-C9553872D7D6}" type="presOf" srcId="{C38ABE26-254A-6C42-8FA1-AF1C492E7833}" destId="{A8430764-D3AE-614F-9C7F-AEC889B0F2CF}" srcOrd="1" destOrd="0" presId="urn:microsoft.com/office/officeart/2005/8/layout/process1"/>
    <dgm:cxn modelId="{BE100520-1A57-404C-81B0-F4337F6A6944}" srcId="{AD0CA6E0-E38A-044E-80B6-000C3AABDE9F}" destId="{6D7079DE-5587-754C-B3B3-E8373C69411B}" srcOrd="3" destOrd="0" parTransId="{F58C77D4-DF67-C641-88E6-4FA3533209A4}" sibTransId="{69FDC5DB-3824-624A-A241-AFA8ECA17491}"/>
    <dgm:cxn modelId="{0C921FFC-157B-2D4F-B71E-64042EDCF350}" type="presOf" srcId="{08BB36D9-6E87-2848-8F45-B2C7347F7DEF}" destId="{6257C37E-58F8-9946-9F02-65BBD85B3C50}" srcOrd="1" destOrd="0" presId="urn:microsoft.com/office/officeart/2005/8/layout/process1"/>
    <dgm:cxn modelId="{B8BF8136-3AEB-D442-AAD4-4F9633DE3F1C}" type="presOf" srcId="{6D7079DE-5587-754C-B3B3-E8373C69411B}" destId="{CABF846A-781F-4C4F-9CB5-38841D660276}" srcOrd="0" destOrd="0" presId="urn:microsoft.com/office/officeart/2005/8/layout/process1"/>
    <dgm:cxn modelId="{E7DB4CFF-2167-EA44-A045-B52D9EC5C88C}" srcId="{AD0CA6E0-E38A-044E-80B6-000C3AABDE9F}" destId="{1217BB9B-62B4-364C-B037-6C389CDB0AFC}" srcOrd="2" destOrd="0" parTransId="{2C53C9FF-A6C1-4649-AF76-2DA3E1741C92}" sibTransId="{C38ABE26-254A-6C42-8FA1-AF1C492E7833}"/>
    <dgm:cxn modelId="{124369CE-2125-654C-8B17-686E3DC7C5B7}" type="presOf" srcId="{C1EDE6F1-90F1-794D-95D5-6F3ECA99ED90}" destId="{1D724B2E-553F-2C4D-91DF-756008EBF665}" srcOrd="0" destOrd="0" presId="urn:microsoft.com/office/officeart/2005/8/layout/process1"/>
    <dgm:cxn modelId="{79461272-66F3-114E-A6DD-E66ED7087199}" type="presOf" srcId="{AD0CA6E0-E38A-044E-80B6-000C3AABDE9F}" destId="{75671F11-2D1F-C341-8478-A81368178FE4}" srcOrd="0" destOrd="0" presId="urn:microsoft.com/office/officeart/2005/8/layout/process1"/>
    <dgm:cxn modelId="{CAE4EAB4-C09C-A440-A3E7-BAA7260CBB1C}" type="presOf" srcId="{5904B795-C965-EA4C-812B-6C865421ABE3}" destId="{DEAA73AC-933A-DE46-BB07-DDF217C682BB}" srcOrd="0" destOrd="0" presId="urn:microsoft.com/office/officeart/2005/8/layout/process1"/>
    <dgm:cxn modelId="{636FB748-22D7-174C-917C-FC78B8DA57D5}" type="presParOf" srcId="{75671F11-2D1F-C341-8478-A81368178FE4}" destId="{0BBA6EE1-E495-9C40-8A53-572BFAE65FC0}" srcOrd="0" destOrd="0" presId="urn:microsoft.com/office/officeart/2005/8/layout/process1"/>
    <dgm:cxn modelId="{18329CA5-BE79-E14D-B34A-C20D17E0B4C2}" type="presParOf" srcId="{75671F11-2D1F-C341-8478-A81368178FE4}" destId="{71ABE141-50E8-934D-8945-7D200FD514E3}" srcOrd="1" destOrd="0" presId="urn:microsoft.com/office/officeart/2005/8/layout/process1"/>
    <dgm:cxn modelId="{8303D97E-5023-9E49-A735-5A6B51FF50EB}" type="presParOf" srcId="{71ABE141-50E8-934D-8945-7D200FD514E3}" destId="{6257C37E-58F8-9946-9F02-65BBD85B3C50}" srcOrd="0" destOrd="0" presId="urn:microsoft.com/office/officeart/2005/8/layout/process1"/>
    <dgm:cxn modelId="{86510E56-B4EB-1B41-AFF3-09288F83ADD4}" type="presParOf" srcId="{75671F11-2D1F-C341-8478-A81368178FE4}" destId="{DEAA73AC-933A-DE46-BB07-DDF217C682BB}" srcOrd="2" destOrd="0" presId="urn:microsoft.com/office/officeart/2005/8/layout/process1"/>
    <dgm:cxn modelId="{D379BD8C-CDFE-A047-BD5E-F864EF5C1B66}" type="presParOf" srcId="{75671F11-2D1F-C341-8478-A81368178FE4}" destId="{1D724B2E-553F-2C4D-91DF-756008EBF665}" srcOrd="3" destOrd="0" presId="urn:microsoft.com/office/officeart/2005/8/layout/process1"/>
    <dgm:cxn modelId="{78B99C5D-D04D-A247-9FD2-2A17E58D4DA9}" type="presParOf" srcId="{1D724B2E-553F-2C4D-91DF-756008EBF665}" destId="{7407E194-E6CC-FB45-9799-FFDF40F29BF7}" srcOrd="0" destOrd="0" presId="urn:microsoft.com/office/officeart/2005/8/layout/process1"/>
    <dgm:cxn modelId="{AE672107-F28A-234F-96B8-881CD096B2F2}" type="presParOf" srcId="{75671F11-2D1F-C341-8478-A81368178FE4}" destId="{ECF04EA1-B0F3-5A46-8575-55B2DCC43CF7}" srcOrd="4" destOrd="0" presId="urn:microsoft.com/office/officeart/2005/8/layout/process1"/>
    <dgm:cxn modelId="{CDD69369-5573-0B4E-9D0C-E8A5541AFEAA}" type="presParOf" srcId="{75671F11-2D1F-C341-8478-A81368178FE4}" destId="{66A3843A-2FAE-C84D-80D2-FD29134E7486}" srcOrd="5" destOrd="0" presId="urn:microsoft.com/office/officeart/2005/8/layout/process1"/>
    <dgm:cxn modelId="{7751276E-3D9D-5143-B392-CEFA1BF2DD8A}" type="presParOf" srcId="{66A3843A-2FAE-C84D-80D2-FD29134E7486}" destId="{A8430764-D3AE-614F-9C7F-AEC889B0F2CF}" srcOrd="0" destOrd="0" presId="urn:microsoft.com/office/officeart/2005/8/layout/process1"/>
    <dgm:cxn modelId="{B3FCDD13-7EA2-D447-A51E-A4A3366E4629}" type="presParOf" srcId="{75671F11-2D1F-C341-8478-A81368178FE4}" destId="{CABF846A-781F-4C4F-9CB5-38841D6602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AC0AD-1011-E843-8C0A-61E9A60CEE64}">
      <dsp:nvSpPr>
        <dsp:cNvPr id="0" name=""/>
        <dsp:cNvSpPr/>
      </dsp:nvSpPr>
      <dsp:spPr>
        <a:xfrm rot="5400000">
          <a:off x="586960" y="1533671"/>
          <a:ext cx="466757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49699B-80CD-D34E-BE43-E896F7661A30}">
      <dsp:nvSpPr>
        <dsp:cNvPr id="0" name=""/>
        <dsp:cNvSpPr/>
      </dsp:nvSpPr>
      <dsp:spPr>
        <a:xfrm>
          <a:off x="2094" y="58037"/>
          <a:ext cx="1800720" cy="1260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>
              <a:latin typeface="Helvetica Neue" charset="0"/>
              <a:ea typeface="Helvetica Neue" charset="0"/>
              <a:cs typeface="Helvetica Neue" charset="0"/>
            </a:rPr>
            <a:t>su</a:t>
          </a:r>
          <a:endParaRPr lang="zh-CN" altLang="en-US" sz="29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3635" y="119578"/>
        <a:ext cx="1677638" cy="1137363"/>
      </dsp:txXfrm>
    </dsp:sp>
    <dsp:sp modelId="{06DA8397-58EF-CE4B-9DAE-2A341113144C}">
      <dsp:nvSpPr>
        <dsp:cNvPr id="0" name=""/>
        <dsp:cNvSpPr/>
      </dsp:nvSpPr>
      <dsp:spPr>
        <a:xfrm>
          <a:off x="1802814" y="178249"/>
          <a:ext cx="1309672" cy="1018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0142D-E35E-9F42-A16A-390247CC7ECE}">
      <dsp:nvSpPr>
        <dsp:cNvPr id="0" name=""/>
        <dsp:cNvSpPr/>
      </dsp:nvSpPr>
      <dsp:spPr>
        <a:xfrm rot="5400000">
          <a:off x="2079948" y="2648104"/>
          <a:ext cx="466757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0648"/>
            <a:satOff val="-1056"/>
            <a:lumOff val="40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5D8047-A4BB-D444-BD00-6EA5FCEDA817}">
      <dsp:nvSpPr>
        <dsp:cNvPr id="0" name=""/>
        <dsp:cNvSpPr/>
      </dsp:nvSpPr>
      <dsp:spPr>
        <a:xfrm>
          <a:off x="1495083" y="1172469"/>
          <a:ext cx="1800720" cy="1260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>
              <a:latin typeface="Helvetica Neue" charset="0"/>
              <a:ea typeface="Helvetica Neue" charset="0"/>
              <a:cs typeface="Helvetica Neue" charset="0"/>
            </a:rPr>
            <a:t>metric</a:t>
          </a:r>
          <a:endParaRPr lang="zh-CN" altLang="en-US" sz="29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1556624" y="1234010"/>
        <a:ext cx="1677638" cy="1137363"/>
      </dsp:txXfrm>
    </dsp:sp>
    <dsp:sp modelId="{27A186DB-5B43-E94F-8FC3-3FB4E1DE2BD6}">
      <dsp:nvSpPr>
        <dsp:cNvPr id="0" name=""/>
        <dsp:cNvSpPr/>
      </dsp:nvSpPr>
      <dsp:spPr>
        <a:xfrm>
          <a:off x="3295803" y="1292681"/>
          <a:ext cx="1309672" cy="1018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06230-3F78-D34B-94EA-DF2487050A9B}">
      <dsp:nvSpPr>
        <dsp:cNvPr id="0" name=""/>
        <dsp:cNvSpPr/>
      </dsp:nvSpPr>
      <dsp:spPr>
        <a:xfrm rot="5400000">
          <a:off x="3572937" y="3762536"/>
          <a:ext cx="466757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1295"/>
            <a:satOff val="-2113"/>
            <a:lumOff val="80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716CC6-401F-6B4F-9BB2-9755F2FE9E44}">
      <dsp:nvSpPr>
        <dsp:cNvPr id="0" name=""/>
        <dsp:cNvSpPr/>
      </dsp:nvSpPr>
      <dsp:spPr>
        <a:xfrm>
          <a:off x="2988071" y="2286902"/>
          <a:ext cx="1800720" cy="1260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>
              <a:latin typeface="Helvetica Neue" charset="0"/>
              <a:ea typeface="Helvetica Neue" charset="0"/>
              <a:cs typeface="Helvetica Neue" charset="0"/>
            </a:rPr>
            <a:t>tagk</a:t>
          </a:r>
          <a:endParaRPr lang="zh-CN" altLang="en-US" sz="29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049612" y="2348443"/>
        <a:ext cx="1677638" cy="1137363"/>
      </dsp:txXfrm>
    </dsp:sp>
    <dsp:sp modelId="{1D4C918A-66E9-7D42-B846-E6EB644CF05A}">
      <dsp:nvSpPr>
        <dsp:cNvPr id="0" name=""/>
        <dsp:cNvSpPr/>
      </dsp:nvSpPr>
      <dsp:spPr>
        <a:xfrm>
          <a:off x="4788792" y="2407114"/>
          <a:ext cx="1309672" cy="1018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9428E-38D1-7746-A131-2DAF96AD44D4}">
      <dsp:nvSpPr>
        <dsp:cNvPr id="0" name=""/>
        <dsp:cNvSpPr/>
      </dsp:nvSpPr>
      <dsp:spPr>
        <a:xfrm rot="5400000">
          <a:off x="5176641" y="4851499"/>
          <a:ext cx="389344" cy="6346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61943"/>
            <a:satOff val="-3169"/>
            <a:lumOff val="120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E6E274-8444-A24B-8A0E-8056C189D4BD}">
      <dsp:nvSpPr>
        <dsp:cNvPr id="0" name=""/>
        <dsp:cNvSpPr/>
      </dsp:nvSpPr>
      <dsp:spPr>
        <a:xfrm>
          <a:off x="4481060" y="3401334"/>
          <a:ext cx="1800720" cy="1260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>
              <a:latin typeface="Helvetica Neue" charset="0"/>
              <a:ea typeface="Helvetica Neue" charset="0"/>
              <a:cs typeface="Helvetica Neue" charset="0"/>
            </a:rPr>
            <a:t>tagvs</a:t>
          </a:r>
          <a:endParaRPr lang="zh-CN" altLang="en-US" sz="29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542601" y="3462875"/>
        <a:ext cx="1677638" cy="1137363"/>
      </dsp:txXfrm>
    </dsp:sp>
    <dsp:sp modelId="{8D403F3D-4883-1B4C-B654-8DB19ECD9DC1}">
      <dsp:nvSpPr>
        <dsp:cNvPr id="0" name=""/>
        <dsp:cNvSpPr/>
      </dsp:nvSpPr>
      <dsp:spPr>
        <a:xfrm>
          <a:off x="6281780" y="3521547"/>
          <a:ext cx="1309672" cy="1018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3B1D-A0CD-6149-87C9-C604CEFEF2FE}">
      <dsp:nvSpPr>
        <dsp:cNvPr id="0" name=""/>
        <dsp:cNvSpPr/>
      </dsp:nvSpPr>
      <dsp:spPr>
        <a:xfrm>
          <a:off x="5974049" y="4477060"/>
          <a:ext cx="1800720" cy="1260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>
              <a:latin typeface="Helvetica Neue" charset="0"/>
              <a:ea typeface="Helvetica Neue" charset="0"/>
              <a:cs typeface="Helvetica Neue" charset="0"/>
            </a:rPr>
            <a:t>counters</a:t>
          </a:r>
          <a:endParaRPr lang="zh-CN" altLang="en-US" sz="29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035590" y="4538601"/>
        <a:ext cx="1677638" cy="1137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A6EE1-E495-9C40-8A53-572BFAE65FC0}">
      <dsp:nvSpPr>
        <dsp:cNvPr id="0" name=""/>
        <dsp:cNvSpPr/>
      </dsp:nvSpPr>
      <dsp:spPr>
        <a:xfrm>
          <a:off x="3984" y="155703"/>
          <a:ext cx="1741954" cy="1045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Helvetica Neue" charset="0"/>
              <a:ea typeface="Helvetica Neue" charset="0"/>
              <a:cs typeface="Helvetica Neue" charset="0"/>
            </a:rPr>
            <a:t>配置策略</a:t>
          </a:r>
          <a:endParaRPr lang="zh-CN" altLang="en-US" sz="28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4596" y="186315"/>
        <a:ext cx="1680730" cy="983948"/>
      </dsp:txXfrm>
    </dsp:sp>
    <dsp:sp modelId="{71ABE141-50E8-934D-8945-7D200FD514E3}">
      <dsp:nvSpPr>
        <dsp:cNvPr id="0" name=""/>
        <dsp:cNvSpPr/>
      </dsp:nvSpPr>
      <dsp:spPr>
        <a:xfrm>
          <a:off x="1920133" y="462287"/>
          <a:ext cx="369294" cy="432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920133" y="548688"/>
        <a:ext cx="258506" cy="259202"/>
      </dsp:txXfrm>
    </dsp:sp>
    <dsp:sp modelId="{DEAA73AC-933A-DE46-BB07-DDF217C682BB}">
      <dsp:nvSpPr>
        <dsp:cNvPr id="0" name=""/>
        <dsp:cNvSpPr/>
      </dsp:nvSpPr>
      <dsp:spPr>
        <a:xfrm>
          <a:off x="2442719" y="155703"/>
          <a:ext cx="1741954" cy="1045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Helvetica Neue" charset="0"/>
              <a:ea typeface="Helvetica Neue" charset="0"/>
              <a:cs typeface="Helvetica Neue" charset="0"/>
            </a:rPr>
            <a:t>筛选指标</a:t>
          </a:r>
          <a:endParaRPr lang="zh-CN" altLang="en-US" sz="28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2473331" y="186315"/>
        <a:ext cx="1680730" cy="983948"/>
      </dsp:txXfrm>
    </dsp:sp>
    <dsp:sp modelId="{1D724B2E-553F-2C4D-91DF-756008EBF665}">
      <dsp:nvSpPr>
        <dsp:cNvPr id="0" name=""/>
        <dsp:cNvSpPr/>
      </dsp:nvSpPr>
      <dsp:spPr>
        <a:xfrm>
          <a:off x="4358869" y="462287"/>
          <a:ext cx="369294" cy="432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358869" y="548688"/>
        <a:ext cx="258506" cy="259202"/>
      </dsp:txXfrm>
    </dsp:sp>
    <dsp:sp modelId="{ECF04EA1-B0F3-5A46-8575-55B2DCC43CF7}">
      <dsp:nvSpPr>
        <dsp:cNvPr id="0" name=""/>
        <dsp:cNvSpPr/>
      </dsp:nvSpPr>
      <dsp:spPr>
        <a:xfrm>
          <a:off x="4881455" y="155703"/>
          <a:ext cx="1741954" cy="1045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Helvetica Neue" charset="0"/>
              <a:ea typeface="Helvetica Neue" charset="0"/>
              <a:cs typeface="Helvetica Neue" charset="0"/>
            </a:rPr>
            <a:t>拉取数据</a:t>
          </a:r>
          <a:endParaRPr lang="zh-CN" altLang="en-US" sz="28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912067" y="186315"/>
        <a:ext cx="1680730" cy="983948"/>
      </dsp:txXfrm>
    </dsp:sp>
    <dsp:sp modelId="{66A3843A-2FAE-C84D-80D2-FD29134E7486}">
      <dsp:nvSpPr>
        <dsp:cNvPr id="0" name=""/>
        <dsp:cNvSpPr/>
      </dsp:nvSpPr>
      <dsp:spPr>
        <a:xfrm>
          <a:off x="6797605" y="462287"/>
          <a:ext cx="369294" cy="432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6797605" y="548688"/>
        <a:ext cx="258506" cy="259202"/>
      </dsp:txXfrm>
    </dsp:sp>
    <dsp:sp modelId="{CABF846A-781F-4C4F-9CB5-38841D660276}">
      <dsp:nvSpPr>
        <dsp:cNvPr id="0" name=""/>
        <dsp:cNvSpPr/>
      </dsp:nvSpPr>
      <dsp:spPr>
        <a:xfrm>
          <a:off x="7320191" y="155703"/>
          <a:ext cx="1741954" cy="1045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Helvetica Neue" charset="0"/>
              <a:ea typeface="Helvetica Neue" charset="0"/>
              <a:cs typeface="Helvetica Neue" charset="0"/>
            </a:rPr>
            <a:t>报警判断</a:t>
          </a:r>
          <a:endParaRPr lang="zh-CN" altLang="en-US" sz="28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7350803" y="186315"/>
        <a:ext cx="1680730" cy="983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zh-CN" altLang="zh-CN" noProof="0" smtClean="0">
                <a:sym typeface="Lucida Grande" charset="0"/>
              </a:rPr>
              <a:t>Second level</a:t>
            </a:r>
          </a:p>
          <a:p>
            <a:pPr lvl="2"/>
            <a:r>
              <a:rPr lang="zh-CN" altLang="zh-CN" noProof="0" smtClean="0">
                <a:sym typeface="Lucida Grande" charset="0"/>
              </a:rPr>
              <a:t>Third level</a:t>
            </a:r>
          </a:p>
          <a:p>
            <a:pPr lvl="3"/>
            <a:r>
              <a:rPr lang="zh-CN" altLang="zh-CN" noProof="0" smtClean="0">
                <a:sym typeface="Lucida Grande" charset="0"/>
              </a:rPr>
              <a:t>Fourth level</a:t>
            </a:r>
          </a:p>
          <a:p>
            <a:pPr lvl="4"/>
            <a:r>
              <a:rPr lang="zh-CN" altLang="zh-CN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0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将滴滴</a:t>
            </a:r>
            <a:r>
              <a:rPr kumimoji="1" lang="en-US" altLang="zh-CN" dirty="0" smtClean="0"/>
              <a:t>falcon</a:t>
            </a:r>
            <a:r>
              <a:rPr kumimoji="1" lang="zh-CN" altLang="en-US" dirty="0" smtClean="0"/>
              <a:t>的</a:t>
            </a:r>
            <a:r>
              <a:rPr kumimoji="1" lang="zh-CN" altLang="en-US" baseline="0" dirty="0" smtClean="0"/>
              <a:t> ①改进</a:t>
            </a:r>
            <a:r>
              <a:rPr kumimoji="1" lang="zh-CN" altLang="en-US" dirty="0" smtClean="0"/>
              <a:t>、②遇到的问题、③规划 分享给大家，促进</a:t>
            </a:r>
            <a:r>
              <a:rPr kumimoji="1" lang="en-US" altLang="zh-CN" dirty="0" smtClean="0"/>
              <a:t>falcon</a:t>
            </a:r>
            <a:r>
              <a:rPr kumimoji="1" lang="zh-CN" altLang="en-US" dirty="0" smtClean="0"/>
              <a:t>社区发展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5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18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66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判断条件任意扩展</a:t>
            </a:r>
            <a:r>
              <a:rPr kumimoji="1" lang="en-US" altLang="zh-CN" dirty="0" smtClean="0"/>
              <a:t>,</a:t>
            </a:r>
            <a:r>
              <a:rPr kumimoji="1" lang="zh-CN" altLang="en-US" baseline="0" dirty="0" smtClean="0"/>
              <a:t> 不会引发大的架构调整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47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补充配置细节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26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补充配置细节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775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举例说明 </a:t>
            </a:r>
            <a:r>
              <a:rPr kumimoji="1" lang="en-US" altLang="zh-CN" dirty="0" err="1" smtClean="0"/>
              <a:t>nodata</a:t>
            </a:r>
            <a:r>
              <a:rPr kumimoji="1" lang="zh-CN" altLang="en-US" dirty="0" smtClean="0"/>
              <a:t>的新产品形态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46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8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</a:t>
            </a:r>
            <a:r>
              <a:rPr kumimoji="1" lang="en-US" altLang="zh-CN" dirty="0" err="1" smtClean="0"/>
              <a:t>dd</a:t>
            </a:r>
            <a:r>
              <a:rPr kumimoji="1" lang="en-US" altLang="zh-CN" dirty="0" smtClean="0"/>
              <a:t>-falcon</a:t>
            </a:r>
            <a:r>
              <a:rPr kumimoji="1" lang="zh-CN" altLang="en-US" dirty="0" smtClean="0"/>
              <a:t>的系统机构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数据流及配置流。</a:t>
            </a:r>
          </a:p>
          <a:p>
            <a:r>
              <a:rPr kumimoji="1" lang="zh-CN" altLang="en-US" dirty="0" smtClean="0"/>
              <a:t>停留</a:t>
            </a:r>
            <a:r>
              <a:rPr kumimoji="1" lang="en-US" altLang="zh-CN" dirty="0" smtClean="0"/>
              <a:t>5-10</a:t>
            </a:r>
            <a:r>
              <a:rPr kumimoji="1" lang="zh-CN" altLang="en-US" dirty="0" smtClean="0"/>
              <a:t>分钟。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57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</a:t>
            </a:r>
            <a:r>
              <a:rPr kumimoji="1" lang="en-US" altLang="zh-CN" dirty="0" err="1" smtClean="0"/>
              <a:t>dd</a:t>
            </a:r>
            <a:r>
              <a:rPr kumimoji="1" lang="en-US" altLang="zh-CN" dirty="0" smtClean="0"/>
              <a:t>-falcon</a:t>
            </a:r>
            <a:r>
              <a:rPr kumimoji="1" lang="zh-CN" altLang="en-US" dirty="0" smtClean="0"/>
              <a:t>的系统机构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数据流及配置流。</a:t>
            </a:r>
          </a:p>
          <a:p>
            <a:r>
              <a:rPr kumimoji="1" lang="zh-CN" altLang="en-US" dirty="0" smtClean="0"/>
              <a:t>停留</a:t>
            </a:r>
            <a:r>
              <a:rPr kumimoji="1" lang="en-US" altLang="zh-CN" dirty="0" smtClean="0"/>
              <a:t>5-10</a:t>
            </a:r>
            <a:r>
              <a:rPr kumimoji="1" lang="zh-CN" altLang="en-US" dirty="0" smtClean="0"/>
              <a:t>分钟。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49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94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为固定的查询场景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定制索引结构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5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95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精简内容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干掉 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MIN,</a:t>
            </a:r>
            <a:r>
              <a:rPr kumimoji="1" lang="zh-CN" altLang="en-US" dirty="0" smtClean="0"/>
              <a:t> 只支持 </a:t>
            </a:r>
            <a:r>
              <a:rPr kumimoji="1" lang="en-US" altLang="zh-CN" dirty="0" smtClean="0"/>
              <a:t>AVG</a:t>
            </a:r>
            <a:r>
              <a:rPr kumimoji="1" lang="zh-CN" altLang="en-US" dirty="0" smtClean="0"/>
              <a:t> 的归档方式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存储消耗降低</a:t>
            </a:r>
            <a:r>
              <a:rPr kumimoji="1" lang="en-US" altLang="zh-CN" dirty="0" smtClean="0"/>
              <a:t>66%+,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消耗降低</a:t>
            </a:r>
            <a:r>
              <a:rPr kumimoji="1" lang="en-US" altLang="zh-CN" dirty="0" smtClean="0"/>
              <a:t>30%+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分钟的归档数据存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天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为环比报警、环比看图提供支持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61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9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254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5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6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80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620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66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ill Sans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Gill Sans" charset="0"/>
              </a:rPr>
              <a:t>Second level</a:t>
            </a:r>
          </a:p>
          <a:p>
            <a:pPr lvl="2"/>
            <a:r>
              <a:rPr lang="zh-CN" altLang="zh-CN">
                <a:sym typeface="Gill Sans" charset="0"/>
              </a:rPr>
              <a:t>Third level</a:t>
            </a:r>
          </a:p>
          <a:p>
            <a:pPr lvl="3"/>
            <a:r>
              <a:rPr lang="zh-CN" altLang="zh-CN">
                <a:sym typeface="Gill Sans" charset="0"/>
              </a:rPr>
              <a:t>Fourth level</a:t>
            </a:r>
          </a:p>
          <a:p>
            <a:pPr lvl="4"/>
            <a:r>
              <a:rPr lang="zh-CN" altLang="zh-CN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400" kern="12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9pPr>
    </p:titleStyle>
    <p:bodyStyle>
      <a:lvl1pPr marL="889000" indent="-571500" algn="l" defTabSz="584200" rtl="0" eaLnBrk="0" fontAlgn="base" hangingPunct="0">
        <a:spcBef>
          <a:spcPts val="2400"/>
        </a:spcBef>
        <a:spcAft>
          <a:spcPct val="0"/>
        </a:spcAft>
        <a:buSzPct val="171000"/>
        <a:buChar char="•"/>
        <a:defRPr sz="4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defTabSz="584200" rtl="0" eaLnBrk="0" fontAlgn="base" hangingPunct="0">
        <a:spcBef>
          <a:spcPts val="2400"/>
        </a:spcBef>
        <a:spcAft>
          <a:spcPct val="0"/>
        </a:spcAft>
        <a:buSzPct val="171000"/>
        <a:buChar char="•"/>
        <a:defRPr sz="4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defTabSz="584200" rtl="0" eaLnBrk="0" fontAlgn="base" hangingPunct="0">
        <a:spcBef>
          <a:spcPts val="2400"/>
        </a:spcBef>
        <a:spcAft>
          <a:spcPct val="0"/>
        </a:spcAft>
        <a:buSzPct val="171000"/>
        <a:buChar char="•"/>
        <a:defRPr sz="4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defTabSz="584200" rtl="0" eaLnBrk="0" fontAlgn="base" hangingPunct="0">
        <a:spcBef>
          <a:spcPts val="2400"/>
        </a:spcBef>
        <a:spcAft>
          <a:spcPct val="0"/>
        </a:spcAft>
        <a:buSzPct val="171000"/>
        <a:buChar char="•"/>
        <a:defRPr sz="4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defTabSz="584200" rtl="0" eaLnBrk="0" fontAlgn="base" hangingPunct="0">
        <a:spcBef>
          <a:spcPts val="2400"/>
        </a:spcBef>
        <a:spcAft>
          <a:spcPct val="0"/>
        </a:spcAft>
        <a:buSzPct val="171000"/>
        <a:buChar char="•"/>
        <a:defRPr sz="4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285441" y="916360"/>
            <a:ext cx="10464800" cy="3302000"/>
          </a:xfrm>
        </p:spPr>
        <p:txBody>
          <a:bodyPr lIns="0" tIns="0" rIns="0" bIns="0" anchor="b"/>
          <a:lstStyle/>
          <a:p>
            <a:pPr eaLnBrk="1"/>
            <a:r>
              <a:rPr lang="zh-CN" altLang="en-US" sz="6600" dirty="0">
                <a:latin typeface="Helvetica Neue" charset="0"/>
                <a:ea typeface="Helvetica Neue" charset="0"/>
                <a:cs typeface="Helvetica Neue" charset="0"/>
              </a:rPr>
              <a:t>滴滴基于</a:t>
            </a:r>
            <a:r>
              <a:rPr lang="en-US" altLang="zh-CN" sz="6600" dirty="0">
                <a:latin typeface="Helvetica Neue" charset="0"/>
                <a:ea typeface="Helvetica Neue" charset="0"/>
                <a:cs typeface="Helvetica Neue" charset="0"/>
              </a:rPr>
              <a:t>falcon</a:t>
            </a:r>
            <a:r>
              <a:rPr lang="zh-CN" altLang="en-US" sz="6600" dirty="0" smtClean="0">
                <a:latin typeface="Helvetica Neue" charset="0"/>
                <a:ea typeface="Helvetica Neue" charset="0"/>
                <a:cs typeface="Helvetica Neue" charset="0"/>
              </a:rPr>
              <a:t>的监控实践</a:t>
            </a:r>
            <a:endParaRPr lang="zh-CN" altLang="zh-CN" sz="6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4508" y="5092824"/>
            <a:ext cx="10464800" cy="1485900"/>
          </a:xfrm>
        </p:spPr>
        <p:txBody>
          <a:bodyPr lIns="0" tIns="0" rIns="0" bIns="0" anchor="t"/>
          <a:lstStyle/>
          <a:p>
            <a:pPr marL="0" indent="0" algn="ctr" eaLnBrk="1"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600" dirty="0" smtClean="0">
                <a:latin typeface="Helvetica Neue" charset="0"/>
                <a:ea typeface="Helvetica Neue" charset="0"/>
                <a:cs typeface="Helvetica Neue" charset="0"/>
              </a:rPr>
              <a:t>DD-Falcon</a:t>
            </a:r>
            <a:endParaRPr lang="zh-CN" altLang="en-US" sz="36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 algn="ctr" eaLnBrk="1"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200" dirty="0" err="1" smtClean="0">
                <a:latin typeface="Helvetica Neue" charset="0"/>
                <a:ea typeface="Helvetica Neue" charset="0"/>
                <a:cs typeface="Helvetica Neue" charset="0"/>
              </a:rPr>
              <a:t>niean@</a:t>
            </a:r>
            <a:r>
              <a:rPr lang="en-US" altLang="zh-CN" sz="3600" dirty="0" err="1" smtClean="0">
                <a:latin typeface="Helvetica Neue" charset="0"/>
                <a:ea typeface="Helvetica Neue" charset="0"/>
                <a:cs typeface="Helvetica Neue" charset="0"/>
              </a:rPr>
              <a:t>didi</a:t>
            </a:r>
            <a:r>
              <a:rPr lang="zh-CN" altLang="zh-CN" sz="36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zh-CN" altLang="zh-CN" sz="3600" dirty="0">
                <a:latin typeface="Helvetica Neue" charset="0"/>
                <a:ea typeface="Helvetica Neue" charset="0"/>
                <a:cs typeface="Helvetica Neue" charset="0"/>
              </a:rPr>
              <a:t>201</a:t>
            </a:r>
            <a:r>
              <a:rPr lang="en-US" altLang="zh-CN" sz="3600" dirty="0">
                <a:latin typeface="Helvetica Neue" charset="0"/>
                <a:ea typeface="Helvetica Neue" charset="0"/>
                <a:cs typeface="Helvetica Neue" charset="0"/>
              </a:rPr>
              <a:t>7</a:t>
            </a:r>
            <a:r>
              <a:rPr lang="zh-CN" altLang="zh-CN" sz="3600" dirty="0"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zh-CN" altLang="zh-CN" sz="36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altLang="zh-CN" sz="3600" dirty="0">
                <a:latin typeface="Helvetica Neue" charset="0"/>
                <a:ea typeface="Helvetica Neue" charset="0"/>
                <a:cs typeface="Helvetica Neue" charset="0"/>
              </a:rPr>
              <a:t>7</a:t>
            </a:r>
            <a:endParaRPr lang="zh-CN" altLang="zh-CN" sz="1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6683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垃圾数据清洗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9629" y="2716560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清洗规则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endParaRPr kumimoji="1" lang="zh-CN" alt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kumimoji="1" lang="en-US" altLang="zh-CN" sz="2400" dirty="0" err="1" smtClean="0">
                <a:latin typeface="Helvetica Neue" charset="0"/>
                <a:ea typeface="Helvetica Neue" charset="0"/>
                <a:cs typeface="Helvetica Neue" charset="0"/>
              </a:rPr>
              <a:t>su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    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equal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(gz01.falcon-query)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&amp;&amp;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metric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equal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en-US" altLang="zh-CN" sz="2400" dirty="0" err="1" smtClean="0">
                <a:latin typeface="Helvetica Neue" charset="0"/>
                <a:ea typeface="Helvetica Neue" charset="0"/>
                <a:cs typeface="Helvetica Neue" charset="0"/>
              </a:rPr>
              <a:t>rpc.counter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&amp;&amp;</a:t>
            </a:r>
            <a:endParaRPr kumimoji="1" lang="zh-CN" alt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kumimoji="1" lang="en-US" altLang="zh-CN" sz="2400" dirty="0" err="1" smtClean="0">
                <a:latin typeface="Helvetica Neue" charset="0"/>
                <a:ea typeface="Helvetica Neue" charset="0"/>
                <a:cs typeface="Helvetica Neue" charset="0"/>
              </a:rPr>
              <a:t>tagk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  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equal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trace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34678" y="2212504"/>
            <a:ext cx="5364596" cy="3539430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gz01.f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alcon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-query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metric: 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rpc.counter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tags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ro-RO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host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“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op-f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alcon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.gz01”,</a:t>
            </a:r>
            <a:endParaRPr lang="zh-CN" altLang="en-US" sz="28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 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trace: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fi-FI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0ed9c487</a:t>
            </a:r>
            <a:r>
              <a:rPr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is-IS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},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1012254" y="6532984"/>
            <a:ext cx="83676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1.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400" b="1" dirty="0">
                <a:latin typeface="Helvetica Neue" charset="0"/>
                <a:ea typeface="Helvetica Neue" charset="0"/>
                <a:cs typeface="Helvetica Neue" charset="0"/>
              </a:rPr>
              <a:t>清洗维度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服务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单元</a:t>
            </a:r>
            <a:r>
              <a:rPr kumimoji="1" lang="en-US" altLang="zh-CN" sz="2400" dirty="0" err="1" smtClean="0">
                <a:latin typeface="Helvetica Neue" charset="0"/>
                <a:ea typeface="Helvetica Neue" charset="0"/>
                <a:cs typeface="Helvetica Neue" charset="0"/>
              </a:rPr>
              <a:t>su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指标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metric,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err="1">
                <a:latin typeface="Helvetica Neue" charset="0"/>
                <a:ea typeface="Helvetica Neue" charset="0"/>
                <a:cs typeface="Helvetica Neue" charset="0"/>
              </a:rPr>
              <a:t>tagk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 err="1">
                <a:latin typeface="Helvetica Neue" charset="0"/>
                <a:ea typeface="Helvetica Neue" charset="0"/>
                <a:cs typeface="Helvetica Neue" charset="0"/>
              </a:rPr>
              <a:t>tagv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metric/</a:t>
            </a:r>
            <a:r>
              <a:rPr kumimoji="1" lang="en-US" altLang="zh-CN" sz="2400" dirty="0" err="1">
                <a:latin typeface="Helvetica Neue" charset="0"/>
                <a:ea typeface="Helvetica Neue" charset="0"/>
                <a:cs typeface="Helvetica Neue" charset="0"/>
              </a:rPr>
              <a:t>tagk</a:t>
            </a:r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2.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400" b="1" dirty="0">
                <a:latin typeface="Helvetica Neue" charset="0"/>
                <a:ea typeface="Helvetica Neue" charset="0"/>
                <a:cs typeface="Helvetica Neue" charset="0"/>
              </a:rPr>
              <a:t>清洗方式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字符串 相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等</a:t>
            </a:r>
            <a:r>
              <a:rPr kumimoji="1" lang="en-US" altLang="zh-CN" sz="24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前缀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后缀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包含</a:t>
            </a:r>
          </a:p>
          <a:p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  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95</a:t>
            </a:r>
            <a:r>
              <a:rPr kumimoji="1" lang="en-US" altLang="zh-CN" sz="24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%</a:t>
            </a:r>
            <a:r>
              <a:rPr kumimoji="1" lang="zh-CN" altLang="en-US" sz="24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清洗规则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是通过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tagv</a:t>
            </a:r>
            <a:r>
              <a:rPr kumimoji="1" lang="zh-CN" altLang="en-US" sz="24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前缀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匹配 实现的</a:t>
            </a:r>
            <a:endParaRPr kumimoji="1" lang="zh-CN" altLang="en-US" sz="2400" b="1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0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1843488"/>
            <a:ext cx="12557000" cy="605764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6862440" y="2932584"/>
            <a:ext cx="1296144" cy="72008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54521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主要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48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分级索引</a:t>
            </a:r>
            <a:endParaRPr kumimoji="1" lang="zh-CN" altLang="en-US" sz="48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96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54521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主要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48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分级索引</a:t>
            </a:r>
            <a:endParaRPr kumimoji="1" lang="zh-CN" altLang="en-US" sz="48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525463" y="2882329"/>
            <a:ext cx="4248870" cy="5262979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ro-RO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ro-RO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gz01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.f-gr</a:t>
            </a:r>
            <a:r>
              <a:rPr lang="ro-RO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metric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ro-RO" altLang="zh-CN" sz="2800" dirty="0" err="1">
                <a:latin typeface="Helvetica Neue" charset="0"/>
                <a:ea typeface="Helvetica Neue" charset="0"/>
                <a:cs typeface="Helvetica Neue" charset="0"/>
              </a:rPr>
              <a:t>io.util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tags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ro-RO" altLang="zh-CN" sz="2800" dirty="0" err="1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host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“op-f-g</a:t>
            </a:r>
            <a:r>
              <a:rPr lang="en-US" altLang="zh-CN" sz="28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.gz01”,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ro-RO" altLang="zh-CN" sz="2800" dirty="0" err="1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device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“nvme0n1”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},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step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: 10,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“</a:t>
            </a:r>
            <a:r>
              <a:rPr lang="ro-RO" altLang="zh-CN" sz="2800" dirty="0" err="1"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”: 1497493910,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    “</a:t>
            </a:r>
            <a:r>
              <a:rPr lang="ro-RO" altLang="zh-CN" sz="2800" dirty="0" err="1">
                <a:latin typeface="Helvetica Neue" charset="0"/>
                <a:ea typeface="Helvetica Neue" charset="0"/>
                <a:cs typeface="Helvetica Neue" charset="0"/>
              </a:rPr>
              <a:t>value</a:t>
            </a:r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”: 1</a:t>
            </a:r>
            <a:r>
              <a:rPr lang="en-US" altLang="zh-CN" sz="2800" dirty="0">
                <a:latin typeface="Helvetica Neue" charset="0"/>
                <a:ea typeface="Helvetica Neue" charset="0"/>
                <a:cs typeface="Helvetica Neue" charset="0"/>
              </a:rPr>
              <a:t>.0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081234402"/>
              </p:ext>
            </p:extLst>
          </p:nvPr>
        </p:nvGraphicFramePr>
        <p:xfrm>
          <a:off x="4918224" y="2780403"/>
          <a:ext cx="7776864" cy="579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8302625" y="7024117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100ms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73" name="文本框 6"/>
          <p:cNvSpPr txBox="1">
            <a:spLocks noChangeArrowheads="1"/>
          </p:cNvSpPr>
          <p:nvPr/>
        </p:nvSpPr>
        <p:spPr bwMode="auto">
          <a:xfrm>
            <a:off x="5278438" y="4903217"/>
            <a:ext cx="673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4ms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74" name="文本框 7"/>
          <p:cNvSpPr txBox="1">
            <a:spLocks noChangeArrowheads="1"/>
          </p:cNvSpPr>
          <p:nvPr/>
        </p:nvSpPr>
        <p:spPr bwMode="auto">
          <a:xfrm>
            <a:off x="6872288" y="5984304"/>
            <a:ext cx="673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5ms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75" name="文本框 8"/>
          <p:cNvSpPr txBox="1">
            <a:spLocks noChangeArrowheads="1"/>
          </p:cNvSpPr>
          <p:nvPr/>
        </p:nvSpPr>
        <p:spPr bwMode="auto">
          <a:xfrm>
            <a:off x="9863963" y="8146479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500ms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76" name="文本框 10"/>
          <p:cNvSpPr txBox="1">
            <a:spLocks noChangeArrowheads="1"/>
          </p:cNvSpPr>
          <p:nvPr/>
        </p:nvSpPr>
        <p:spPr bwMode="auto">
          <a:xfrm>
            <a:off x="11464551" y="8071867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10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万</a:t>
            </a:r>
          </a:p>
        </p:txBody>
      </p:sp>
      <p:sp>
        <p:nvSpPr>
          <p:cNvPr id="7177" name="文本框 11"/>
          <p:cNvSpPr txBox="1">
            <a:spLocks noChangeArrowheads="1"/>
          </p:cNvSpPr>
          <p:nvPr/>
        </p:nvSpPr>
        <p:spPr bwMode="auto">
          <a:xfrm>
            <a:off x="9952383" y="7024117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10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万</a:t>
            </a:r>
          </a:p>
        </p:txBody>
      </p:sp>
      <p:sp>
        <p:nvSpPr>
          <p:cNvPr id="7178" name="文本框 4"/>
          <p:cNvSpPr txBox="1">
            <a:spLocks noChangeArrowheads="1"/>
          </p:cNvSpPr>
          <p:nvPr/>
        </p:nvSpPr>
        <p:spPr bwMode="auto">
          <a:xfrm>
            <a:off x="525463" y="8576692"/>
            <a:ext cx="50706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1000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万指标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构建耗时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30s,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  消耗内存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2GB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亿    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 指标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构建耗时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5min,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消耗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内存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17GB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79" name="文本框 5"/>
          <p:cNvSpPr txBox="1">
            <a:spLocks noChangeArrowheads="1"/>
          </p:cNvSpPr>
          <p:nvPr/>
        </p:nvSpPr>
        <p:spPr bwMode="auto">
          <a:xfrm>
            <a:off x="5103813" y="8673529"/>
            <a:ext cx="18573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368" y="1945006"/>
            <a:ext cx="1007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根据滴滴用户习惯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实现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多级索引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结构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读取数据更灵活</a:t>
            </a:r>
            <a:endParaRPr kumimoji="1" lang="zh-CN" altLang="en-US" sz="3200" b="1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4" y="1843488"/>
            <a:ext cx="12557000" cy="6057648"/>
          </a:xfrm>
          <a:prstGeom prst="rect">
            <a:avLst/>
          </a:prstGeom>
        </p:spPr>
      </p:pic>
      <p:sp>
        <p:nvSpPr>
          <p:cNvPr id="13314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55306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精简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RRA</a:t>
            </a:r>
            <a:endParaRPr kumimoji="1" lang="zh-CN" altLang="en-US" sz="4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316" name="文本框 9"/>
          <p:cNvSpPr txBox="1">
            <a:spLocks noChangeArrowheads="1"/>
          </p:cNvSpPr>
          <p:nvPr/>
        </p:nvSpPr>
        <p:spPr bwMode="auto">
          <a:xfrm>
            <a:off x="5278264" y="7206375"/>
            <a:ext cx="25426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精简</a:t>
            </a:r>
            <a:r>
              <a:rPr kumimoji="1" lang="en-US" altLang="zh-CN" sz="1800" b="1" dirty="0" smtClean="0">
                <a:latin typeface="Helvetica Neue" charset="0"/>
                <a:ea typeface="Helvetica Neue" charset="0"/>
                <a:cs typeface="Helvetica Neue" charset="0"/>
              </a:rPr>
              <a:t>RRA</a:t>
            </a:r>
            <a:endParaRPr kumimoji="1" lang="zh-CN" alt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zh-CN" alt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降</a:t>
            </a:r>
            <a:r>
              <a:rPr kumimoji="1" lang="zh-CN" altLang="en-US" sz="1800" b="1" dirty="0">
                <a:latin typeface="Helvetica Neue" charset="0"/>
                <a:ea typeface="Helvetica Neue" charset="0"/>
                <a:cs typeface="Helvetica Neue" charset="0"/>
              </a:rPr>
              <a:t>采样数据缓存</a:t>
            </a:r>
            <a:r>
              <a:rPr kumimoji="1" lang="en-US" altLang="zh-CN" sz="1800" b="1" dirty="0" smtClean="0">
                <a:latin typeface="Helvetica Neue" charset="0"/>
                <a:ea typeface="Helvetica Neue" charset="0"/>
                <a:cs typeface="Helvetica Neue" charset="0"/>
              </a:rPr>
              <a:t>merge</a:t>
            </a:r>
            <a:endParaRPr kumimoji="1" lang="zh-CN" alt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zh-CN" alt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支持非周期数据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6862440" y="4228728"/>
            <a:ext cx="1368152" cy="86409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55306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精简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RRA</a:t>
            </a:r>
            <a:endParaRPr kumimoji="1" lang="zh-CN" altLang="en-US" sz="4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8" y="1595493"/>
            <a:ext cx="4752528" cy="71893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80" y="2572544"/>
            <a:ext cx="4902570" cy="345638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5782320" y="4732784"/>
            <a:ext cx="1440160" cy="622744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79432" y="6388968"/>
            <a:ext cx="5077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干掉 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MAX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、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MIN,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只支持 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AVG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的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归档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存储容量消耗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降低</a:t>
            </a:r>
            <a:r>
              <a:rPr kumimoji="1" lang="en-US" altLang="zh-CN" sz="2000" dirty="0" smtClean="0">
                <a:latin typeface="Helvetica Neue" charset="0"/>
                <a:ea typeface="Helvetica Neue" charset="0"/>
                <a:cs typeface="Helvetica Neue" charset="0"/>
              </a:rPr>
              <a:t>60%,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2000" dirty="0" err="1">
                <a:latin typeface="Helvetica Neue" charset="0"/>
                <a:ea typeface="Helvetica Neue" charset="0"/>
                <a:cs typeface="Helvetica Neue" charset="0"/>
              </a:rPr>
              <a:t>io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消耗降低</a:t>
            </a:r>
            <a:r>
              <a:rPr kumimoji="1"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>30</a:t>
            </a:r>
            <a:r>
              <a:rPr kumimoji="1" lang="en-US" altLang="zh-CN" sz="2000" dirty="0" smtClean="0">
                <a:latin typeface="Helvetica Neue" charset="0"/>
                <a:ea typeface="Helvetica Neue" charset="0"/>
                <a:cs typeface="Helvetica Neue" charset="0"/>
              </a:rPr>
              <a:t>%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分钟的归档数据存</a:t>
            </a:r>
            <a:r>
              <a:rPr kumimoji="1" lang="en-US" altLang="zh-CN" sz="2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天</a:t>
            </a:r>
            <a:r>
              <a:rPr kumimoji="1" lang="en-US" altLang="zh-CN" sz="20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 为同环比提供支持</a:t>
            </a:r>
            <a:endParaRPr kumimoji="1" lang="zh-CN" alt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69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1843488"/>
            <a:ext cx="12557000" cy="6057648"/>
          </a:xfrm>
          <a:prstGeom prst="rect">
            <a:avLst/>
          </a:prstGeom>
        </p:spPr>
      </p:pic>
      <p:sp>
        <p:nvSpPr>
          <p:cNvPr id="14338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85298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大盘支持同</a:t>
            </a:r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环比看图</a:t>
            </a:r>
            <a:endParaRPr kumimoji="1" lang="zh-CN" altLang="en-US" sz="4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 rot="16200000">
            <a:off x="11398550" y="4229122"/>
            <a:ext cx="1728980" cy="86409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852613"/>
            <a:ext cx="11882437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85298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大盘支持同环比看图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435" name="文本框 1"/>
          <p:cNvSpPr txBox="1">
            <a:spLocks noChangeArrowheads="1"/>
          </p:cNvSpPr>
          <p:nvPr/>
        </p:nvSpPr>
        <p:spPr bwMode="auto">
          <a:xfrm>
            <a:off x="525463" y="7685088"/>
            <a:ext cx="6151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典型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的每日巡检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大盘。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60%+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的巡检大盘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都是同环比</a:t>
            </a:r>
            <a:endParaRPr kumimoji="1" lang="zh-CN" altLang="en-US" sz="2000" b="1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6"/>
          <p:cNvSpPr txBox="1">
            <a:spLocks noChangeArrowheads="1"/>
          </p:cNvSpPr>
          <p:nvPr/>
        </p:nvSpPr>
        <p:spPr bwMode="auto">
          <a:xfrm>
            <a:off x="525463" y="682625"/>
            <a:ext cx="60676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同环比配置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012" y="1992573"/>
            <a:ext cx="875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只支持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天和</a:t>
            </a:r>
            <a:r>
              <a:rPr kumimoji="1" lang="en-US" altLang="zh-CN" sz="2800" dirty="0" smtClean="0"/>
              <a:t>7</a:t>
            </a:r>
            <a:r>
              <a:rPr kumimoji="1" lang="zh-CN" altLang="en-US" sz="2800" dirty="0" smtClean="0"/>
              <a:t>天的同环比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 这是由业务的周期特点决定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7" y="2932584"/>
            <a:ext cx="9721080" cy="53309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1991637"/>
            <a:ext cx="12072938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文本框 6"/>
          <p:cNvSpPr txBox="1">
            <a:spLocks noChangeArrowheads="1"/>
          </p:cNvSpPr>
          <p:nvPr/>
        </p:nvSpPr>
        <p:spPr bwMode="auto">
          <a:xfrm>
            <a:off x="525463" y="682625"/>
            <a:ext cx="6683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重组</a:t>
            </a:r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看图首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页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363" name="文本框 1"/>
          <p:cNvSpPr txBox="1">
            <a:spLocks noChangeArrowheads="1"/>
          </p:cNvSpPr>
          <p:nvPr/>
        </p:nvSpPr>
        <p:spPr bwMode="auto">
          <a:xfrm>
            <a:off x="525463" y="8261350"/>
            <a:ext cx="8032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看图步骤</a:t>
            </a:r>
            <a:r>
              <a:rPr kumimoji="1" lang="en-US" altLang="zh-CN" sz="20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 服务单元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节点 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 机器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指标分组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 看图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</a:t>
            </a:r>
            <a:r>
              <a:rPr kumimoji="1" lang="zh-CN" altLang="en-US" sz="2000" dirty="0" smtClean="0">
                <a:latin typeface="Helvetica Neue" charset="0"/>
                <a:ea typeface="Helvetica Neue" charset="0"/>
                <a:cs typeface="Helvetica Neue" charset="0"/>
              </a:rPr>
              <a:t>订阅</a:t>
            </a:r>
            <a:r>
              <a:rPr kumimoji="1" lang="zh-CN" altLang="en-US" sz="2000" dirty="0">
                <a:latin typeface="Helvetica Neue" charset="0"/>
                <a:ea typeface="Helvetica Neue" charset="0"/>
                <a:cs typeface="Helvetica Neue" charset="0"/>
              </a:rPr>
              <a:t>大盘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91454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主要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zh-CN" altLang="en-US" sz="48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报警数据获取由</a:t>
            </a:r>
            <a:r>
              <a:rPr kumimoji="1" lang="zh-CN" altLang="en-US" sz="48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推变拉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849581087"/>
              </p:ext>
            </p:extLst>
          </p:nvPr>
        </p:nvGraphicFramePr>
        <p:xfrm>
          <a:off x="1389832" y="1636440"/>
          <a:ext cx="9066130" cy="135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9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4229100"/>
            <a:ext cx="8255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7775575"/>
            <a:ext cx="8026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文本框 6"/>
          <p:cNvSpPr txBox="1">
            <a:spLocks noChangeArrowheads="1"/>
          </p:cNvSpPr>
          <p:nvPr/>
        </p:nvSpPr>
        <p:spPr bwMode="auto">
          <a:xfrm>
            <a:off x="1389063" y="3962400"/>
            <a:ext cx="18501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Helvetica Neue" charset="0"/>
                <a:ea typeface="Helvetica Neue" charset="0"/>
                <a:cs typeface="Helvetica Neue" charset="0"/>
              </a:rPr>
              <a:t>1.</a:t>
            </a:r>
            <a:r>
              <a:rPr kumimoji="1" lang="zh-CN" altLang="en-US" sz="1600" dirty="0">
                <a:latin typeface="Helvetica Neue" charset="0"/>
                <a:ea typeface="Helvetica Neue" charset="0"/>
                <a:cs typeface="Helvetica Neue" charset="0"/>
              </a:rPr>
              <a:t> 多指标组合条件</a:t>
            </a:r>
          </a:p>
        </p:txBody>
      </p:sp>
      <p:sp>
        <p:nvSpPr>
          <p:cNvPr id="9222" name="文本框 10"/>
          <p:cNvSpPr txBox="1">
            <a:spLocks noChangeArrowheads="1"/>
          </p:cNvSpPr>
          <p:nvPr/>
        </p:nvSpPr>
        <p:spPr bwMode="auto">
          <a:xfrm>
            <a:off x="1376363" y="7540625"/>
            <a:ext cx="1439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Helvetica Neue" charset="0"/>
                <a:ea typeface="Helvetica Neue" charset="0"/>
                <a:cs typeface="Helvetica Neue" charset="0"/>
              </a:rPr>
              <a:t>2.</a:t>
            </a:r>
            <a:r>
              <a:rPr kumimoji="1" lang="zh-CN" altLang="en-US" sz="1600" dirty="0">
                <a:latin typeface="Helvetica Neue" charset="0"/>
                <a:ea typeface="Helvetica Neue" charset="0"/>
                <a:cs typeface="Helvetica Neue" charset="0"/>
              </a:rPr>
              <a:t> 同环比报警</a:t>
            </a:r>
          </a:p>
        </p:txBody>
      </p:sp>
      <p:sp>
        <p:nvSpPr>
          <p:cNvPr id="9223" name="文本框 11"/>
          <p:cNvSpPr txBox="1">
            <a:spLocks noChangeArrowheads="1"/>
          </p:cNvSpPr>
          <p:nvPr/>
        </p:nvSpPr>
        <p:spPr bwMode="auto">
          <a:xfrm>
            <a:off x="1317824" y="3082350"/>
            <a:ext cx="114492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拉数据更灵活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可以实现各种判断</a:t>
            </a:r>
            <a:r>
              <a:rPr kumimoji="1" lang="zh-CN" altLang="en-US" sz="32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条件</a:t>
            </a:r>
            <a:r>
              <a:rPr kumimoji="1" lang="en-US" altLang="zh-CN" sz="32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32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多指标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组合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同环</a:t>
            </a:r>
            <a:r>
              <a:rPr kumimoji="1" lang="zh-CN" altLang="en-US" sz="32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比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集群</a:t>
            </a:r>
            <a:endParaRPr kumimoji="1" lang="zh-CN" altLang="en-US" sz="3200" b="1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2"/>
          <p:cNvSpPr txBox="1">
            <a:spLocks noChangeArrowheads="1"/>
          </p:cNvSpPr>
          <p:nvPr/>
        </p:nvSpPr>
        <p:spPr bwMode="auto">
          <a:xfrm>
            <a:off x="525463" y="682625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主要内容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389832" y="1996480"/>
            <a:ext cx="6502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0" indent="0" eaLnBrk="1">
              <a:lnSpc>
                <a:spcPct val="150000"/>
              </a:lnSpc>
            </a:pPr>
            <a:endParaRPr lang="zh-CN" alt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eaLnBrk="1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3600" b="1" dirty="0">
                <a:latin typeface="Helvetica Neue" charset="0"/>
                <a:ea typeface="Helvetica Neue" charset="0"/>
                <a:cs typeface="Helvetica Neue" charset="0"/>
              </a:rPr>
              <a:t>系统架构</a:t>
            </a:r>
          </a:p>
          <a:p>
            <a:pPr eaLnBrk="1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3600" b="1" dirty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</a:p>
          <a:p>
            <a:pPr eaLnBrk="1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已知问题</a:t>
            </a:r>
            <a:endParaRPr lang="zh-CN" altLang="zh-CN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eaLnBrk="1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3600" b="1" dirty="0">
                <a:latin typeface="Helvetica Neue" charset="0"/>
                <a:ea typeface="Helvetica Neue" charset="0"/>
                <a:cs typeface="Helvetica Neue" charset="0"/>
              </a:rPr>
              <a:t>系统规划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6683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干掉报警模板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18810"/>
              </p:ext>
            </p:extLst>
          </p:nvPr>
        </p:nvGraphicFramePr>
        <p:xfrm>
          <a:off x="741760" y="3220616"/>
          <a:ext cx="11665569" cy="411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2113"/>
                <a:gridCol w="3269252"/>
                <a:gridCol w="2863804"/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功能场景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旧实现方式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新实现方式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对新方式的评价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添加报警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2400" dirty="0" smtClean="0"/>
                        <a:t>新建模板</a:t>
                      </a:r>
                      <a:r>
                        <a:rPr lang="en-US" altLang="zh-CN" sz="2400" dirty="0" smtClean="0"/>
                        <a:t>&amp;</a:t>
                      </a:r>
                      <a:r>
                        <a:rPr lang="zh-CN" altLang="en-US" sz="2400" dirty="0" smtClean="0"/>
                        <a:t>将模板绑定到节点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2400" dirty="0" smtClean="0"/>
                        <a:t>在节点上新建策略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2400" dirty="0" smtClean="0"/>
                        <a:t>易于理解</a:t>
                      </a:r>
                      <a:r>
                        <a:rPr lang="en-US" altLang="zh-CN" sz="2400" dirty="0" smtClean="0"/>
                        <a:t>:</a:t>
                      </a:r>
                      <a:r>
                        <a:rPr lang="zh-CN" altLang="en-US" sz="2400" dirty="0" smtClean="0"/>
                        <a:t> 无需模板这一概念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排除特例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模板覆盖</a:t>
                      </a:r>
                      <a:r>
                        <a:rPr lang="en-US" altLang="zh-CN" sz="2400" dirty="0" smtClean="0"/>
                        <a:t>&amp;</a:t>
                      </a:r>
                      <a:r>
                        <a:rPr lang="zh-CN" altLang="en-US" sz="2400" dirty="0" smtClean="0"/>
                        <a:t>报警组留空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排除节点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2400" dirty="0" smtClean="0"/>
                        <a:t>易于理解</a:t>
                      </a:r>
                      <a:r>
                        <a:rPr lang="en-US" altLang="zh-CN" sz="2400" dirty="0" smtClean="0"/>
                        <a:t>:</a:t>
                      </a:r>
                      <a:r>
                        <a:rPr lang="zh-CN" altLang="en-US" sz="2400" dirty="0" smtClean="0"/>
                        <a:t> 排除更直观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2400" dirty="0" smtClean="0"/>
                        <a:t>简化操作</a:t>
                      </a:r>
                      <a:r>
                        <a:rPr lang="en-US" altLang="zh-CN" sz="2400" dirty="0" smtClean="0"/>
                        <a:t>:</a:t>
                      </a:r>
                      <a:r>
                        <a:rPr lang="zh-CN" altLang="en-US" sz="2400" dirty="0" smtClean="0"/>
                        <a:t> 一步到位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修改子节点的接收组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模板覆盖</a:t>
                      </a:r>
                      <a:r>
                        <a:rPr lang="en-US" altLang="zh-CN" sz="2400" dirty="0" smtClean="0"/>
                        <a:t>&amp;</a:t>
                      </a:r>
                      <a:r>
                        <a:rPr lang="zh-CN" altLang="en-US" sz="2400" dirty="0" smtClean="0"/>
                        <a:t>更新报警组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排除节点</a:t>
                      </a:r>
                      <a:r>
                        <a:rPr lang="en-US" altLang="zh-CN" sz="2400" dirty="0" smtClean="0"/>
                        <a:t>&amp;</a:t>
                      </a:r>
                      <a:r>
                        <a:rPr lang="zh-CN" altLang="en-US" sz="2400" dirty="0" smtClean="0"/>
                        <a:t>新建策略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增加操作</a:t>
                      </a:r>
                      <a:r>
                        <a:rPr lang="en-US" altLang="zh-CN" sz="2400" dirty="0" smtClean="0"/>
                        <a:t>:</a:t>
                      </a:r>
                      <a:r>
                        <a:rPr lang="zh-CN" altLang="en-US" sz="2400" dirty="0" smtClean="0"/>
                        <a:t> 既要修改老策略</a:t>
                      </a:r>
                      <a:r>
                        <a:rPr lang="en-US" altLang="zh-CN" sz="2400" dirty="0" smtClean="0"/>
                        <a:t>,</a:t>
                      </a:r>
                      <a:r>
                        <a:rPr lang="zh-CN" altLang="en-US" sz="2400" dirty="0" smtClean="0"/>
                        <a:t> 又要建新策略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复用配置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模板继承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策略克隆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易于理解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 克隆更直接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管理困难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2400" dirty="0" smtClean="0"/>
                        <a:t>更新配置时需遍历所有同类策略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3411" y="2203793"/>
            <a:ext cx="986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0000"/>
                </a:solidFill>
              </a:rPr>
              <a:t>增加了策略的管理成本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 但大大降低了用户的学习成本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068513"/>
            <a:ext cx="124396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6683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干掉报警模板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98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3"/>
          <p:cNvSpPr txBox="1">
            <a:spLocks noChangeArrowheads="1"/>
          </p:cNvSpPr>
          <p:nvPr/>
        </p:nvSpPr>
        <p:spPr bwMode="auto">
          <a:xfrm>
            <a:off x="525463" y="682625"/>
            <a:ext cx="7492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重新定义</a:t>
            </a:r>
            <a:r>
              <a:rPr kumimoji="1" lang="en-US" altLang="zh-CN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nodata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555" name="文本框 4"/>
          <p:cNvSpPr txBox="1">
            <a:spLocks noChangeArrowheads="1"/>
          </p:cNvSpPr>
          <p:nvPr/>
        </p:nvSpPr>
        <p:spPr bwMode="auto">
          <a:xfrm>
            <a:off x="525463" y="1780456"/>
            <a:ext cx="87607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重新定义业务场景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endParaRPr kumimoji="1" lang="zh-CN" altLang="en-US" sz="280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正常</a:t>
            </a:r>
            <a:r>
              <a:rPr kumimoji="1" lang="zh-CN" altLang="en-US" sz="28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上报的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数据 突然</a:t>
            </a:r>
            <a:r>
              <a:rPr kumimoji="1" lang="zh-CN" altLang="en-US" sz="28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中断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了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才需要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nodata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报警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从来没上报过的数据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没有必要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nodata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报警</a:t>
            </a:r>
            <a:endParaRPr kumimoji="1"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32" y="6369126"/>
            <a:ext cx="8851900" cy="2108200"/>
          </a:xfrm>
          <a:prstGeom prst="rect">
            <a:avLst/>
          </a:prstGeom>
        </p:spPr>
      </p:pic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525463" y="4074791"/>
            <a:ext cx="99181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主要收益是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简化配置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支持按照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tag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过滤指标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无需指定具体指标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统一了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nodata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报警的配置方式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与普通报警配置无差异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4528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 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总结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8491" y="2314937"/>
            <a:ext cx="65774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监控数据按服务</a:t>
            </a:r>
            <a:r>
              <a:rPr kumimoji="1" lang="zh-CN" altLang="en-US" sz="4000" dirty="0">
                <a:latin typeface="Helvetica Neue" charset="0"/>
                <a:ea typeface="Helvetica Neue" charset="0"/>
                <a:cs typeface="Helvetica Neue" charset="0"/>
              </a:rPr>
              <a:t>单元分类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增加垃圾</a:t>
            </a:r>
            <a:r>
              <a:rPr kumimoji="1" lang="zh-CN" altLang="en-US" sz="4000" dirty="0">
                <a:latin typeface="Helvetica Neue" charset="0"/>
                <a:ea typeface="Helvetica Neue" charset="0"/>
                <a:cs typeface="Helvetica Neue" charset="0"/>
              </a:rPr>
              <a:t>数据清洗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分级索引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>
                <a:latin typeface="Helvetica Neue" charset="0"/>
                <a:ea typeface="Helvetica Neue" charset="0"/>
                <a:cs typeface="Helvetica Neue" charset="0"/>
              </a:rPr>
              <a:t>精简</a:t>
            </a:r>
            <a:r>
              <a:rPr kumimoji="1" lang="en-US" altLang="zh-CN" sz="4000" dirty="0" smtClean="0">
                <a:latin typeface="Helvetica Neue" charset="0"/>
                <a:ea typeface="Helvetica Neue" charset="0"/>
                <a:cs typeface="Helvetica Neue" charset="0"/>
              </a:rPr>
              <a:t>RRA</a:t>
            </a:r>
            <a:endParaRPr kumimoji="1" lang="zh-CN" altLang="en-US" sz="4000" dirty="0" smtClean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巡检大盘支持同环比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重组看图首页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报警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数据获取</a:t>
            </a:r>
            <a:r>
              <a:rPr kumimoji="1" lang="zh-CN" altLang="en-US" sz="40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由推变拉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干掉报警模板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重新定义</a:t>
            </a:r>
            <a:r>
              <a:rPr kumimoji="1" lang="en-US" altLang="zh-CN" sz="4000" dirty="0" err="1" smtClean="0">
                <a:latin typeface="Helvetica Neue" charset="0"/>
                <a:ea typeface="Helvetica Neue" charset="0"/>
                <a:cs typeface="Helvetica Neue" charset="0"/>
              </a:rPr>
              <a:t>nodata</a:t>
            </a:r>
            <a:endParaRPr kumimoji="1" lang="zh-CN" altLang="en-US" sz="4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50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3"/>
          <p:cNvSpPr txBox="1">
            <a:spLocks noChangeArrowheads="1"/>
          </p:cNvSpPr>
          <p:nvPr/>
        </p:nvSpPr>
        <p:spPr bwMode="auto">
          <a:xfrm>
            <a:off x="1246188" y="1781175"/>
            <a:ext cx="54483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74295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1200150" indent="-74295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Font typeface="Gill Sans" charset="0"/>
              <a:buAutoNum type="arabicPeriod"/>
            </a:pPr>
            <a:r>
              <a:rPr kumimoji="1" lang="zh-CN" altLang="en-US" sz="3200" dirty="0">
                <a:latin typeface="Helvetica Neue" charset="0"/>
                <a:ea typeface="Helvetica Neue" charset="0"/>
                <a:cs typeface="Helvetica Neue" charset="0"/>
              </a:rPr>
              <a:t>非周期的数据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报警延时风险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断点</a:t>
            </a: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 环比看图不易发现问题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历史数据严重有损</a:t>
            </a:r>
          </a:p>
          <a:p>
            <a:pPr>
              <a:lnSpc>
                <a:spcPct val="200000"/>
              </a:lnSpc>
              <a:buFont typeface="Gill Sans" charset="0"/>
              <a:buAutoNum type="arabicPeriod"/>
            </a:pPr>
            <a:r>
              <a:rPr kumimoji="1" lang="zh-CN" altLang="en-US" sz="3200" dirty="0">
                <a:latin typeface="Helvetica Neue" charset="0"/>
                <a:ea typeface="Helvetica Neue" charset="0"/>
                <a:cs typeface="Helvetica Neue" charset="0"/>
              </a:rPr>
              <a:t>打通非时间序列化的系统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en-US" altLang="zh-CN" sz="2400" dirty="0">
                <a:latin typeface="Helvetica Neue" charset="0"/>
                <a:ea typeface="Helvetica Neue" charset="0"/>
                <a:cs typeface="Helvetica Neue" charset="0"/>
              </a:rPr>
              <a:t>trace</a:t>
            </a:r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2646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已知问题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3"/>
          <p:cNvSpPr txBox="1">
            <a:spLocks noChangeArrowheads="1"/>
          </p:cNvSpPr>
          <p:nvPr/>
        </p:nvSpPr>
        <p:spPr bwMode="auto">
          <a:xfrm>
            <a:off x="1246188" y="1781175"/>
            <a:ext cx="5448928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74295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1200150" indent="-74295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indent="-4572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Font typeface="Gill Sans" charset="0"/>
              <a:buAutoNum type="arabicPeriod"/>
            </a:pPr>
            <a:r>
              <a:rPr kumimoji="1" lang="zh-CN" altLang="en-US" sz="3200" dirty="0">
                <a:latin typeface="Helvetica Neue" charset="0"/>
                <a:ea typeface="Helvetica Neue" charset="0"/>
                <a:cs typeface="Helvetica Neue" charset="0"/>
              </a:rPr>
              <a:t>精确的报警定位能力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低成本的阈值预测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集群聚合能力</a:t>
            </a:r>
          </a:p>
          <a:p>
            <a:pPr lvl="1">
              <a:lnSpc>
                <a:spcPct val="200000"/>
              </a:lnSpc>
              <a:buFont typeface="Gill Sans" charset="0"/>
              <a:buAutoNum type="circleNumDbPlain"/>
            </a:pP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服务</a:t>
            </a:r>
            <a:r>
              <a:rPr kumimoji="1" lang="zh-CN" altLang="en-US" sz="2400" dirty="0">
                <a:latin typeface="Helvetica Neue" charset="0"/>
                <a:ea typeface="Helvetica Neue" charset="0"/>
                <a:cs typeface="Helvetica Neue" charset="0"/>
              </a:rPr>
              <a:t>间报警关联</a:t>
            </a:r>
          </a:p>
          <a:p>
            <a:pPr>
              <a:lnSpc>
                <a:spcPct val="200000"/>
              </a:lnSpc>
              <a:buFont typeface="Gill Sans" charset="0"/>
              <a:buAutoNum type="arabicPeriod"/>
            </a:pPr>
            <a:r>
              <a:rPr kumimoji="1" lang="zh-CN" altLang="en-US" sz="3200" dirty="0" smtClean="0">
                <a:latin typeface="Helvetica Neue" charset="0"/>
                <a:ea typeface="Helvetica Neue" charset="0"/>
                <a:cs typeface="Helvetica Neue" charset="0"/>
              </a:rPr>
              <a:t>时间</a:t>
            </a:r>
            <a:r>
              <a:rPr kumimoji="1" lang="zh-CN" altLang="en-US" sz="3200" dirty="0">
                <a:latin typeface="Helvetica Neue" charset="0"/>
                <a:ea typeface="Helvetica Neue" charset="0"/>
                <a:cs typeface="Helvetica Neue" charset="0"/>
              </a:rPr>
              <a:t>序列化数据</a:t>
            </a:r>
            <a:r>
              <a:rPr kumimoji="1" lang="zh-CN" altLang="en-US" sz="3200" dirty="0" smtClean="0">
                <a:latin typeface="Helvetica Neue" charset="0"/>
                <a:ea typeface="Helvetica Neue" charset="0"/>
                <a:cs typeface="Helvetica Neue" charset="0"/>
              </a:rPr>
              <a:t>平台</a:t>
            </a:r>
            <a:endParaRPr kumimoji="1" lang="en-US" altLang="zh-CN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个性化的看图解决方案</a:t>
            </a:r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200000"/>
              </a:lnSpc>
              <a:buFont typeface="Gill Sans" charset="0"/>
              <a:buAutoNum type="arabicPeriod"/>
            </a:pPr>
            <a:r>
              <a:rPr kumimoji="1" lang="zh-CN" altLang="en-US" sz="3200" dirty="0">
                <a:latin typeface="Helvetica Neue" charset="0"/>
                <a:ea typeface="Helvetica Neue" charset="0"/>
                <a:cs typeface="Helvetica Neue" charset="0"/>
              </a:rPr>
              <a:t>打通非时间序列化的系统</a:t>
            </a:r>
          </a:p>
        </p:txBody>
      </p:sp>
      <p:sp>
        <p:nvSpPr>
          <p:cNvPr id="2662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2646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系统规划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1245816" y="2932584"/>
            <a:ext cx="104648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 eaLnBrk="1"/>
            <a:r>
              <a:rPr lang="zh-CN" altLang="zh-CN" sz="8400" dirty="0">
                <a:latin typeface="Helvetica Neue" charset="0"/>
                <a:ea typeface="Helvetica Neue" charset="0"/>
                <a:cs typeface="Helvetica Neue" charset="0"/>
              </a:rPr>
              <a:t>谢谢</a:t>
            </a:r>
          </a:p>
          <a:p>
            <a:pPr algn="ctr" eaLnBrk="1"/>
            <a:r>
              <a:rPr lang="zh-CN" altLang="zh-CN" sz="2100" dirty="0"/>
              <a:t>                                                                              </a:t>
            </a:r>
            <a:endParaRPr lang="zh-CN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3766096" y="4876800"/>
            <a:ext cx="5991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niean@didichuxing.com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11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67858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系统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架构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Open-Falcon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1924472"/>
            <a:ext cx="11136312" cy="728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730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61253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系统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架构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DD-Falcon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47" name="文本框 1"/>
          <p:cNvSpPr txBox="1">
            <a:spLocks noChangeArrowheads="1"/>
          </p:cNvSpPr>
          <p:nvPr/>
        </p:nvSpPr>
        <p:spPr bwMode="auto">
          <a:xfrm>
            <a:off x="525463" y="8117160"/>
            <a:ext cx="117711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数据流</a:t>
            </a:r>
            <a:r>
              <a:rPr kumimoji="1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服务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采集 </a:t>
            </a:r>
            <a:r>
              <a:rPr kumimoji="1" lang="zh-CN" altLang="en-US" sz="2800" dirty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 </a:t>
            </a:r>
            <a:r>
              <a:rPr kumimoji="1" lang="zh-CN" altLang="en-US" sz="2800" dirty="0">
                <a:latin typeface="Helvetica Neue" charset="0"/>
                <a:ea typeface="Helvetica Neue" charset="0"/>
                <a:cs typeface="Helvetica Neue" charset="0"/>
              </a:rPr>
              <a:t>收集 </a:t>
            </a:r>
            <a:r>
              <a:rPr kumimoji="1" lang="zh-CN" altLang="en-US" sz="2800" dirty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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清洗 </a:t>
            </a:r>
            <a:r>
              <a:rPr kumimoji="1" lang="zh-CN" altLang="en-US" sz="2800" dirty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</a:t>
            </a:r>
            <a:r>
              <a:rPr kumimoji="1" lang="zh-CN" altLang="en-US" sz="2800" dirty="0">
                <a:latin typeface="Helvetica Neue" charset="0"/>
                <a:ea typeface="Helvetica Neue" charset="0"/>
                <a:cs typeface="Helvetica Neue" charset="0"/>
              </a:rPr>
              <a:t> 存储 </a:t>
            </a:r>
            <a:r>
              <a:rPr kumimoji="1" lang="zh-CN" altLang="en-US" sz="2800" dirty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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消费</a:t>
            </a:r>
            <a:r>
              <a:rPr kumimoji="1" lang="en-US" altLang="zh-CN" sz="2800" dirty="0" smtClean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: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  <a:sym typeface="Wingdings" charset="2"/>
              </a:rPr>
              <a:t> 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报警</a:t>
            </a:r>
            <a:r>
              <a:rPr kumimoji="1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看图</a:t>
            </a:r>
            <a:r>
              <a:rPr kumimoji="1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第三方</a:t>
            </a:r>
          </a:p>
          <a:p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配置流</a:t>
            </a:r>
            <a:r>
              <a:rPr kumimoji="1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用户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配置 </a:t>
            </a:r>
            <a:r>
              <a:rPr kumimoji="1" lang="zh-CN" altLang="en-US" sz="28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存储  下发  生效</a:t>
            </a:r>
            <a:endParaRPr kumimoji="1"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16" y="1780456"/>
            <a:ext cx="12387072" cy="59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8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5"/>
          <p:cNvSpPr txBox="1">
            <a:spLocks noChangeArrowheads="1"/>
          </p:cNvSpPr>
          <p:nvPr/>
        </p:nvSpPr>
        <p:spPr bwMode="auto">
          <a:xfrm>
            <a:off x="525463" y="682625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8491" y="2314937"/>
            <a:ext cx="65774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监控数据按服务</a:t>
            </a:r>
            <a:r>
              <a:rPr kumimoji="1" lang="zh-CN" altLang="en-US" sz="4000" dirty="0">
                <a:latin typeface="Helvetica Neue" charset="0"/>
                <a:ea typeface="Helvetica Neue" charset="0"/>
                <a:cs typeface="Helvetica Neue" charset="0"/>
              </a:rPr>
              <a:t>单元分类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增加垃圾</a:t>
            </a:r>
            <a:r>
              <a:rPr kumimoji="1" lang="zh-CN" altLang="en-US" sz="4000" dirty="0">
                <a:latin typeface="Helvetica Neue" charset="0"/>
                <a:ea typeface="Helvetica Neue" charset="0"/>
                <a:cs typeface="Helvetica Neue" charset="0"/>
              </a:rPr>
              <a:t>数据清洗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分级索引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>
                <a:latin typeface="Helvetica Neue" charset="0"/>
                <a:ea typeface="Helvetica Neue" charset="0"/>
                <a:cs typeface="Helvetica Neue" charset="0"/>
              </a:rPr>
              <a:t>精简</a:t>
            </a:r>
            <a:r>
              <a:rPr kumimoji="1" lang="en-US" altLang="zh-CN" sz="4000" dirty="0" smtClean="0">
                <a:latin typeface="Helvetica Neue" charset="0"/>
                <a:ea typeface="Helvetica Neue" charset="0"/>
                <a:cs typeface="Helvetica Neue" charset="0"/>
              </a:rPr>
              <a:t>RRA</a:t>
            </a:r>
            <a:endParaRPr kumimoji="1" lang="zh-CN" altLang="en-US" sz="4000" dirty="0" smtClean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巡检大盘支持同环比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重组看图首页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报警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数据获取</a:t>
            </a:r>
            <a:r>
              <a:rPr kumimoji="1" lang="zh-CN" altLang="en-US" sz="40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由推变拉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干掉报警模板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lvetica Neue" charset="0"/>
                <a:ea typeface="Helvetica Neue" charset="0"/>
                <a:cs typeface="Helvetica Neue" charset="0"/>
              </a:rPr>
              <a:t>重新定义</a:t>
            </a:r>
            <a:r>
              <a:rPr kumimoji="1" lang="en-US" altLang="zh-CN" sz="4000" dirty="0" err="1" smtClean="0">
                <a:latin typeface="Helvetica Neue" charset="0"/>
                <a:ea typeface="Helvetica Neue" charset="0"/>
                <a:cs typeface="Helvetica Neue" charset="0"/>
              </a:rPr>
              <a:t>nodata</a:t>
            </a:r>
            <a:endParaRPr kumimoji="1" lang="zh-CN" altLang="en-US" sz="4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1843488"/>
            <a:ext cx="12557000" cy="6057648"/>
          </a:xfrm>
          <a:prstGeom prst="rect">
            <a:avLst/>
          </a:prstGeom>
        </p:spPr>
      </p:pic>
      <p:sp>
        <p:nvSpPr>
          <p:cNvPr id="10244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91454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数据按照</a:t>
            </a:r>
            <a:r>
              <a:rPr kumimoji="1" lang="zh-CN" altLang="en-US" sz="48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服务单元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分类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893888" y="4300736"/>
            <a:ext cx="1296144" cy="79208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94884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数据按照</a:t>
            </a:r>
            <a:r>
              <a:rPr kumimoji="1" lang="zh-CN" altLang="en-US" sz="48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服务单元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分类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69752" y="2876427"/>
            <a:ext cx="5184576" cy="5693866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ro-RO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gz01.f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alcon</a:t>
            </a:r>
            <a:r>
              <a:rPr lang="en-US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-graph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metric: 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io.util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tags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ro-RO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host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“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op-f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alcon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.gz01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ro-RO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device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“nvme0n1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</a:t>
            </a:r>
            <a:endParaRPr lang="zh-CN" altLang="en-US" sz="28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},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step: 10,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“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”: 1497493910,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“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value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”: 1</a:t>
            </a:r>
            <a:r>
              <a:rPr lang="en-US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.0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214368" y="2860576"/>
            <a:ext cx="6480720" cy="5693866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ro-RO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gz01.f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alcon</a:t>
            </a:r>
            <a:r>
              <a:rPr lang="en-US" altLang="zh-CN" sz="28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-query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metric: 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rpc.counter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tags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ro-RO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host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“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op-f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alcon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.gz01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caller:</a:t>
            </a:r>
            <a:r>
              <a:rPr lang="zh-CN" altLang="en-US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“gz01.falcon-query#query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</a:t>
            </a:r>
            <a:r>
              <a:rPr lang="en-US" altLang="zh-CN" sz="28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callee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en-US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gz01.falcon-graph#series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</a:t>
            </a:r>
            <a:endParaRPr lang="zh-CN" altLang="en-US" sz="28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ro-RO" altLang="zh-CN" sz="2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},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step: 10,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“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”: 1497493910,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  “</a:t>
            </a:r>
            <a:r>
              <a:rPr lang="ro-RO" altLang="zh-CN" sz="28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value</a:t>
            </a:r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”: 1</a:t>
            </a:r>
            <a:r>
              <a:rPr lang="en-US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.0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ro-RO" altLang="zh-CN" sz="2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lang="zh-CN" altLang="en-US" sz="2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3302" y="86431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机器指标</a:t>
            </a:r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4368" y="8643101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服务间</a:t>
            </a:r>
            <a:r>
              <a:rPr kumimoji="1" lang="en-US" altLang="zh-CN" sz="2400" dirty="0" err="1" smtClean="0">
                <a:latin typeface="Helvetica Neue" charset="0"/>
                <a:ea typeface="Helvetica Neue" charset="0"/>
                <a:cs typeface="Helvetica Neue" charset="0"/>
              </a:rPr>
              <a:t>rpc</a:t>
            </a:r>
            <a:r>
              <a:rPr kumimoji="1" lang="zh-CN" altLang="en-US" sz="2400" dirty="0" smtClean="0">
                <a:latin typeface="Helvetica Neue" charset="0"/>
                <a:ea typeface="Helvetica Neue" charset="0"/>
                <a:cs typeface="Helvetica Neue" charset="0"/>
              </a:rPr>
              <a:t>调用质量</a:t>
            </a:r>
            <a:endParaRPr kumimoji="1" lang="zh-CN" alt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302" y="1926213"/>
            <a:ext cx="703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服务单元 </a:t>
            </a:r>
            <a:r>
              <a:rPr kumimoji="1" lang="en-US" altLang="zh-CN" sz="3600" b="1" dirty="0" err="1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su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=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${cluster}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${</a:t>
            </a:r>
            <a:r>
              <a:rPr kumimoji="1" lang="en-US" altLang="zh-CN" sz="3600" b="1" dirty="0" err="1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usn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kumimoji="1" lang="zh-CN" altLang="en-US" sz="3600" b="1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18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94884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数据按照</a:t>
            </a:r>
            <a:r>
              <a:rPr kumimoji="1" lang="zh-CN" altLang="en-US" sz="48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服务单元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分类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7" y="2932584"/>
            <a:ext cx="12279144" cy="44387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5463" y="2140496"/>
            <a:ext cx="908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su</a:t>
            </a:r>
            <a:r>
              <a:rPr kumimoji="1" lang="zh-CN" altLang="en-US" sz="2800" dirty="0" smtClean="0"/>
              <a:t>与服务树节点一一对应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  查看某个服务的监控会很方便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6485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1843488"/>
            <a:ext cx="12557000" cy="6057648"/>
          </a:xfrm>
          <a:prstGeom prst="rect">
            <a:avLst/>
          </a:prstGeom>
        </p:spPr>
      </p:pic>
      <p:sp>
        <p:nvSpPr>
          <p:cNvPr id="11266" name="文本框 4"/>
          <p:cNvSpPr txBox="1">
            <a:spLocks noChangeArrowheads="1"/>
          </p:cNvSpPr>
          <p:nvPr/>
        </p:nvSpPr>
        <p:spPr bwMode="auto">
          <a:xfrm>
            <a:off x="525463" y="682625"/>
            <a:ext cx="6683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主要改进</a:t>
            </a:r>
            <a:r>
              <a:rPr kumimoji="1" lang="en-US" altLang="zh-CN" sz="4800" b="1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垃圾</a:t>
            </a:r>
            <a:r>
              <a:rPr kumimoji="1" lang="zh-CN" altLang="en-US" sz="4800" b="1" dirty="0">
                <a:latin typeface="Helvetica Neue" charset="0"/>
                <a:ea typeface="Helvetica Neue" charset="0"/>
                <a:cs typeface="Helvetica Neue" charset="0"/>
              </a:rPr>
              <a:t>数据</a:t>
            </a:r>
            <a:r>
              <a:rPr kumimoji="1" lang="zh-CN" alt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清洗</a:t>
            </a:r>
            <a:endParaRPr kumimoji="1" lang="zh-CN" alt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558184" y="4444752"/>
            <a:ext cx="648072" cy="50405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1127</Words>
  <Application>Microsoft Macintosh PowerPoint</Application>
  <PresentationFormat>自定义</PresentationFormat>
  <Paragraphs>200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Gill Sans</vt:lpstr>
      <vt:lpstr>Helvetica Neue</vt:lpstr>
      <vt:lpstr>Lucida Grande</vt:lpstr>
      <vt:lpstr>Wingdings</vt:lpstr>
      <vt:lpstr>Arial</vt:lpstr>
      <vt:lpstr>White</vt:lpstr>
      <vt:lpstr>滴滴基于falcon的监控实践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Odin-Falcon </dc:title>
  <dc:creator>Microsoft Office 用户</dc:creator>
  <cp:lastModifiedBy>Microsoft Office 用户</cp:lastModifiedBy>
  <cp:revision>304</cp:revision>
  <dcterms:created xsi:type="dcterms:W3CDTF">2017-06-15T06:53:23Z</dcterms:created>
  <dcterms:modified xsi:type="dcterms:W3CDTF">2017-07-18T09:14:34Z</dcterms:modified>
</cp:coreProperties>
</file>