
<file path=[Content_Types].xml><?xml version="1.0" encoding="utf-8"?>
<Types xmlns="http://schemas.openxmlformats.org/package/2006/content-types">
  <Default Extension="png" ContentType="image/png"/>
  <Default Extension="sv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4" r:id="rId8"/>
    <p:sldId id="266" r:id="rId9"/>
    <p:sldId id="265" r:id="rId10"/>
    <p:sldId id="263" r:id="rId11"/>
    <p:sldId id="267" r:id="rId12"/>
    <p:sldId id="268" r:id="rId13"/>
    <p:sldId id="280" r:id="rId14"/>
    <p:sldId id="269" r:id="rId15"/>
    <p:sldId id="272" r:id="rId16"/>
    <p:sldId id="270" r:id="rId17"/>
    <p:sldId id="271" r:id="rId18"/>
    <p:sldId id="273" r:id="rId19"/>
    <p:sldId id="274" r:id="rId20"/>
    <p:sldId id="277" r:id="rId21"/>
    <p:sldId id="288" r:id="rId22"/>
    <p:sldId id="289" r:id="rId23"/>
    <p:sldId id="275" r:id="rId24"/>
    <p:sldId id="276" r:id="rId25"/>
    <p:sldId id="287" r:id="rId26"/>
    <p:sldId id="281" r:id="rId27"/>
    <p:sldId id="283" r:id="rId28"/>
    <p:sldId id="285" r:id="rId29"/>
    <p:sldId id="284" r:id="rId30"/>
    <p:sldId id="286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11" r:id="rId51"/>
    <p:sldId id="313" r:id="rId52"/>
    <p:sldId id="312" r:id="rId53"/>
    <p:sldId id="314" r:id="rId54"/>
    <p:sldId id="315" r:id="rId55"/>
    <p:sldId id="31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6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7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1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8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0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9D0E9-12B3-4B24-9036-A534ED9C39D4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Communications with 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Pierce Nichols</a:t>
            </a:r>
            <a:br>
              <a:rPr lang="en-US" dirty="0" smtClean="0"/>
            </a:br>
            <a:r>
              <a:rPr lang="en-US" dirty="0" smtClean="0"/>
              <a:t>28 February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017"/>
          </a:xfrm>
        </p:spPr>
        <p:txBody>
          <a:bodyPr>
            <a:normAutofit/>
          </a:bodyPr>
          <a:lstStyle/>
          <a:p>
            <a:r>
              <a:rPr lang="en-US" dirty="0" smtClean="0"/>
              <a:t>A shift register is a chain of D latches</a:t>
            </a:r>
          </a:p>
          <a:p>
            <a:r>
              <a:rPr lang="en-US" dirty="0" smtClean="0"/>
              <a:t>It loads data from the inputs and then moves (or shifts) it through its internal logic at the rate of one bit per clock cycle. </a:t>
            </a:r>
          </a:p>
          <a:p>
            <a:r>
              <a:rPr lang="en-US" dirty="0" smtClean="0"/>
              <a:t>Real shift registers (like the 74HC595s on our shields) use an additional set of input or output latches to load data in from the inputs or write it out.</a:t>
            </a:r>
          </a:p>
          <a:p>
            <a:pPr lvl="1"/>
            <a:r>
              <a:rPr lang="en-US" dirty="0" smtClean="0"/>
              <a:t>74HC595 is a serial-in/parallel-out device, so they’re output latches.</a:t>
            </a:r>
          </a:p>
          <a:p>
            <a:pPr lvl="1"/>
            <a:r>
              <a:rPr lang="en-US" dirty="0" smtClean="0"/>
              <a:t>Parallel-in/serial-out shift registers like the 74HC597 have input latches instead.</a:t>
            </a:r>
          </a:p>
          <a:p>
            <a:pPr lvl="1"/>
            <a:r>
              <a:rPr lang="en-US" dirty="0" smtClean="0"/>
              <a:t>Shift registers usually have both serial inputs and outputs, allowing them to be daisy-chained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8" y="930442"/>
            <a:ext cx="11050257" cy="5229725"/>
          </a:xfrm>
        </p:spPr>
      </p:pic>
    </p:spTree>
    <p:extLst>
      <p:ext uri="{BB962C8B-B14F-4D97-AF65-F5344CB8AC3E}">
        <p14:creationId xmlns:p14="http://schemas.microsoft.com/office/powerpoint/2010/main" val="24177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67" y="0"/>
            <a:ext cx="6641433" cy="6540805"/>
          </a:xfrm>
        </p:spPr>
      </p:pic>
    </p:spTree>
    <p:extLst>
      <p:ext uri="{BB962C8B-B14F-4D97-AF65-F5344CB8AC3E}">
        <p14:creationId xmlns:p14="http://schemas.microsoft.com/office/powerpoint/2010/main" val="27227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 pins and symbols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62" y="1768416"/>
            <a:ext cx="3867154" cy="46905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10" y="1768416"/>
            <a:ext cx="5219599" cy="46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7" y="0"/>
            <a:ext cx="8515870" cy="6284016"/>
          </a:xfrm>
        </p:spPr>
      </p:pic>
    </p:spTree>
    <p:extLst>
      <p:ext uri="{BB962C8B-B14F-4D97-AF65-F5344CB8AC3E}">
        <p14:creationId xmlns:p14="http://schemas.microsoft.com/office/powerpoint/2010/main" val="13438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59" y="0"/>
            <a:ext cx="7956869" cy="6858000"/>
          </a:xfrm>
        </p:spPr>
      </p:pic>
    </p:spTree>
    <p:extLst>
      <p:ext uri="{BB962C8B-B14F-4D97-AF65-F5344CB8AC3E}">
        <p14:creationId xmlns:p14="http://schemas.microsoft.com/office/powerpoint/2010/main" val="1275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shield connections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Enable (OE) connected to ground (active)</a:t>
            </a:r>
          </a:p>
          <a:p>
            <a:r>
              <a:rPr lang="en-US" dirty="0" smtClean="0"/>
              <a:t>Serial Input (SER) connected to D11</a:t>
            </a:r>
          </a:p>
          <a:p>
            <a:r>
              <a:rPr lang="en-US" dirty="0" smtClean="0"/>
              <a:t>Serial Clock (SRCLK) connected to D13</a:t>
            </a:r>
          </a:p>
          <a:p>
            <a:r>
              <a:rPr lang="en-US" dirty="0" smtClean="0"/>
              <a:t>Master Clear (SRCLR) connected to D7</a:t>
            </a:r>
          </a:p>
          <a:p>
            <a:r>
              <a:rPr lang="en-US" dirty="0" smtClean="0"/>
              <a:t>Latch (RCLK) connected to D6 </a:t>
            </a:r>
          </a:p>
          <a:p>
            <a:r>
              <a:rPr lang="en-US" dirty="0" smtClean="0"/>
              <a:t>The eight shift register outputs are connected to the right-most LED block.</a:t>
            </a:r>
          </a:p>
          <a:p>
            <a:r>
              <a:rPr lang="en-US" dirty="0" smtClean="0"/>
              <a:t>The serial output of the shift register is connected to the 5mm red 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for writing to a shift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all inputs 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SER to the first bit of the data you want to write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SRCLK high, then 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2 and 3 until all bits are shifted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RCLK high to switch shifted bits to the output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The Arduino environment provides </a:t>
            </a:r>
            <a:r>
              <a:rPr lang="en-US" dirty="0" err="1" smtClean="0"/>
              <a:t>shiftOut</a:t>
            </a:r>
            <a:r>
              <a:rPr lang="en-US" dirty="0" smtClean="0"/>
              <a:t>() to automate steps two to four in one byte chunks.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first test script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shiftRegTest.ino</a:t>
            </a:r>
            <a:r>
              <a:rPr lang="en-US" dirty="0" smtClean="0"/>
              <a:t>, which is designed to give you control over the shift register. Load it onto your Arduino and start serial monitor at 9600 baud.</a:t>
            </a:r>
          </a:p>
          <a:p>
            <a:r>
              <a:rPr lang="en-US" dirty="0" smtClean="0"/>
              <a:t>The commands are as follows:</a:t>
            </a:r>
          </a:p>
          <a:p>
            <a:pPr lvl="1"/>
            <a:r>
              <a:rPr lang="en-US" dirty="0" smtClean="0"/>
              <a:t>‘o’ shifts a 1 into the shift register</a:t>
            </a:r>
          </a:p>
          <a:p>
            <a:pPr lvl="1"/>
            <a:r>
              <a:rPr lang="en-US" dirty="0" smtClean="0"/>
              <a:t>‘z’ shifts a 0 into the shift register</a:t>
            </a:r>
          </a:p>
          <a:p>
            <a:pPr lvl="1"/>
            <a:r>
              <a:rPr lang="en-US" dirty="0" smtClean="0"/>
              <a:t>‘O’ shifts a 1 into the shift register and strobes RCLK</a:t>
            </a:r>
          </a:p>
          <a:p>
            <a:pPr lvl="1"/>
            <a:r>
              <a:rPr lang="en-US" dirty="0" smtClean="0"/>
              <a:t>‘Z’ shifts a 0 into the shift register and strobes RCLK</a:t>
            </a:r>
          </a:p>
          <a:p>
            <a:pPr lvl="1"/>
            <a:r>
              <a:rPr lang="en-US" dirty="0" smtClean="0"/>
              <a:t>‘r’ strobes RCLK</a:t>
            </a:r>
          </a:p>
          <a:p>
            <a:pPr lvl="1"/>
            <a:r>
              <a:rPr lang="en-US" dirty="0" smtClean="0"/>
              <a:t>‘d’ followed by an integer between 0 and 255 shifts that number into the shift register using </a:t>
            </a:r>
            <a:r>
              <a:rPr lang="en-US" dirty="0" err="1" smtClean="0"/>
              <a:t>shiftOut</a:t>
            </a:r>
            <a:r>
              <a:rPr lang="en-US" dirty="0" smtClean="0"/>
              <a:t>, most significant bit first.</a:t>
            </a:r>
          </a:p>
          <a:p>
            <a:pPr lvl="1"/>
            <a:r>
              <a:rPr lang="en-US" dirty="0" smtClean="0"/>
              <a:t>‘D’ does the same thing as ‘d’ and also strobes RCLK.</a:t>
            </a:r>
          </a:p>
          <a:p>
            <a:pPr lvl="1"/>
            <a:r>
              <a:rPr lang="en-US" dirty="0" smtClean="0"/>
              <a:t>‘c’ strobes SRCLR </a:t>
            </a:r>
          </a:p>
        </p:txBody>
      </p:sp>
    </p:spTree>
    <p:extLst>
      <p:ext uri="{BB962C8B-B14F-4D97-AF65-F5344CB8AC3E}">
        <p14:creationId xmlns:p14="http://schemas.microsoft.com/office/powerpoint/2010/main" val="39404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sequences to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‘OZZZ’</a:t>
            </a:r>
          </a:p>
          <a:p>
            <a:r>
              <a:rPr lang="en-US" dirty="0" smtClean="0"/>
              <a:t>‘OZZZZZZZZ’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ozzzzzzoor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ozzzzzzzr</a:t>
            </a:r>
            <a:r>
              <a:rPr lang="en-US" dirty="0" smtClean="0"/>
              <a:t>’ followed by ‘c’ followed by ‘z’ and then ‘r’</a:t>
            </a:r>
          </a:p>
          <a:p>
            <a:r>
              <a:rPr lang="en-US" dirty="0" smtClean="0"/>
              <a:t>‘D85’</a:t>
            </a:r>
          </a:p>
          <a:p>
            <a:r>
              <a:rPr lang="en-US" dirty="0" smtClean="0"/>
              <a:t>‘D170’</a:t>
            </a:r>
          </a:p>
          <a:p>
            <a:r>
              <a:rPr lang="en-US" dirty="0" smtClean="0"/>
              <a:t>‘D165’</a:t>
            </a:r>
          </a:p>
          <a:p>
            <a:r>
              <a:rPr lang="en-US" dirty="0" smtClean="0"/>
              <a:t>‘D255’ followed by ‘</a:t>
            </a:r>
            <a:r>
              <a:rPr lang="en-US" dirty="0" err="1" smtClean="0"/>
              <a:t>zzr</a:t>
            </a:r>
            <a:r>
              <a:rPr lang="en-US" dirty="0" smtClean="0"/>
              <a:t>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Materials/software to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676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One (or more) Arduinos</a:t>
            </a:r>
          </a:p>
          <a:p>
            <a:r>
              <a:rPr lang="en-US" dirty="0" smtClean="0"/>
              <a:t>One class shield</a:t>
            </a:r>
          </a:p>
          <a:p>
            <a:r>
              <a:rPr lang="en-US" dirty="0" smtClean="0"/>
              <a:t>Twenty male to male jumper wires</a:t>
            </a:r>
          </a:p>
          <a:p>
            <a:r>
              <a:rPr lang="en-US" dirty="0" smtClean="0"/>
              <a:t>IR detector</a:t>
            </a:r>
          </a:p>
          <a:p>
            <a:r>
              <a:rPr lang="en-US" dirty="0" smtClean="0"/>
              <a:t>100 ohm resistor</a:t>
            </a:r>
          </a:p>
          <a:p>
            <a:r>
              <a:rPr lang="en-US" dirty="0" smtClean="0"/>
              <a:t>Twenty 470 ohm resistors</a:t>
            </a:r>
          </a:p>
          <a:p>
            <a:r>
              <a:rPr lang="en-US" dirty="0" smtClean="0"/>
              <a:t>IR LED</a:t>
            </a:r>
          </a:p>
          <a:p>
            <a:r>
              <a:rPr lang="en-US" dirty="0" smtClean="0"/>
              <a:t>NOR gate</a:t>
            </a:r>
          </a:p>
          <a:p>
            <a:r>
              <a:rPr lang="en-US" dirty="0" smtClean="0"/>
              <a:t>Solderless breadboard</a:t>
            </a:r>
          </a:p>
          <a:p>
            <a:r>
              <a:rPr lang="en-US" dirty="0" smtClean="0"/>
              <a:t>Two 8-LED blocks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Arduino IDE</a:t>
            </a:r>
          </a:p>
          <a:p>
            <a:r>
              <a:rPr lang="en-US" dirty="0" smtClean="0"/>
              <a:t>Processing</a:t>
            </a:r>
          </a:p>
          <a:p>
            <a:r>
              <a:rPr lang="en-US" dirty="0" smtClean="0"/>
              <a:t>SUMP (if you have two or more Arduinos)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49" y="209221"/>
            <a:ext cx="8384876" cy="633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9" y="698740"/>
            <a:ext cx="10457776" cy="563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0" y="1354347"/>
            <a:ext cx="10908445" cy="3973791"/>
          </a:xfrm>
        </p:spPr>
      </p:pic>
    </p:spTree>
    <p:extLst>
      <p:ext uri="{BB962C8B-B14F-4D97-AF65-F5344CB8AC3E}">
        <p14:creationId xmlns:p14="http://schemas.microsoft.com/office/powerpoint/2010/main" val="28610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shift register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shift register write operation looks an awful lot like how SPI write works…</a:t>
            </a:r>
          </a:p>
          <a:p>
            <a:r>
              <a:rPr lang="en-US" dirty="0" smtClean="0"/>
              <a:t>And since we are using the SPI hardware pins for the shift register, we can use the Arduino SPI library to write to the shift register a byte at a time.</a:t>
            </a:r>
          </a:p>
          <a:p>
            <a:r>
              <a:rPr lang="en-US" dirty="0" smtClean="0"/>
              <a:t>Open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shiftRegSPI.ino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smtClean="0">
                <a:cs typeface="Courier New" panose="02070309020205020404" pitchFamily="49" charset="0"/>
              </a:rPr>
              <a:t>Load and start serial monitor.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‘d’, ‘D’, ‘r’, and ‘c’ work as per the earlier example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31" y="1093205"/>
            <a:ext cx="9929141" cy="4660615"/>
          </a:xfrm>
        </p:spPr>
      </p:pic>
    </p:spTree>
    <p:extLst>
      <p:ext uri="{BB962C8B-B14F-4D97-AF65-F5344CB8AC3E}">
        <p14:creationId xmlns:p14="http://schemas.microsoft.com/office/powerpoint/2010/main" val="11906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85" y="795040"/>
            <a:ext cx="10763845" cy="538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 timing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1" y="1299411"/>
            <a:ext cx="9046836" cy="5366243"/>
          </a:xfrm>
        </p:spPr>
      </p:pic>
    </p:spTree>
    <p:extLst>
      <p:ext uri="{BB962C8B-B14F-4D97-AF65-F5344CB8AC3E}">
        <p14:creationId xmlns:p14="http://schemas.microsoft.com/office/powerpoint/2010/main" val="25843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 timing, continued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55" y="1690688"/>
            <a:ext cx="10103890" cy="4806365"/>
          </a:xfrm>
        </p:spPr>
      </p:pic>
    </p:spTree>
    <p:extLst>
      <p:ext uri="{BB962C8B-B14F-4D97-AF65-F5344CB8AC3E}">
        <p14:creationId xmlns:p14="http://schemas.microsoft.com/office/powerpoint/2010/main" val="33987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SPI 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 Cards</a:t>
            </a:r>
          </a:p>
          <a:p>
            <a:r>
              <a:rPr lang="en-US" dirty="0" smtClean="0"/>
              <a:t>ADCs</a:t>
            </a:r>
          </a:p>
          <a:p>
            <a:r>
              <a:rPr lang="en-US" dirty="0" smtClean="0"/>
              <a:t>DACs</a:t>
            </a:r>
          </a:p>
          <a:p>
            <a:r>
              <a:rPr lang="en-US" dirty="0" smtClean="0"/>
              <a:t>Flash memories</a:t>
            </a:r>
          </a:p>
          <a:p>
            <a:r>
              <a:rPr lang="en-US" dirty="0" smtClean="0"/>
              <a:t>Position sensors</a:t>
            </a:r>
          </a:p>
          <a:p>
            <a:r>
              <a:rPr lang="en-US" dirty="0" smtClean="0"/>
              <a:t>Pressure transducers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95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Serial Peripheral Interface (SPI) is a synchronous serial communications bus. </a:t>
            </a:r>
          </a:p>
          <a:p>
            <a:pPr lvl="1"/>
            <a:r>
              <a:rPr lang="en-US" dirty="0" smtClean="0"/>
              <a:t>The leader (also known as the master) provided a clock signal on a dedicated wire when the bus is active.</a:t>
            </a:r>
          </a:p>
          <a:p>
            <a:pPr lvl="1"/>
            <a:r>
              <a:rPr lang="en-US" dirty="0" smtClean="0"/>
              <a:t>There is one wire for transmitting data from the leader to one or more followers (also known as slaves), typically labeled MOSI</a:t>
            </a:r>
          </a:p>
          <a:p>
            <a:pPr lvl="1"/>
            <a:r>
              <a:rPr lang="en-US" dirty="0" smtClean="0"/>
              <a:t>There is one wire for transmitting data from the followers back to the leader, typically labeled MISO</a:t>
            </a:r>
          </a:p>
          <a:p>
            <a:pPr lvl="1"/>
            <a:r>
              <a:rPr lang="en-US" dirty="0" smtClean="0"/>
              <a:t>The leader commands each follower in turn to pay attention by pulling a chip select (also known as slave select or SS) line low.</a:t>
            </a:r>
          </a:p>
          <a:p>
            <a:pPr lvl="1"/>
            <a:r>
              <a:rPr lang="en-US" dirty="0" smtClean="0"/>
              <a:t>Each follower needs its own chip select line. </a:t>
            </a:r>
          </a:p>
          <a:p>
            <a:r>
              <a:rPr lang="en-US" dirty="0" smtClean="0"/>
              <a:t>Possible to use </a:t>
            </a:r>
            <a:r>
              <a:rPr lang="en-US" dirty="0" err="1" smtClean="0"/>
              <a:t>shiftOut</a:t>
            </a:r>
            <a:r>
              <a:rPr lang="en-US" dirty="0" smtClean="0"/>
              <a:t>() and </a:t>
            </a:r>
            <a:r>
              <a:rPr lang="en-US" dirty="0" err="1" smtClean="0"/>
              <a:t>shiftIn</a:t>
            </a:r>
            <a:r>
              <a:rPr lang="en-US" dirty="0" smtClean="0"/>
              <a:t>() with any pins to do SPI, but it’s slow.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Lots and lots of peripheral chips with digital interfaces.</a:t>
            </a:r>
          </a:p>
          <a:p>
            <a:pPr lvl="1"/>
            <a:r>
              <a:rPr lang="en-US" dirty="0" smtClean="0"/>
              <a:t>ADCs</a:t>
            </a:r>
          </a:p>
          <a:p>
            <a:pPr lvl="1"/>
            <a:r>
              <a:rPr lang="en-US" dirty="0" smtClean="0"/>
              <a:t>DACs</a:t>
            </a:r>
          </a:p>
          <a:p>
            <a:pPr lvl="1"/>
            <a:r>
              <a:rPr lang="en-US" dirty="0" smtClean="0"/>
              <a:t>LEDs</a:t>
            </a:r>
          </a:p>
          <a:p>
            <a:pPr lvl="1"/>
            <a:r>
              <a:rPr lang="en-US" dirty="0" smtClean="0"/>
              <a:t>Port Expanders</a:t>
            </a:r>
          </a:p>
          <a:p>
            <a:pPr lvl="1"/>
            <a:r>
              <a:rPr lang="en-US" dirty="0" smtClean="0"/>
              <a:t>Sensors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Most use one of a few basic interfaces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I2C</a:t>
            </a:r>
          </a:p>
          <a:p>
            <a:pPr lvl="1"/>
            <a:r>
              <a:rPr lang="en-US" dirty="0" smtClean="0"/>
              <a:t>Shift Register</a:t>
            </a:r>
          </a:p>
          <a:p>
            <a:pPr lvl="1"/>
            <a:r>
              <a:rPr lang="en-US" dirty="0" smtClean="0"/>
              <a:t>Asynchronous Serial (UART)</a:t>
            </a:r>
          </a:p>
          <a:p>
            <a:pPr lvl="1"/>
            <a:r>
              <a:rPr lang="en-US" dirty="0" smtClean="0"/>
              <a:t>Parallel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7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wiring (single follower)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19" y="2467155"/>
            <a:ext cx="10221114" cy="3183147"/>
          </a:xfrm>
        </p:spPr>
      </p:pic>
    </p:spTree>
    <p:extLst>
      <p:ext uri="{BB962C8B-B14F-4D97-AF65-F5344CB8AC3E}">
        <p14:creationId xmlns:p14="http://schemas.microsoft.com/office/powerpoint/2010/main" val="168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interaction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/>
          <a:stretch/>
        </p:blipFill>
        <p:spPr>
          <a:xfrm>
            <a:off x="2183471" y="1690688"/>
            <a:ext cx="7825057" cy="4908204"/>
          </a:xfrm>
        </p:spPr>
      </p:pic>
    </p:spTree>
    <p:extLst>
      <p:ext uri="{BB962C8B-B14F-4D97-AF65-F5344CB8AC3E}">
        <p14:creationId xmlns:p14="http://schemas.microsoft.com/office/powerpoint/2010/main" val="4378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timing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25625"/>
            <a:ext cx="2526102" cy="4351338"/>
          </a:xfrm>
        </p:spPr>
        <p:txBody>
          <a:bodyPr/>
          <a:lstStyle/>
          <a:p>
            <a:r>
              <a:rPr lang="en-US" dirty="0" smtClean="0"/>
              <a:t>Red vertical lines are clock phase = 0</a:t>
            </a:r>
          </a:p>
          <a:p>
            <a:r>
              <a:rPr lang="en-US" dirty="0" smtClean="0"/>
              <a:t>Blue vertical lines are clock phase = 1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03" y="1584218"/>
            <a:ext cx="7884542" cy="459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EEPROM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demo for this is an SPI EEPROM (Electrically Erasable Programmable Read-Only Memory) with a capacity of 512 Kbits (64k bytes).</a:t>
            </a:r>
          </a:p>
          <a:p>
            <a:r>
              <a:rPr lang="en-US" dirty="0" smtClean="0"/>
              <a:t>Atmel AT25512</a:t>
            </a:r>
          </a:p>
          <a:p>
            <a:r>
              <a:rPr lang="en-US" dirty="0" smtClean="0"/>
              <a:t>Takes a 16 bit address </a:t>
            </a:r>
          </a:p>
          <a:p>
            <a:r>
              <a:rPr lang="en-US" dirty="0" smtClean="0"/>
              <a:t>Will read or write up to 128 bytes in one operation</a:t>
            </a:r>
          </a:p>
          <a:p>
            <a:r>
              <a:rPr lang="en-US" dirty="0" smtClean="0"/>
              <a:t>Also has various write protect features etc.</a:t>
            </a:r>
          </a:p>
          <a:p>
            <a:r>
              <a:rPr lang="en-US" dirty="0" smtClean="0"/>
              <a:t>Broadly standard interface – hundreds or thousands of pin/protocol compatible parts</a:t>
            </a:r>
          </a:p>
        </p:txBody>
      </p:sp>
    </p:spTree>
    <p:extLst>
      <p:ext uri="{BB962C8B-B14F-4D97-AF65-F5344CB8AC3E}">
        <p14:creationId xmlns:p14="http://schemas.microsoft.com/office/powerpoint/2010/main" val="14827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EEPROM demo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8858"/>
          </a:xfrm>
        </p:spPr>
        <p:txBody>
          <a:bodyPr>
            <a:normAutofit/>
          </a:bodyPr>
          <a:lstStyle/>
          <a:p>
            <a:r>
              <a:rPr lang="en-US" dirty="0" smtClean="0"/>
              <a:t>Load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SPI_EEPROM_demo.ino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Load code &amp; start serial monitor at 9600 baud</a:t>
            </a:r>
          </a:p>
          <a:p>
            <a:r>
              <a:rPr lang="en-US" dirty="0" smtClean="0"/>
              <a:t>You can write a string of up to 31 bytes (default Arduino string buffer size plus terminating null) by the following process:</a:t>
            </a:r>
          </a:p>
          <a:p>
            <a:pPr lvl="1"/>
            <a:r>
              <a:rPr lang="en-US" dirty="0" smtClean="0"/>
              <a:t>Enter W&lt;address&gt;, where &lt;address&gt; is the desired starting address (an integer between 0 and 65535).</a:t>
            </a:r>
          </a:p>
          <a:p>
            <a:pPr lvl="1"/>
            <a:r>
              <a:rPr lang="en-US" dirty="0" smtClean="0"/>
              <a:t>You will receive a ‘&gt;’ prompt. Enter any string into the serial monitor. It will be echoed as written to the EEPROM.</a:t>
            </a:r>
          </a:p>
          <a:p>
            <a:r>
              <a:rPr lang="en-US" dirty="0" smtClean="0"/>
              <a:t>In order to read a string:</a:t>
            </a:r>
          </a:p>
          <a:p>
            <a:pPr lvl="1"/>
            <a:r>
              <a:rPr lang="en-US" dirty="0" smtClean="0"/>
              <a:t>Enter R&lt;address&gt;</a:t>
            </a:r>
          </a:p>
          <a:p>
            <a:pPr lvl="1"/>
            <a:r>
              <a:rPr lang="en-US" dirty="0" smtClean="0"/>
              <a:t>You will receive a ‘&gt;’ prompt. Enter the number of bytes you’d like to read.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15" y="1690689"/>
            <a:ext cx="8233120" cy="4870904"/>
          </a:xfrm>
        </p:spPr>
      </p:pic>
    </p:spTree>
    <p:extLst>
      <p:ext uri="{BB962C8B-B14F-4D97-AF65-F5344CB8AC3E}">
        <p14:creationId xmlns:p14="http://schemas.microsoft.com/office/powerpoint/2010/main" val="21853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388" y="1466492"/>
            <a:ext cx="7370213" cy="5149968"/>
          </a:xfrm>
        </p:spPr>
      </p:pic>
    </p:spTree>
    <p:extLst>
      <p:ext uri="{BB962C8B-B14F-4D97-AF65-F5344CB8AC3E}">
        <p14:creationId xmlns:p14="http://schemas.microsoft.com/office/powerpoint/2010/main" val="40657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7" y="1690688"/>
            <a:ext cx="11140133" cy="4606595"/>
          </a:xfrm>
        </p:spPr>
      </p:pic>
    </p:spTree>
    <p:extLst>
      <p:ext uri="{BB962C8B-B14F-4D97-AF65-F5344CB8AC3E}">
        <p14:creationId xmlns:p14="http://schemas.microsoft.com/office/powerpoint/2010/main" val="21006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level down…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enable SPI, perform the following operations:</a:t>
            </a:r>
          </a:p>
          <a:p>
            <a:pPr lvl="1"/>
            <a:r>
              <a:rPr lang="en-US" dirty="0" smtClean="0"/>
              <a:t>Set the MOSI, SCLK, and SS lines to outputs</a:t>
            </a:r>
          </a:p>
          <a:p>
            <a:pPr lvl="1"/>
            <a:r>
              <a:rPr lang="en-US" dirty="0" smtClean="0"/>
              <a:t>Set the MISO line to input</a:t>
            </a:r>
          </a:p>
          <a:p>
            <a:pPr lvl="1"/>
            <a:r>
              <a:rPr lang="en-US" dirty="0" smtClean="0"/>
              <a:t>Set the bits in the SPCR register to enable SPI and configure the speed, phase, and polarity as desired.</a:t>
            </a:r>
          </a:p>
          <a:p>
            <a:r>
              <a:rPr lang="en-US" dirty="0" smtClean="0"/>
              <a:t>In order to write or read a byte out on SPI, do the following:</a:t>
            </a:r>
          </a:p>
          <a:p>
            <a:pPr lvl="1"/>
            <a:r>
              <a:rPr lang="en-US" dirty="0" smtClean="0"/>
              <a:t>Set SS line low</a:t>
            </a:r>
          </a:p>
          <a:p>
            <a:pPr lvl="1"/>
            <a:r>
              <a:rPr lang="en-US" dirty="0" smtClean="0"/>
              <a:t>Set SPDR equal to the byte you want to send (SPDR = </a:t>
            </a:r>
            <a:r>
              <a:rPr lang="en-US" dirty="0" err="1" smtClean="0"/>
              <a:t>dataByte</a:t>
            </a:r>
            <a:r>
              <a:rPr lang="en-US" dirty="0" smtClean="0"/>
              <a:t>;)</a:t>
            </a:r>
          </a:p>
          <a:p>
            <a:pPr lvl="1"/>
            <a:r>
              <a:rPr lang="en-US" dirty="0" smtClean="0"/>
              <a:t>Wait for the SPIF bit of the SPSR register to be set.</a:t>
            </a:r>
          </a:p>
          <a:p>
            <a:pPr lvl="1"/>
            <a:r>
              <a:rPr lang="en-US" dirty="0" smtClean="0"/>
              <a:t>Read incoming byte from SPDR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for something completely different 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I2C (Inter Integrated Circuit) is a two-wire serial bus developed by Phillips for connecting chips on a single PCB.</a:t>
            </a:r>
          </a:p>
          <a:p>
            <a:r>
              <a:rPr lang="en-US" dirty="0" smtClean="0"/>
              <a:t>All devices on a bus share a single data line and a single clock line.</a:t>
            </a:r>
          </a:p>
          <a:p>
            <a:r>
              <a:rPr lang="en-US" dirty="0" smtClean="0"/>
              <a:t>A common ground is also required.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1" y="3812566"/>
            <a:ext cx="7748337" cy="277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cover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levels</a:t>
            </a:r>
          </a:p>
          <a:p>
            <a:r>
              <a:rPr lang="en-US" dirty="0" smtClean="0"/>
              <a:t>Shift registers</a:t>
            </a:r>
          </a:p>
          <a:p>
            <a:r>
              <a:rPr lang="en-US" dirty="0" smtClean="0"/>
              <a:t>SPI (Serial Peripheral Interface)</a:t>
            </a:r>
          </a:p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(Inter-IC)</a:t>
            </a:r>
          </a:p>
          <a:p>
            <a:r>
              <a:rPr lang="en-US" dirty="0" smtClean="0"/>
              <a:t>Asynchronous serial (Universal Asynchronous Receiver/Transmitter)</a:t>
            </a:r>
          </a:p>
          <a:p>
            <a:r>
              <a:rPr lang="en-US" dirty="0" smtClean="0"/>
              <a:t>IR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active state of each line is pulled low (active low)</a:t>
            </a:r>
          </a:p>
          <a:p>
            <a:r>
              <a:rPr lang="en-US" dirty="0" smtClean="0"/>
              <a:t>Like SPI, I</a:t>
            </a:r>
            <a:r>
              <a:rPr lang="en-US" baseline="30000" dirty="0" smtClean="0"/>
              <a:t>2</a:t>
            </a:r>
            <a:r>
              <a:rPr lang="en-US" dirty="0" smtClean="0"/>
              <a:t>C is a leader-follower protocol. The leader drives the clock line (SCL) and initiates all transfers.</a:t>
            </a:r>
          </a:p>
          <a:p>
            <a:r>
              <a:rPr lang="en-US" dirty="0" smtClean="0"/>
              <a:t>Multiple leader busses are possible but unusual.</a:t>
            </a:r>
          </a:p>
          <a:p>
            <a:r>
              <a:rPr lang="en-US" dirty="0" smtClean="0"/>
              <a:t>Each follower has a 7-bit address, with the 8</a:t>
            </a:r>
            <a:r>
              <a:rPr lang="en-US" baseline="30000" dirty="0" smtClean="0"/>
              <a:t>th</a:t>
            </a:r>
            <a:r>
              <a:rPr lang="en-US" dirty="0" smtClean="0"/>
              <a:t> bit as a read/write flag</a:t>
            </a:r>
          </a:p>
          <a:p>
            <a:pPr lvl="1"/>
            <a:r>
              <a:rPr lang="en-US" dirty="0" smtClean="0"/>
              <a:t>Newer chips may support 10-bit addressing</a:t>
            </a:r>
          </a:p>
          <a:p>
            <a:r>
              <a:rPr lang="en-US" dirty="0" smtClean="0"/>
              <a:t>Due to trademark nonsense, the relevant Arduino library is called Wire.</a:t>
            </a:r>
          </a:p>
          <a:p>
            <a:r>
              <a:rPr lang="en-US" dirty="0" smtClean="0"/>
              <a:t>On the Arduino Uno, A4 and A5 are SDA and SCL, respectively.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start and stop sequences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80" y="2422358"/>
            <a:ext cx="10474639" cy="2823411"/>
          </a:xfrm>
        </p:spPr>
      </p:pic>
    </p:spTree>
    <p:extLst>
      <p:ext uri="{BB962C8B-B14F-4D97-AF65-F5344CB8AC3E}">
        <p14:creationId xmlns:p14="http://schemas.microsoft.com/office/powerpoint/2010/main" val="11888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transmitting a byte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byte is transmitted most significant bit first.</a:t>
            </a:r>
          </a:p>
          <a:p>
            <a:r>
              <a:rPr lang="en-US" dirty="0" smtClean="0"/>
              <a:t>Each byte is followed by an ACK, where the sender releases the SDA line and the recipient holds the SDA line low to acknowledge receipt. </a:t>
            </a:r>
          </a:p>
          <a:p>
            <a:r>
              <a:rPr lang="en-US" dirty="0" smtClean="0"/>
              <a:t>Default clock speed for Arduino is 100 kHz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72" y="4652212"/>
            <a:ext cx="9748414" cy="152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address byte is transmitted at the beginning of any transaction.</a:t>
            </a:r>
          </a:p>
          <a:p>
            <a:r>
              <a:rPr lang="en-US" dirty="0" smtClean="0"/>
              <a:t>The top seven bits of the byte are the address of the device</a:t>
            </a:r>
          </a:p>
          <a:p>
            <a:r>
              <a:rPr lang="en-US" dirty="0" smtClean="0"/>
              <a:t>The low bit is the read/write bit (1 for read)</a:t>
            </a:r>
          </a:p>
          <a:p>
            <a:r>
              <a:rPr lang="en-US" dirty="0" smtClean="0"/>
              <a:t>So, for an address of 0x20 (our address), we transmit 0x40 to write and 0x41 to read.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81" y="4716379"/>
            <a:ext cx="9327238" cy="14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3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MAX7313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port expander</a:t>
            </a:r>
          </a:p>
          <a:p>
            <a:r>
              <a:rPr lang="en-US" dirty="0" smtClean="0"/>
              <a:t>3.3V operation, 5v tolerant I/O</a:t>
            </a:r>
          </a:p>
          <a:p>
            <a:r>
              <a:rPr lang="en-US" dirty="0" smtClean="0"/>
              <a:t>16 I/O channels, individually selectable</a:t>
            </a:r>
          </a:p>
          <a:p>
            <a:r>
              <a:rPr lang="en-US" dirty="0" smtClean="0"/>
              <a:t>4-bit PWM for each channel</a:t>
            </a:r>
          </a:p>
          <a:p>
            <a:r>
              <a:rPr lang="en-US" dirty="0" smtClean="0"/>
              <a:t>4-bit master PWM control</a:t>
            </a:r>
          </a:p>
          <a:p>
            <a:r>
              <a:rPr lang="en-US" dirty="0" smtClean="0"/>
              <a:t>O16 can be used as either a 17</a:t>
            </a:r>
            <a:r>
              <a:rPr lang="en-US" baseline="30000" dirty="0" smtClean="0"/>
              <a:t>th</a:t>
            </a:r>
            <a:r>
              <a:rPr lang="en-US" dirty="0" smtClean="0"/>
              <a:t> standard output or as an interrupt</a:t>
            </a:r>
          </a:p>
          <a:p>
            <a:r>
              <a:rPr lang="en-US" dirty="0" smtClean="0"/>
              <a:t>Can blink output lines</a:t>
            </a:r>
          </a:p>
          <a:p>
            <a:r>
              <a:rPr lang="en-US" dirty="0" smtClean="0"/>
              <a:t>Open drain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MAX7313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communication consists of the address, a command byte, and one or more data bytes.</a:t>
            </a:r>
          </a:p>
          <a:p>
            <a:r>
              <a:rPr lang="en-US" dirty="0" smtClean="0"/>
              <a:t>The command byte is the address of the register you want to write to or read from.</a:t>
            </a:r>
          </a:p>
          <a:p>
            <a:r>
              <a:rPr lang="en-US" dirty="0" smtClean="0"/>
              <a:t>When sending or requesting multiple bytes, the address auto-increments per Table 2 on </a:t>
            </a:r>
            <a:r>
              <a:rPr lang="en-US" dirty="0" err="1" smtClean="0"/>
              <a:t>pg</a:t>
            </a:r>
            <a:r>
              <a:rPr lang="en-US" dirty="0" smtClean="0"/>
              <a:t> 13 of the datasheet.</a:t>
            </a:r>
          </a:p>
          <a:p>
            <a:r>
              <a:rPr lang="en-US" dirty="0" smtClean="0"/>
              <a:t>All chip functions are determined by values written to the registers (this is typical for microcontroller peripheral chips).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MAX7313 reading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max7313ReadDemo.ino</a:t>
            </a:r>
            <a:r>
              <a:rPr lang="en-US" dirty="0" smtClean="0"/>
              <a:t> and start serial monitor</a:t>
            </a:r>
          </a:p>
          <a:p>
            <a:r>
              <a:rPr lang="en-US" dirty="0" smtClean="0"/>
              <a:t>Connect the eight shift register outputs to any combination of the MAX7313 pins</a:t>
            </a:r>
          </a:p>
          <a:p>
            <a:r>
              <a:rPr lang="en-US" dirty="0" smtClean="0"/>
              <a:t>Type w&lt;number&gt; to write some of the shift register outputs</a:t>
            </a:r>
          </a:p>
          <a:p>
            <a:r>
              <a:rPr lang="en-US" dirty="0" smtClean="0"/>
              <a:t>You should get ‘Interrupt fired’ followed by ‘Reading inputs’ and then a binary printout of the input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</a:t>
            </a:r>
            <a:r>
              <a:rPr lang="en-US" dirty="0" smtClean="0"/>
              <a:t>reading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40" y="1906439"/>
            <a:ext cx="12294887" cy="3847380"/>
          </a:xfrm>
        </p:spPr>
      </p:pic>
    </p:spTree>
    <p:extLst>
      <p:ext uri="{BB962C8B-B14F-4D97-AF65-F5344CB8AC3E}">
        <p14:creationId xmlns:p14="http://schemas.microsoft.com/office/powerpoint/2010/main" val="28402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6" r="19643"/>
          <a:stretch/>
        </p:blipFill>
        <p:spPr>
          <a:xfrm>
            <a:off x="7828547" y="1051238"/>
            <a:ext cx="4090738" cy="489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MAX7313 writing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974305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Load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max7313WriteDemo.ino</a:t>
            </a:r>
            <a:r>
              <a:rPr lang="en-US" dirty="0" smtClean="0"/>
              <a:t> and start serial monitor</a:t>
            </a:r>
          </a:p>
          <a:p>
            <a:r>
              <a:rPr lang="en-US" dirty="0" smtClean="0"/>
              <a:t>Install the LED blocks in your solderless breadboard</a:t>
            </a:r>
          </a:p>
          <a:p>
            <a:r>
              <a:rPr lang="en-US" dirty="0" smtClean="0"/>
              <a:t>Connect the cathode of each LED to an output channel of the MAX7313 </a:t>
            </a:r>
          </a:p>
          <a:p>
            <a:r>
              <a:rPr lang="en-US" dirty="0" smtClean="0"/>
              <a:t>Connect the anode of each LED to the 5V rail via a 470 ohm resistor.</a:t>
            </a:r>
          </a:p>
          <a:p>
            <a:r>
              <a:rPr lang="en-US" dirty="0" smtClean="0"/>
              <a:t>Type w&lt;value&gt;, where &lt;value&gt; is any integer between 0 and 65535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</a:t>
            </a:r>
            <a:r>
              <a:rPr lang="en-US" dirty="0" smtClean="0"/>
              <a:t>writing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4" y="2463945"/>
            <a:ext cx="11714672" cy="2875805"/>
          </a:xfrm>
        </p:spPr>
      </p:pic>
    </p:spTree>
    <p:extLst>
      <p:ext uri="{BB962C8B-B14F-4D97-AF65-F5344CB8AC3E}">
        <p14:creationId xmlns:p14="http://schemas.microsoft.com/office/powerpoint/2010/main" val="21562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levels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30" y="1410398"/>
            <a:ext cx="7099540" cy="5290522"/>
          </a:xfrm>
        </p:spPr>
      </p:pic>
    </p:spTree>
    <p:extLst>
      <p:ext uri="{BB962C8B-B14F-4D97-AF65-F5344CB8AC3E}">
        <p14:creationId xmlns:p14="http://schemas.microsoft.com/office/powerpoint/2010/main" val="29149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(Universal Asynchronous Receiver Transmitter)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just referred to as ‘serial’</a:t>
            </a:r>
          </a:p>
          <a:p>
            <a:r>
              <a:rPr lang="en-US" dirty="0" smtClean="0"/>
              <a:t>No clock signal – just a data input and a data output</a:t>
            </a:r>
          </a:p>
          <a:p>
            <a:r>
              <a:rPr lang="en-US" dirty="0" smtClean="0"/>
              <a:t>Bit boundaries are determined by framing bits on each byte</a:t>
            </a:r>
          </a:p>
          <a:p>
            <a:r>
              <a:rPr lang="en-US" dirty="0" smtClean="0"/>
              <a:t>Either point-to-point or one to many</a:t>
            </a:r>
          </a:p>
          <a:p>
            <a:r>
              <a:rPr lang="en-US" dirty="0" smtClean="0"/>
              <a:t>Receive (RX) and transmit (TX) pins are typically labeled from the point of view of the device. </a:t>
            </a:r>
          </a:p>
          <a:p>
            <a:r>
              <a:rPr lang="en-US" dirty="0" smtClean="0"/>
              <a:t>So we connect the transmit of one to the receive of another.</a:t>
            </a:r>
          </a:p>
        </p:txBody>
      </p:sp>
    </p:spTree>
    <p:extLst>
      <p:ext uri="{BB962C8B-B14F-4D97-AF65-F5344CB8AC3E}">
        <p14:creationId xmlns:p14="http://schemas.microsoft.com/office/powerpoint/2010/main" val="28503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UART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UART lines idle high</a:t>
            </a:r>
          </a:p>
          <a:p>
            <a:r>
              <a:rPr lang="en-US" dirty="0" smtClean="0"/>
              <a:t>With appropriate external drivers, can use used to drive RS-232 or RS-485.</a:t>
            </a:r>
          </a:p>
          <a:p>
            <a:r>
              <a:rPr lang="en-US" dirty="0" smtClean="0"/>
              <a:t>Standard Arduino framing is 1 start bit followed by 8 data bits, no parity bits, and one stop bit (abbreviated 8N1), so about 80% of the transmitted bits are available for data.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75" y="4588042"/>
            <a:ext cx="11467978" cy="172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communications via IR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851358" cy="4831849"/>
          </a:xfrm>
        </p:spPr>
        <p:txBody>
          <a:bodyPr>
            <a:normAutofit/>
          </a:bodyPr>
          <a:lstStyle/>
          <a:p>
            <a:r>
              <a:rPr lang="en-US" dirty="0" smtClean="0"/>
              <a:t>It’s possible to communicate UART signals wirelessly using an IR LED and an IR receiver.</a:t>
            </a:r>
          </a:p>
          <a:p>
            <a:r>
              <a:rPr lang="en-US" dirty="0" smtClean="0"/>
              <a:t>Our IR receiver (TSOP38238) receives only IR that is modulated at 38 kHz, which is typical for TV remote controls. </a:t>
            </a:r>
          </a:p>
          <a:p>
            <a:r>
              <a:rPr lang="en-US" dirty="0" smtClean="0"/>
              <a:t>The output of the receiver is active low, i.e. low when a properly modulated signal is present.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961" y="2376872"/>
            <a:ext cx="5263445" cy="324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16" y="1825625"/>
            <a:ext cx="8246024" cy="4624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IR communications hookup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615023" cy="10297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Connect transmitter as shown.</a:t>
            </a:r>
          </a:p>
          <a:p>
            <a:r>
              <a:rPr lang="en-US" sz="2400" dirty="0" smtClean="0"/>
              <a:t>Connect output of IR receiver to D0 (RX)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4689386"/>
            <a:ext cx="6029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D10 is used as an output for the Tone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NOR output is high only when both inputs are low… which produces a matching signal to D1 on the  IR receiver output.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76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IR demo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serialIRtransmitter.ino</a:t>
            </a:r>
            <a:r>
              <a:rPr lang="en-US" dirty="0" smtClean="0"/>
              <a:t> on one Arduino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serialIRreceiver.ino</a:t>
            </a:r>
            <a:r>
              <a:rPr lang="en-US" dirty="0" smtClean="0"/>
              <a:t> on another. Start serial monitor on the receiver side at 2400 baud</a:t>
            </a:r>
          </a:p>
          <a:p>
            <a:r>
              <a:rPr lang="en-US" dirty="0" smtClean="0"/>
              <a:t>Point the LED at the receiver. Note that the </a:t>
            </a:r>
            <a:r>
              <a:rPr lang="en-US" dirty="0" err="1" smtClean="0"/>
              <a:t>beamwidth</a:t>
            </a:r>
            <a:r>
              <a:rPr lang="en-US" dirty="0" smtClean="0"/>
              <a:t> is very narrow, so this may take a few tries.</a:t>
            </a:r>
          </a:p>
          <a:p>
            <a:r>
              <a:rPr lang="en-US" dirty="0" smtClean="0"/>
              <a:t>Watch the serial monitor for signs of contact.</a:t>
            </a:r>
          </a:p>
          <a:p>
            <a:r>
              <a:rPr lang="en-US" dirty="0" smtClean="0"/>
              <a:t>Try moving the two sides apart.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IR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76"/>
          <a:stretch/>
        </p:blipFill>
        <p:spPr>
          <a:xfrm>
            <a:off x="303616" y="1690688"/>
            <a:ext cx="3947542" cy="43411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76"/>
          <a:stretch/>
        </p:blipFill>
        <p:spPr>
          <a:xfrm>
            <a:off x="4755789" y="1217414"/>
            <a:ext cx="6826611" cy="48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key terms…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Pull up: </a:t>
            </a:r>
            <a:r>
              <a:rPr lang="en-US" dirty="0" smtClean="0"/>
              <a:t>Short for ‘pull up resistor’. It is typically a resistor connected from an open pin to the power rail (VCC). Sometimes used as a verb, i.e. to pull up a line (to VCC), which may or may not involve a resistor. </a:t>
            </a:r>
          </a:p>
          <a:p>
            <a:r>
              <a:rPr lang="en-US" b="1" dirty="0" smtClean="0"/>
              <a:t>Pull down: </a:t>
            </a:r>
            <a:r>
              <a:rPr lang="en-US" dirty="0" smtClean="0"/>
              <a:t>This is just like a pull up, except the pin or line is pulled to ground (0V). </a:t>
            </a:r>
          </a:p>
          <a:p>
            <a:r>
              <a:rPr lang="en-US" b="1" dirty="0" smtClean="0"/>
              <a:t>Open drain/open collector: </a:t>
            </a:r>
            <a:r>
              <a:rPr lang="en-US" dirty="0" smtClean="0"/>
              <a:t>This is a logic output type consisting of a single N-channel MOSFET or NPN transistor (respectively) between the output and ground. It requires a pull up resistor to function correctly.</a:t>
            </a:r>
          </a:p>
        </p:txBody>
      </p:sp>
    </p:spTree>
    <p:extLst>
      <p:ext uri="{BB962C8B-B14F-4D97-AF65-F5344CB8AC3E}">
        <p14:creationId xmlns:p14="http://schemas.microsoft.com/office/powerpoint/2010/main" val="31122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key terms…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Serial: </a:t>
            </a:r>
            <a:r>
              <a:rPr lang="en-US" dirty="0" smtClean="0"/>
              <a:t>A form of communication that transmits a single bit per clock cycle. Almost everything we will be doing today uses serial. </a:t>
            </a:r>
          </a:p>
          <a:p>
            <a:r>
              <a:rPr lang="en-US" b="1" dirty="0" smtClean="0"/>
              <a:t>Parallel: </a:t>
            </a:r>
            <a:r>
              <a:rPr lang="en-US" dirty="0" smtClean="0"/>
              <a:t>A form of communication that transmits multiple bits per clock cycle. Very fast, but requires lots of wire. </a:t>
            </a:r>
          </a:p>
          <a:p>
            <a:r>
              <a:rPr lang="en-US" b="1" dirty="0" smtClean="0"/>
              <a:t>Active Low: </a:t>
            </a:r>
            <a:r>
              <a:rPr lang="en-US" dirty="0" smtClean="0"/>
              <a:t>A logic signal where the active state is low, or ground. Typically indicated on a schematic either by a circle in the line at an input or a bar over the signal name. </a:t>
            </a:r>
          </a:p>
          <a:p>
            <a:r>
              <a:rPr lang="en-US" b="1" dirty="0" smtClean="0"/>
              <a:t>Most Significant Bit (MSB): </a:t>
            </a:r>
            <a:r>
              <a:rPr lang="en-US" dirty="0" smtClean="0"/>
              <a:t>The bit in a binary number with the highest value.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discrete logic part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major series of discrete logic chips, called 74 series (TTL) and 4000 series (CMOS).</a:t>
            </a:r>
          </a:p>
          <a:p>
            <a:r>
              <a:rPr lang="en-US" dirty="0" smtClean="0"/>
              <a:t>74 series part numbers are of the form 74&lt;AAA&gt;&lt;</a:t>
            </a:r>
            <a:r>
              <a:rPr lang="en-US" dirty="0" err="1" smtClean="0"/>
              <a:t>xxxx</a:t>
            </a:r>
            <a:r>
              <a:rPr lang="en-US" dirty="0" smtClean="0"/>
              <a:t>&gt;, where the &lt;AAA&gt; tells you about the electrical characteristics of the logic (speed, levels, </a:t>
            </a:r>
            <a:r>
              <a:rPr lang="en-US" dirty="0" err="1" smtClean="0"/>
              <a:t>etc</a:t>
            </a:r>
            <a:r>
              <a:rPr lang="en-US" dirty="0" smtClean="0"/>
              <a:t>), and the &lt;</a:t>
            </a:r>
            <a:r>
              <a:rPr lang="en-US" dirty="0" err="1" smtClean="0"/>
              <a:t>xxxx</a:t>
            </a:r>
            <a:r>
              <a:rPr lang="en-US" dirty="0" smtClean="0"/>
              <a:t>&gt; tells you the complete function. </a:t>
            </a:r>
          </a:p>
          <a:p>
            <a:r>
              <a:rPr lang="en-US" dirty="0" smtClean="0"/>
              <a:t>For example, the 74HC595 is an eight bit parallel out shift register (that’s the 595) in High-speed CMOS compatible (that’s the HC) TTL logic (that’s the 74).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D-type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/>
          <a:lstStyle/>
          <a:p>
            <a:r>
              <a:rPr lang="en-US" dirty="0" smtClean="0"/>
              <a:t>This is the building block of the shift register</a:t>
            </a:r>
          </a:p>
          <a:p>
            <a:r>
              <a:rPr lang="en-US" dirty="0" smtClean="0"/>
              <a:t>When the enable (E) line is high, Q = D </a:t>
            </a:r>
          </a:p>
          <a:p>
            <a:r>
              <a:rPr lang="en-US" dirty="0" smtClean="0"/>
              <a:t>When the enable line is low, Q holds the value of D when E went low.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37" y="1690687"/>
            <a:ext cx="2406316" cy="2406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53" y="3741091"/>
            <a:ext cx="5750995" cy="28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7498</TotalTime>
  <Words>2323</Words>
  <Application>Microsoft Office PowerPoint</Application>
  <PresentationFormat>Widescreen</PresentationFormat>
  <Paragraphs>231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Office Theme</vt:lpstr>
      <vt:lpstr>Digital Communications with Arduino</vt:lpstr>
      <vt:lpstr>Materials/software to have</vt:lpstr>
      <vt:lpstr>Motivation</vt:lpstr>
      <vt:lpstr>What we’ll cover today</vt:lpstr>
      <vt:lpstr>Logic levels</vt:lpstr>
      <vt:lpstr>Some key terms…</vt:lpstr>
      <vt:lpstr>Some more key terms…</vt:lpstr>
      <vt:lpstr>A note on discrete logic part numbers</vt:lpstr>
      <vt:lpstr>D-type latch</vt:lpstr>
      <vt:lpstr>Shift registers</vt:lpstr>
      <vt:lpstr>PowerPoint Presentation</vt:lpstr>
      <vt:lpstr>PowerPoint Presentation</vt:lpstr>
      <vt:lpstr>Shift register pins and symbols</vt:lpstr>
      <vt:lpstr>PowerPoint Presentation</vt:lpstr>
      <vt:lpstr>PowerPoint Presentation</vt:lpstr>
      <vt:lpstr>Class shield connections </vt:lpstr>
      <vt:lpstr>Procedure for writing to a shift register</vt:lpstr>
      <vt:lpstr>Shift register test script</vt:lpstr>
      <vt:lpstr>Example sequences to try</vt:lpstr>
      <vt:lpstr>PowerPoint Presentation</vt:lpstr>
      <vt:lpstr>PowerPoint Presentation</vt:lpstr>
      <vt:lpstr>PowerPoint Presentation</vt:lpstr>
      <vt:lpstr>Fast shift register manipulation</vt:lpstr>
      <vt:lpstr>PowerPoint Presentation</vt:lpstr>
      <vt:lpstr>PowerPoint Presentation</vt:lpstr>
      <vt:lpstr>Shift register timing</vt:lpstr>
      <vt:lpstr>Shift register timing, continued</vt:lpstr>
      <vt:lpstr>Example SPI peripherals</vt:lpstr>
      <vt:lpstr>SPI basics</vt:lpstr>
      <vt:lpstr>SPI wiring (single follower)</vt:lpstr>
      <vt:lpstr>SPI interaction</vt:lpstr>
      <vt:lpstr>SPI timing diagram</vt:lpstr>
      <vt:lpstr>SPI EEPROM</vt:lpstr>
      <vt:lpstr>SPI EEPROM demo code</vt:lpstr>
      <vt:lpstr>Setup code</vt:lpstr>
      <vt:lpstr>Writing code</vt:lpstr>
      <vt:lpstr>Reading code</vt:lpstr>
      <vt:lpstr>One more level down…</vt:lpstr>
      <vt:lpstr>And now for something completely different I2C</vt:lpstr>
      <vt:lpstr>I2C properties</vt:lpstr>
      <vt:lpstr>I2C start and stop sequences</vt:lpstr>
      <vt:lpstr>I2C transmitting a byte</vt:lpstr>
      <vt:lpstr>I2C address</vt:lpstr>
      <vt:lpstr>MAX7313 Overview</vt:lpstr>
      <vt:lpstr>MAX7313 communications</vt:lpstr>
      <vt:lpstr>MAX7313 reading demo</vt:lpstr>
      <vt:lpstr>I2C reading code</vt:lpstr>
      <vt:lpstr>MAX7313 writing demo</vt:lpstr>
      <vt:lpstr>I2C writing code</vt:lpstr>
      <vt:lpstr>UART (Universal Asynchronous Receiver Transmitter)</vt:lpstr>
      <vt:lpstr>More UART properties</vt:lpstr>
      <vt:lpstr>Serial communications via IR </vt:lpstr>
      <vt:lpstr>Serial IR communications hookup</vt:lpstr>
      <vt:lpstr>Serial IR demo code</vt:lpstr>
      <vt:lpstr>Serial IR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Communications with Arduino</dc:title>
  <dc:creator>Pierce Nichols</dc:creator>
  <cp:lastModifiedBy>Pierce Nichols</cp:lastModifiedBy>
  <cp:revision>86</cp:revision>
  <dcterms:created xsi:type="dcterms:W3CDTF">2015-02-22T02:03:56Z</dcterms:created>
  <dcterms:modified xsi:type="dcterms:W3CDTF">2015-02-28T20:53:44Z</dcterms:modified>
</cp:coreProperties>
</file>