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79" r:id="rId11"/>
    <p:sldId id="265" r:id="rId12"/>
    <p:sldId id="268" r:id="rId13"/>
    <p:sldId id="287" r:id="rId14"/>
    <p:sldId id="269" r:id="rId15"/>
    <p:sldId id="278" r:id="rId16"/>
    <p:sldId id="277" r:id="rId17"/>
    <p:sldId id="270" r:id="rId18"/>
    <p:sldId id="271" r:id="rId19"/>
    <p:sldId id="267" r:id="rId20"/>
    <p:sldId id="275" r:id="rId21"/>
    <p:sldId id="272" r:id="rId22"/>
    <p:sldId id="273" r:id="rId23"/>
    <p:sldId id="274" r:id="rId24"/>
    <p:sldId id="276" r:id="rId25"/>
    <p:sldId id="284" r:id="rId26"/>
    <p:sldId id="280" r:id="rId27"/>
    <p:sldId id="281" r:id="rId28"/>
    <p:sldId id="283" r:id="rId29"/>
    <p:sldId id="282" r:id="rId30"/>
    <p:sldId id="285" r:id="rId31"/>
    <p:sldId id="286" r:id="rId32"/>
    <p:sldId id="290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FDF4-FDE8-4B2B-8C8A-0766048AD44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1D72-9EDD-472C-AB2E-7AAA9E67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5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FDF4-FDE8-4B2B-8C8A-0766048AD44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1D72-9EDD-472C-AB2E-7AAA9E67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3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FDF4-FDE8-4B2B-8C8A-0766048AD44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1D72-9EDD-472C-AB2E-7AAA9E67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6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FDF4-FDE8-4B2B-8C8A-0766048AD44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1D72-9EDD-472C-AB2E-7AAA9E67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FDF4-FDE8-4B2B-8C8A-0766048AD44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1D72-9EDD-472C-AB2E-7AAA9E67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FDF4-FDE8-4B2B-8C8A-0766048AD44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1D72-9EDD-472C-AB2E-7AAA9E67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FDF4-FDE8-4B2B-8C8A-0766048AD44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1D72-9EDD-472C-AB2E-7AAA9E67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7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FDF4-FDE8-4B2B-8C8A-0766048AD44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1D72-9EDD-472C-AB2E-7AAA9E67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4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FDF4-FDE8-4B2B-8C8A-0766048AD44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1D72-9EDD-472C-AB2E-7AAA9E67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6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FDF4-FDE8-4B2B-8C8A-0766048AD44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1D72-9EDD-472C-AB2E-7AAA9E67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7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FDF4-FDE8-4B2B-8C8A-0766048AD44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11D72-9EDD-472C-AB2E-7AAA9E67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0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7FDF4-FDE8-4B2B-8C8A-0766048AD44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11D72-9EDD-472C-AB2E-7AAA9E67E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5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os-electromechanical/PowerElectronicsForArduino" TargetMode="External"/><Relationship Id="rId2" Type="http://schemas.openxmlformats.org/officeDocument/2006/relationships/hyperlink" Target="http://arduino.cc/en/Main/Softwar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Electronics for Arduino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Pierce Nichols</a:t>
            </a:r>
          </a:p>
          <a:p>
            <a:r>
              <a:rPr lang="en-US" dirty="0" smtClean="0"/>
              <a:t>28 March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66" y="996353"/>
            <a:ext cx="7815532" cy="586164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1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MOSFETs (Metal Oxide Semiconductor Field Effect Transistors)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8088"/>
          </a:xfrm>
        </p:spPr>
        <p:txBody>
          <a:bodyPr/>
          <a:lstStyle/>
          <a:p>
            <a:r>
              <a:rPr lang="en-US" dirty="0" smtClean="0"/>
              <a:t>Come in N-channel and P-channel</a:t>
            </a:r>
          </a:p>
          <a:p>
            <a:pPr lvl="1"/>
            <a:r>
              <a:rPr lang="en-US" dirty="0" smtClean="0"/>
              <a:t>Roughly equivalent to NPN and PNP</a:t>
            </a:r>
          </a:p>
          <a:p>
            <a:pPr lvl="1"/>
            <a:r>
              <a:rPr lang="en-US" dirty="0" smtClean="0"/>
              <a:t>N-channel usually goes between load and ground (low-side)</a:t>
            </a:r>
          </a:p>
          <a:p>
            <a:pPr lvl="1"/>
            <a:r>
              <a:rPr lang="en-US" dirty="0" smtClean="0"/>
              <a:t>P-channel usually goes between power and load (high-side)</a:t>
            </a:r>
          </a:p>
          <a:p>
            <a:r>
              <a:rPr lang="en-US" dirty="0" smtClean="0"/>
              <a:t>Voltage mode devices</a:t>
            </a:r>
          </a:p>
          <a:p>
            <a:r>
              <a:rPr lang="en-US" dirty="0" smtClean="0"/>
              <a:t>Turn enhancement-mode devices on by charging the gate capacitor</a:t>
            </a:r>
          </a:p>
          <a:p>
            <a:r>
              <a:rPr lang="en-US" dirty="0" smtClean="0"/>
              <a:t>Act like a resistor regulated by the gate voltage</a:t>
            </a:r>
          </a:p>
          <a:p>
            <a:r>
              <a:rPr lang="en-US" dirty="0" smtClean="0"/>
              <a:t>Minimum resistance can be </a:t>
            </a:r>
            <a:r>
              <a:rPr lang="en-US" b="1" dirty="0" smtClean="0"/>
              <a:t>VERY</a:t>
            </a:r>
            <a:r>
              <a:rPr lang="en-US" dirty="0" smtClean="0"/>
              <a:t> low… sub 5 milliohm devices are on the market.</a:t>
            </a:r>
          </a:p>
          <a:p>
            <a:pPr lvl="1"/>
            <a:r>
              <a:rPr lang="en-US" dirty="0" smtClean="0"/>
              <a:t>Therefore, the power loss through a MOSFET is typically lower than a BJT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MOSFETs continued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798279" cy="4351338"/>
              </a:xfrm>
            </p:spPr>
            <p:txBody>
              <a:bodyPr/>
              <a:lstStyle/>
              <a:p>
                <a:r>
                  <a:rPr lang="en-US" dirty="0" smtClean="0"/>
                  <a:t>Like BJTs, 3 terminal devices</a:t>
                </a:r>
              </a:p>
              <a:p>
                <a:pPr lvl="1"/>
                <a:r>
                  <a:rPr lang="en-US" dirty="0" smtClean="0"/>
                  <a:t>Drain is equivalent to collector</a:t>
                </a:r>
              </a:p>
              <a:p>
                <a:pPr lvl="1"/>
                <a:r>
                  <a:rPr lang="en-US" dirty="0" smtClean="0"/>
                  <a:t>Source is equivalent to emitter</a:t>
                </a:r>
              </a:p>
              <a:p>
                <a:pPr lvl="1"/>
                <a:r>
                  <a:rPr lang="en-US" dirty="0" smtClean="0"/>
                  <a:t>Gate is equivalent to base</a:t>
                </a:r>
              </a:p>
              <a:p>
                <a:r>
                  <a:rPr lang="en-US" dirty="0" smtClean="0"/>
                  <a:t>Important characteristics</a:t>
                </a:r>
              </a:p>
              <a:p>
                <a:pPr lvl="1"/>
                <a:r>
                  <a:rPr lang="en-US" dirty="0" smtClean="0"/>
                  <a:t>Drain-Source on resistance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𝑂𝑁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Threshold Voltage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Maximum Drain-Source Voltage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𝐷𝑆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Maximum Gate-Source Voltage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Maximum Drain Current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798279" cy="4351338"/>
              </a:xfrm>
              <a:blipFill rotWithShape="0">
                <a:blip r:embed="rId2"/>
                <a:stretch>
                  <a:fillRect l="-140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690" y="184332"/>
            <a:ext cx="3012712" cy="30127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85" y="3197044"/>
            <a:ext cx="3157923" cy="3157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09085" y="3045125"/>
            <a:ext cx="315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N-channel MOSFET (enhancement)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81690" y="6057837"/>
            <a:ext cx="3157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P-channel MOSFET (enhancement)</a:t>
            </a:r>
          </a:p>
        </p:txBody>
      </p:sp>
    </p:spTree>
    <p:extLst>
      <p:ext uri="{BB962C8B-B14F-4D97-AF65-F5344CB8AC3E}">
        <p14:creationId xmlns:p14="http://schemas.microsoft.com/office/powerpoint/2010/main" val="44851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MOSFET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power loss than equivalent BJTs for lower voltage applications.</a:t>
            </a:r>
          </a:p>
          <a:p>
            <a:pPr lvl="1"/>
            <a:r>
              <a:rPr lang="en-US" dirty="0" smtClean="0"/>
              <a:t>Smaller devices, smaller heat sinks, less power.</a:t>
            </a:r>
          </a:p>
          <a:p>
            <a:r>
              <a:rPr lang="en-US" dirty="0" smtClean="0"/>
              <a:t>Positive temperature coefficient (i.e. current flow falls with increasing temperature)</a:t>
            </a:r>
          </a:p>
          <a:p>
            <a:pPr lvl="1"/>
            <a:r>
              <a:rPr lang="en-US" dirty="0" smtClean="0"/>
              <a:t>This makes paralleling MOSFETs easier</a:t>
            </a:r>
          </a:p>
          <a:p>
            <a:r>
              <a:rPr lang="en-US" dirty="0" smtClean="0"/>
              <a:t>Less drive power required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50" y="4049486"/>
            <a:ext cx="3248202" cy="2127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MOSFETs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N-channel: STP24NF10</a:t>
                </a:r>
              </a:p>
              <a:p>
                <a:r>
                  <a:rPr lang="en-US" dirty="0" smtClean="0"/>
                  <a:t>Made by ST Microelectronics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𝑂𝑁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@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±20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P-channel: FQP7P06</a:t>
                </a:r>
              </a:p>
              <a:p>
                <a:r>
                  <a:rPr lang="en-US" dirty="0" smtClean="0"/>
                  <a:t>Made by Fairchild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𝑂𝑁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410 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@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𝐺𝑆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−60 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±20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−7 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50" y="3387089"/>
            <a:ext cx="2362250" cy="307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Driving MOSFET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threshold voltage is the point at which the MOSFET just starts to conduct – to really turn it on, we want at least twice that. </a:t>
            </a:r>
          </a:p>
          <a:p>
            <a:r>
              <a:rPr lang="en-US" dirty="0" smtClean="0"/>
              <a:t>MOSFET gates are tiny capacitors, so current rushes in when you turn it on. We need a series resistor on the gate to avoid damage.</a:t>
            </a:r>
          </a:p>
          <a:p>
            <a:r>
              <a:rPr lang="en-US" dirty="0" smtClean="0"/>
              <a:t>The faster we switch the MOSFET, the more important it is that we switch it </a:t>
            </a:r>
            <a:r>
              <a:rPr lang="en-US" b="1" dirty="0" smtClean="0"/>
              <a:t>FAST</a:t>
            </a:r>
            <a:r>
              <a:rPr lang="en-US" dirty="0" smtClean="0"/>
              <a:t> – time spent in the linear region just dissipates heat.</a:t>
            </a:r>
          </a:p>
          <a:p>
            <a:pPr lvl="1"/>
            <a:r>
              <a:rPr lang="en-US" dirty="0" smtClean="0"/>
              <a:t>MOSFET gate drivers capable of supply more than an amp of current are common. </a:t>
            </a:r>
          </a:p>
          <a:p>
            <a:pPr lvl="1"/>
            <a:r>
              <a:rPr lang="en-US" dirty="0" smtClean="0"/>
              <a:t>Not really an issue at the speed of the Arduino PWM (490 or 980 Hz)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3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our MOSFET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threshold voltage of our N-channel MOSFETs is up to 4 V</a:t>
            </a:r>
          </a:p>
          <a:p>
            <a:r>
              <a:rPr lang="en-US" dirty="0" smtClean="0"/>
              <a:t>Turning on our P-channel MOSFET requires us to pull the gate 4 V below the supply voltage.</a:t>
            </a:r>
          </a:p>
          <a:p>
            <a:r>
              <a:rPr lang="en-US" dirty="0" smtClean="0"/>
              <a:t>But we’d like to power things off of 9 V…</a:t>
            </a:r>
          </a:p>
          <a:p>
            <a:r>
              <a:rPr lang="en-US" dirty="0" smtClean="0"/>
              <a:t>We can use an open-drain inverting buffer to solve both problems.</a:t>
            </a:r>
          </a:p>
          <a:p>
            <a:pPr lvl="1"/>
            <a:r>
              <a:rPr lang="en-US" dirty="0" smtClean="0"/>
              <a:t>When the input is high, the output is pulled to ground.</a:t>
            </a:r>
          </a:p>
          <a:p>
            <a:pPr lvl="1"/>
            <a:r>
              <a:rPr lang="en-US" dirty="0" smtClean="0"/>
              <a:t>When the input is low, the output is left to float</a:t>
            </a:r>
          </a:p>
          <a:p>
            <a:pPr lvl="1"/>
            <a:r>
              <a:rPr lang="en-US" dirty="0" smtClean="0"/>
              <a:t>We’re using the 74HC05, which has five open-drain inverting buffers.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11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N-channel MOSFET LED wiring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0171"/>
            <a:ext cx="10515599" cy="4882243"/>
          </a:xfrm>
        </p:spPr>
      </p:pic>
    </p:spTree>
    <p:extLst>
      <p:ext uri="{BB962C8B-B14F-4D97-AF65-F5344CB8AC3E}">
        <p14:creationId xmlns:p14="http://schemas.microsoft.com/office/powerpoint/2010/main" val="4496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8440"/>
            <a:ext cx="10515600" cy="558570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P-channel MOSFET LED wiring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Inductors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9703279" cy="48512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Inductors resist changes in the flow of current,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 smtClean="0"/>
              </a:p>
              <a:p>
                <a:r>
                  <a:rPr lang="en-US" dirty="0" smtClean="0"/>
                  <a:t>Many useful loads (motors, solenoids, relays, </a:t>
                </a:r>
                <a:r>
                  <a:rPr lang="en-US" dirty="0" err="1" smtClean="0"/>
                  <a:t>etc</a:t>
                </a:r>
                <a:r>
                  <a:rPr lang="en-US" dirty="0" smtClean="0"/>
                  <a:t>) are inductive. </a:t>
                </a:r>
              </a:p>
              <a:p>
                <a:r>
                  <a:rPr lang="en-US" dirty="0" smtClean="0"/>
                  <a:t>Any conductor that produces a magnetic field has inductance (that’s all of them).</a:t>
                </a:r>
              </a:p>
              <a:p>
                <a:r>
                  <a:rPr lang="en-US" dirty="0" smtClean="0"/>
                  <a:t>A series inductor filters out rapid change in current (i.e. from PWM). Step-down DC-DC converters use this.</a:t>
                </a:r>
              </a:p>
              <a:p>
                <a:r>
                  <a:rPr lang="en-US" dirty="0" smtClean="0"/>
                  <a:t>When you interrupt the current through an inductor, you get a voltage spike. </a:t>
                </a:r>
              </a:p>
              <a:p>
                <a:pPr lvl="1"/>
                <a:r>
                  <a:rPr lang="en-US" dirty="0" smtClean="0"/>
                  <a:t>DC-DC Boost converters</a:t>
                </a:r>
              </a:p>
              <a:p>
                <a:pPr lvl="1"/>
                <a:r>
                  <a:rPr lang="en-US" dirty="0" smtClean="0"/>
                  <a:t>Spark ignition systems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9703279" cy="4851220"/>
              </a:xfrm>
              <a:blipFill rotWithShape="0">
                <a:blip r:embed="rId2"/>
                <a:stretch>
                  <a:fillRect l="-1068" r="-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621" y="1690688"/>
            <a:ext cx="1675789" cy="468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pins can only source or sink 40 mA @ 5V</a:t>
            </a:r>
          </a:p>
          <a:p>
            <a:r>
              <a:rPr lang="en-US" dirty="0" smtClean="0"/>
              <a:t>That’s unusually high for a microcontroller… most are less</a:t>
            </a:r>
          </a:p>
          <a:p>
            <a:r>
              <a:rPr lang="en-US" dirty="0" smtClean="0"/>
              <a:t>Many interesting loads need higher current and voltage</a:t>
            </a:r>
          </a:p>
          <a:p>
            <a:pPr lvl="1"/>
            <a:r>
              <a:rPr lang="en-US" dirty="0" smtClean="0"/>
              <a:t>High power LEDs</a:t>
            </a:r>
          </a:p>
          <a:p>
            <a:pPr lvl="1"/>
            <a:r>
              <a:rPr lang="en-US" dirty="0" smtClean="0"/>
              <a:t>Relays</a:t>
            </a:r>
          </a:p>
          <a:p>
            <a:pPr lvl="1"/>
            <a:r>
              <a:rPr lang="en-US" dirty="0" smtClean="0"/>
              <a:t>Solenoids</a:t>
            </a:r>
          </a:p>
          <a:p>
            <a:pPr lvl="1"/>
            <a:r>
              <a:rPr lang="en-US" dirty="0" smtClean="0"/>
              <a:t>DC Motors</a:t>
            </a:r>
          </a:p>
          <a:p>
            <a:pPr lvl="1"/>
            <a:r>
              <a:rPr lang="en-US" dirty="0" smtClean="0"/>
              <a:t>Stepper Motors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ignition coil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04140" cy="4351338"/>
          </a:xfrm>
        </p:spPr>
        <p:txBody>
          <a:bodyPr/>
          <a:lstStyle/>
          <a:p>
            <a:r>
              <a:rPr lang="en-US" dirty="0" smtClean="0"/>
              <a:t>Every gasoline engine’s ignition system works like this…</a:t>
            </a:r>
          </a:p>
          <a:p>
            <a:r>
              <a:rPr lang="en-US" dirty="0" smtClean="0"/>
              <a:t>Old cars had a mechanical switch system called points and a distributor for the high voltage from a single coil</a:t>
            </a:r>
          </a:p>
          <a:p>
            <a:r>
              <a:rPr lang="en-US" dirty="0" smtClean="0"/>
              <a:t>Modern cars have a coil with integrated electronics directly attached to each plug.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61" y="1825625"/>
            <a:ext cx="5671328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PWM and Inductive 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Our method of level control so far has been turning things on and off really fast…</a:t>
            </a:r>
          </a:p>
          <a:p>
            <a:r>
              <a:rPr lang="en-US" dirty="0" smtClean="0"/>
              <a:t>With an inductive load we can expect this to produce big voltage spikes… (aka inductive kick)</a:t>
            </a:r>
          </a:p>
          <a:p>
            <a:r>
              <a:rPr lang="en-US" dirty="0" smtClean="0"/>
              <a:t>So what can we do about those spikes?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Protection, Buck, or Catch diodes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3738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names for essentially the same technique</a:t>
            </a:r>
          </a:p>
          <a:p>
            <a:r>
              <a:rPr lang="en-US" dirty="0" smtClean="0"/>
              <a:t>These are diodes added in parallel with the inductor such that it provides an alternate current path when the switch is opened. </a:t>
            </a:r>
          </a:p>
          <a:p>
            <a:r>
              <a:rPr lang="en-US" dirty="0" err="1" smtClean="0"/>
              <a:t>Schottky</a:t>
            </a:r>
            <a:r>
              <a:rPr lang="en-US" dirty="0" smtClean="0"/>
              <a:t> diodes are frequently used for this, because their forward voltage drop is very low. </a:t>
            </a:r>
          </a:p>
          <a:p>
            <a:r>
              <a:rPr lang="en-US" dirty="0" smtClean="0"/>
              <a:t>Power MOSFETs often have a reverse diode built-in.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585" y="2132253"/>
            <a:ext cx="47625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Motor Driver Wiring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690768" cy="4372830"/>
          </a:xfrm>
        </p:spPr>
      </p:pic>
    </p:spTree>
    <p:extLst>
      <p:ext uri="{BB962C8B-B14F-4D97-AF65-F5344CB8AC3E}">
        <p14:creationId xmlns:p14="http://schemas.microsoft.com/office/powerpoint/2010/main" val="25708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 smtClean="0"/>
              <a:t>The previous arrangement has a serious downside – no directional control and no brakes.</a:t>
            </a:r>
          </a:p>
          <a:p>
            <a:r>
              <a:rPr lang="en-US" dirty="0" smtClean="0"/>
              <a:t>We can solve both with an H-bridge…</a:t>
            </a:r>
          </a:p>
          <a:p>
            <a:r>
              <a:rPr lang="en-US" dirty="0" smtClean="0"/>
              <a:t>Closing S1 &amp; S4 or S2 &amp; S3 turns the motor</a:t>
            </a:r>
          </a:p>
          <a:p>
            <a:r>
              <a:rPr lang="en-US" dirty="0" smtClean="0"/>
              <a:t>Closing S2 &amp; S4 applies the brakes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82244"/>
            <a:ext cx="5926375" cy="36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H-bridge current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13" y="2277374"/>
            <a:ext cx="10854487" cy="3165893"/>
          </a:xfrm>
        </p:spPr>
      </p:pic>
    </p:spTree>
    <p:extLst>
      <p:ext uri="{BB962C8B-B14F-4D97-AF65-F5344CB8AC3E}">
        <p14:creationId xmlns:p14="http://schemas.microsoft.com/office/powerpoint/2010/main" val="388729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H-bridge (L293E)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79521" cy="4351338"/>
          </a:xfrm>
        </p:spPr>
        <p:txBody>
          <a:bodyPr/>
          <a:lstStyle/>
          <a:p>
            <a:r>
              <a:rPr lang="en-US" dirty="0" smtClean="0"/>
              <a:t>We have four half-bridges integrated into a single package.</a:t>
            </a:r>
          </a:p>
          <a:p>
            <a:r>
              <a:rPr lang="en-US" dirty="0" smtClean="0"/>
              <a:t>We’re not going to use the current sense resistors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21" y="1690688"/>
            <a:ext cx="6142008" cy="49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48214"/>
            <a:ext cx="10515601" cy="4565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Motor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67709" cy="719167"/>
          </a:xfrm>
        </p:spPr>
        <p:txBody>
          <a:bodyPr/>
          <a:lstStyle/>
          <a:p>
            <a:r>
              <a:rPr lang="en-US" dirty="0" smtClean="0"/>
              <a:t>Load AnalogL293Ctrl sketch</a:t>
            </a:r>
          </a:p>
        </p:txBody>
      </p:sp>
    </p:spTree>
    <p:extLst>
      <p:ext uri="{BB962C8B-B14F-4D97-AF65-F5344CB8AC3E}">
        <p14:creationId xmlns:p14="http://schemas.microsoft.com/office/powerpoint/2010/main" val="219981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Motor Control,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sign-magnitude control – PWM on D11 determines magnitude, relative values of D12 and D13 determine sign.</a:t>
            </a:r>
          </a:p>
          <a:p>
            <a:r>
              <a:rPr lang="en-US" dirty="0" smtClean="0"/>
              <a:t>Setting D12 = D13 while D11 is HIGH produces a braking effect, since the motor becomes a generator with shorted terminals. </a:t>
            </a:r>
          </a:p>
          <a:p>
            <a:r>
              <a:rPr lang="en-US" dirty="0" smtClean="0"/>
              <a:t>Inductive kick absorbed by the diodes</a:t>
            </a:r>
          </a:p>
          <a:p>
            <a:r>
              <a:rPr lang="en-US" dirty="0" smtClean="0"/>
              <a:t>There are lots of H-bridge driver chips on the market in all sorts of different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23278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to Roll Your Own H-bridge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existing driver chips are…</a:t>
            </a:r>
          </a:p>
          <a:p>
            <a:pPr lvl="1"/>
            <a:r>
              <a:rPr lang="en-US" dirty="0" smtClean="0"/>
              <a:t>Too little current</a:t>
            </a:r>
          </a:p>
          <a:p>
            <a:pPr lvl="1"/>
            <a:r>
              <a:rPr lang="en-US" dirty="0" smtClean="0"/>
              <a:t>Too low maximum voltage</a:t>
            </a:r>
          </a:p>
          <a:p>
            <a:pPr lvl="1"/>
            <a:r>
              <a:rPr lang="en-US" dirty="0" smtClean="0"/>
              <a:t>Wrong features</a:t>
            </a:r>
          </a:p>
          <a:p>
            <a:pPr lvl="1"/>
            <a:r>
              <a:rPr lang="en-US" dirty="0" smtClean="0"/>
              <a:t>Too slow</a:t>
            </a:r>
          </a:p>
          <a:p>
            <a:r>
              <a:rPr lang="en-US" dirty="0" smtClean="0"/>
              <a:t>Or you want to learn how they’re put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Stuff to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&amp; install Arduino 1.6.1 installer from </a:t>
            </a:r>
            <a:r>
              <a:rPr lang="en-US" dirty="0" smtClean="0">
                <a:hlinkClick r:id="rId2"/>
              </a:rPr>
              <a:t>http://arduino.cc/en/Main/Software</a:t>
            </a:r>
            <a:endParaRPr lang="en-US" dirty="0" smtClean="0"/>
          </a:p>
          <a:p>
            <a:r>
              <a:rPr lang="en-US" dirty="0" smtClean="0"/>
              <a:t>Go </a:t>
            </a:r>
            <a:r>
              <a:rPr lang="en-US" dirty="0" smtClean="0"/>
              <a:t>to the </a:t>
            </a:r>
            <a:r>
              <a:rPr lang="en-US" dirty="0" err="1" smtClean="0"/>
              <a:t>Github</a:t>
            </a:r>
            <a:r>
              <a:rPr lang="en-US" dirty="0" smtClean="0"/>
              <a:t> repository, </a:t>
            </a:r>
            <a:r>
              <a:rPr lang="en-US" dirty="0" smtClean="0">
                <a:hlinkClick r:id="rId3"/>
              </a:rPr>
              <a:t>https://github.com/logos-electromechanical/PowerElectronicsForArduino</a:t>
            </a:r>
            <a:r>
              <a:rPr lang="en-US" dirty="0" smtClean="0"/>
              <a:t> and either clone or download the zip ball.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H-bridge Circuit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88" y="2458528"/>
            <a:ext cx="11797370" cy="3985403"/>
          </a:xfrm>
        </p:spPr>
      </p:pic>
      <p:sp>
        <p:nvSpPr>
          <p:cNvPr id="5" name="TextBox 4"/>
          <p:cNvSpPr txBox="1"/>
          <p:nvPr/>
        </p:nvSpPr>
        <p:spPr>
          <a:xfrm>
            <a:off x="311988" y="1613140"/>
            <a:ext cx="5674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Load </a:t>
            </a:r>
            <a:r>
              <a:rPr lang="en-US" sz="2800" dirty="0" err="1" smtClean="0"/>
              <a:t>AnalogHBridgeCtrl</a:t>
            </a:r>
            <a:r>
              <a:rPr lang="en-US" sz="2800" dirty="0" smtClean="0"/>
              <a:t> sketch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92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with H-bridges and half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Replacing the motor with a speaker or similar load creates a Class D amplifier</a:t>
            </a:r>
          </a:p>
          <a:p>
            <a:r>
              <a:rPr lang="en-US" dirty="0" smtClean="0"/>
              <a:t>Two H-bridges drive a bipolar stepper motor</a:t>
            </a:r>
          </a:p>
          <a:p>
            <a:r>
              <a:rPr lang="en-US" dirty="0" smtClean="0"/>
              <a:t>Driving the primary of a transformer with an H-bridge can generate an AC waveform of any voltage and frequency.</a:t>
            </a:r>
          </a:p>
          <a:p>
            <a:r>
              <a:rPr lang="en-US" dirty="0" smtClean="0"/>
              <a:t>Three half-bridges drive a brushless DC motor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Bipolar Stepper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811" y="1690688"/>
            <a:ext cx="3540378" cy="4796257"/>
          </a:xfrm>
        </p:spPr>
      </p:pic>
    </p:spTree>
    <p:extLst>
      <p:ext uri="{BB962C8B-B14F-4D97-AF65-F5344CB8AC3E}">
        <p14:creationId xmlns:p14="http://schemas.microsoft.com/office/powerpoint/2010/main" val="6266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Power Transistor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56827" cy="4764956"/>
          </a:xfrm>
        </p:spPr>
        <p:txBody>
          <a:bodyPr/>
          <a:lstStyle/>
          <a:p>
            <a:r>
              <a:rPr lang="en-US" dirty="0" smtClean="0"/>
              <a:t>Use an op-amp to drive the base of a NPN or PNP pass transistor to produce a constant current or constant voltage.</a:t>
            </a:r>
          </a:p>
          <a:p>
            <a:r>
              <a:rPr lang="en-US" dirty="0" smtClean="0"/>
              <a:t>Use a series inductor and feedback through a microcontroller to set a programmable voltage or current.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27" y="2829682"/>
            <a:ext cx="6538822" cy="27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International Rectifier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Bipolar Transistors</a:t>
            </a:r>
          </a:p>
          <a:p>
            <a:pPr lvl="1"/>
            <a:r>
              <a:rPr lang="en-US" dirty="0" smtClean="0"/>
              <a:t>Basic Construction &amp; Properties</a:t>
            </a:r>
          </a:p>
          <a:p>
            <a:pPr lvl="1"/>
            <a:r>
              <a:rPr lang="en-US" dirty="0" smtClean="0"/>
              <a:t>Common Emitter/Open Collector</a:t>
            </a:r>
          </a:p>
          <a:p>
            <a:pPr lvl="1"/>
            <a:r>
              <a:rPr lang="en-US" dirty="0" smtClean="0"/>
              <a:t>Driving and LED</a:t>
            </a:r>
          </a:p>
          <a:p>
            <a:r>
              <a:rPr lang="en-US" dirty="0" smtClean="0"/>
              <a:t>Inductors</a:t>
            </a:r>
          </a:p>
          <a:p>
            <a:r>
              <a:rPr lang="en-US" dirty="0" smtClean="0"/>
              <a:t>MOSFETs</a:t>
            </a:r>
          </a:p>
          <a:p>
            <a:pPr lvl="1"/>
            <a:r>
              <a:rPr lang="en-US" dirty="0" smtClean="0"/>
              <a:t>N-channel &amp; P-channel</a:t>
            </a:r>
          </a:p>
          <a:p>
            <a:pPr lvl="1"/>
            <a:r>
              <a:rPr lang="en-US" dirty="0" smtClean="0"/>
              <a:t>Driving an LED</a:t>
            </a:r>
          </a:p>
          <a:p>
            <a:pPr lvl="1"/>
            <a:r>
              <a:rPr lang="en-US" dirty="0" smtClean="0"/>
              <a:t>Buck Diodes</a:t>
            </a:r>
          </a:p>
          <a:p>
            <a:pPr lvl="1"/>
            <a:r>
              <a:rPr lang="en-US" dirty="0" smtClean="0"/>
              <a:t>Driving a Motor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H-Bridge</a:t>
            </a:r>
          </a:p>
          <a:p>
            <a:pPr lvl="1"/>
            <a:r>
              <a:rPr lang="en-US" dirty="0" smtClean="0"/>
              <a:t>L293 integrated H-bridge</a:t>
            </a:r>
          </a:p>
          <a:p>
            <a:pPr lvl="1"/>
            <a:r>
              <a:rPr lang="en-US" dirty="0" smtClean="0"/>
              <a:t>Discrete H-bridge</a:t>
            </a:r>
          </a:p>
          <a:p>
            <a:pPr lvl="1"/>
            <a:r>
              <a:rPr lang="en-US" dirty="0" smtClean="0"/>
              <a:t>Motor control</a:t>
            </a:r>
          </a:p>
          <a:p>
            <a:r>
              <a:rPr lang="en-US" dirty="0" smtClean="0"/>
              <a:t>A few other things to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4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501743" cy="1325563"/>
          </a:xfrm>
        </p:spPr>
        <p:txBody>
          <a:bodyPr/>
          <a:lstStyle/>
          <a:p>
            <a:r>
              <a:rPr lang="en-US" dirty="0" smtClean="0"/>
              <a:t>Bipolar Junction Transistors (BJTs)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4038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Acts as a sort of valve for electrical current</a:t>
            </a:r>
          </a:p>
          <a:p>
            <a:r>
              <a:rPr lang="en-US" dirty="0" smtClean="0"/>
              <a:t>Built by stacking 3 types of semiconductor together.</a:t>
            </a:r>
          </a:p>
          <a:p>
            <a:r>
              <a:rPr lang="en-US" dirty="0" smtClean="0"/>
              <a:t>The three terminals are the collector (electrons in), base (control), and emitter (electrons out). </a:t>
            </a:r>
          </a:p>
          <a:p>
            <a:r>
              <a:rPr lang="en-US" dirty="0" smtClean="0"/>
              <a:t>Quantum mechanical </a:t>
            </a:r>
            <a:r>
              <a:rPr lang="en-US" dirty="0" err="1" smtClean="0"/>
              <a:t>handwaving</a:t>
            </a:r>
            <a:r>
              <a:rPr lang="en-US" dirty="0" smtClean="0"/>
              <a:t> allows a small current at the base to control a large current from collector to emitter. </a:t>
            </a:r>
          </a:p>
          <a:p>
            <a:r>
              <a:rPr lang="en-US" dirty="0" smtClean="0"/>
              <a:t>We’ll focus on NPN type here; PNP just reverses all the signs and directions.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122" y="461963"/>
            <a:ext cx="27527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Flow in a BJT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77743" cy="4351338"/>
          </a:xfrm>
        </p:spPr>
        <p:txBody>
          <a:bodyPr/>
          <a:lstStyle/>
          <a:p>
            <a:r>
              <a:rPr lang="en-US" dirty="0" smtClean="0"/>
              <a:t>Current flows from base to emitter and from collector to emitter.</a:t>
            </a:r>
          </a:p>
          <a:p>
            <a:r>
              <a:rPr lang="en-US" dirty="0" smtClean="0"/>
              <a:t>Four modes of current flow:</a:t>
            </a:r>
          </a:p>
          <a:p>
            <a:pPr lvl="1"/>
            <a:r>
              <a:rPr lang="en-US" b="1" dirty="0" smtClean="0"/>
              <a:t>Saturation</a:t>
            </a:r>
            <a:r>
              <a:rPr lang="en-US" dirty="0" smtClean="0"/>
              <a:t> – transistor acts like a diode from collector to emitter.</a:t>
            </a:r>
          </a:p>
          <a:p>
            <a:pPr lvl="1"/>
            <a:r>
              <a:rPr lang="en-US" b="1" dirty="0" smtClean="0"/>
              <a:t>Cut-off</a:t>
            </a:r>
            <a:r>
              <a:rPr lang="en-US" dirty="0" smtClean="0"/>
              <a:t> – transistor acts like an open switch.</a:t>
            </a:r>
          </a:p>
          <a:p>
            <a:pPr lvl="1"/>
            <a:r>
              <a:rPr lang="en-US" b="1" dirty="0" smtClean="0"/>
              <a:t>Active</a:t>
            </a:r>
            <a:r>
              <a:rPr lang="en-US" dirty="0" smtClean="0"/>
              <a:t> – the collector-emitter current is proportional to the base-emitter current.</a:t>
            </a:r>
          </a:p>
          <a:p>
            <a:pPr lvl="1"/>
            <a:r>
              <a:rPr lang="en-US" b="1" dirty="0" smtClean="0"/>
              <a:t>Reverse-active</a:t>
            </a:r>
            <a:r>
              <a:rPr lang="en-US" dirty="0" smtClean="0"/>
              <a:t> – Like active, but in reverse, and much lower gain.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943" y="461963"/>
            <a:ext cx="4038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9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BJT Operation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725886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Saturation 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E</a:t>
            </a:r>
            <a:r>
              <a:rPr lang="en-US" dirty="0" smtClean="0"/>
              <a:t> &lt; V</a:t>
            </a:r>
            <a:r>
              <a:rPr lang="en-US" baseline="-25000" dirty="0" smtClean="0"/>
              <a:t>B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C</a:t>
            </a:r>
            <a:r>
              <a:rPr lang="en-US" dirty="0" smtClean="0"/>
              <a:t> &lt; V</a:t>
            </a:r>
            <a:r>
              <a:rPr lang="en-US" baseline="-25000" dirty="0" smtClean="0"/>
              <a:t>B</a:t>
            </a:r>
          </a:p>
          <a:p>
            <a:r>
              <a:rPr lang="en-US" dirty="0" smtClean="0"/>
              <a:t>Cut-off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E</a:t>
            </a:r>
            <a:r>
              <a:rPr lang="en-US" dirty="0" smtClean="0"/>
              <a:t> &gt; V</a:t>
            </a:r>
            <a:r>
              <a:rPr lang="en-US" baseline="-25000" dirty="0" smtClean="0"/>
              <a:t>B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C</a:t>
            </a:r>
            <a:r>
              <a:rPr lang="en-US" dirty="0" smtClean="0"/>
              <a:t> &gt; V</a:t>
            </a:r>
            <a:r>
              <a:rPr lang="en-US" baseline="-25000" dirty="0" smtClean="0"/>
              <a:t>B</a:t>
            </a:r>
          </a:p>
          <a:p>
            <a:r>
              <a:rPr lang="en-US" dirty="0" smtClean="0"/>
              <a:t>Forward Active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C</a:t>
            </a:r>
            <a:r>
              <a:rPr lang="en-US" dirty="0" smtClean="0"/>
              <a:t> &gt; V</a:t>
            </a:r>
            <a:r>
              <a:rPr lang="en-US" baseline="-25000" dirty="0" smtClean="0"/>
              <a:t>B </a:t>
            </a:r>
            <a:r>
              <a:rPr lang="en-US" dirty="0"/>
              <a:t>&gt;</a:t>
            </a:r>
            <a:r>
              <a:rPr lang="en-US" dirty="0" smtClean="0"/>
              <a:t> V</a:t>
            </a:r>
            <a:r>
              <a:rPr lang="en-US" baseline="-25000" dirty="0" smtClean="0"/>
              <a:t>E</a:t>
            </a:r>
          </a:p>
          <a:p>
            <a:r>
              <a:rPr lang="en-US" dirty="0" smtClean="0"/>
              <a:t>Reverse Active</a:t>
            </a:r>
          </a:p>
          <a:p>
            <a:pPr lvl="1"/>
            <a:r>
              <a:rPr lang="en-US" dirty="0" smtClean="0"/>
              <a:t>V</a:t>
            </a:r>
            <a:r>
              <a:rPr lang="en-US" baseline="-25000" dirty="0" smtClean="0"/>
              <a:t>C</a:t>
            </a:r>
            <a:r>
              <a:rPr lang="en-US" dirty="0" smtClean="0"/>
              <a:t> &lt; V</a:t>
            </a:r>
            <a:r>
              <a:rPr lang="en-US" baseline="-25000" dirty="0" smtClean="0"/>
              <a:t>B </a:t>
            </a:r>
            <a:r>
              <a:rPr lang="en-US" dirty="0"/>
              <a:t>&lt;</a:t>
            </a:r>
            <a:r>
              <a:rPr lang="en-US" dirty="0" smtClean="0"/>
              <a:t> V</a:t>
            </a:r>
            <a:r>
              <a:rPr lang="en-US" baseline="-25000" dirty="0" smtClean="0"/>
              <a:t>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7" y="365126"/>
            <a:ext cx="581183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TIP120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50529" cy="4351338"/>
          </a:xfrm>
        </p:spPr>
        <p:txBody>
          <a:bodyPr/>
          <a:lstStyle/>
          <a:p>
            <a:r>
              <a:rPr lang="en-US" dirty="0" smtClean="0"/>
              <a:t>This is a common NPN power transistor</a:t>
            </a:r>
          </a:p>
          <a:p>
            <a:r>
              <a:rPr lang="en-US" dirty="0" smtClean="0"/>
              <a:t>It’s a Darlington pair, which increases the current gain (minimum 1000 for the TIP-120)</a:t>
            </a:r>
          </a:p>
          <a:p>
            <a:r>
              <a:rPr lang="en-US" dirty="0" smtClean="0"/>
              <a:t>Max collector-emitter voltage 60V</a:t>
            </a:r>
          </a:p>
          <a:p>
            <a:r>
              <a:rPr lang="en-US" dirty="0" smtClean="0"/>
              <a:t>Max collector current 5A</a:t>
            </a:r>
          </a:p>
          <a:p>
            <a:r>
              <a:rPr lang="en-US" dirty="0" err="1" smtClean="0"/>
              <a:t>Vce</a:t>
            </a:r>
            <a:r>
              <a:rPr lang="en-US" dirty="0" smtClean="0"/>
              <a:t>(sat) = 2V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29" y="1289957"/>
            <a:ext cx="3651127" cy="472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4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177" y="1061357"/>
            <a:ext cx="8205823" cy="56991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TIP120 Demo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29743" cy="4351338"/>
          </a:xfrm>
        </p:spPr>
        <p:txBody>
          <a:bodyPr/>
          <a:lstStyle/>
          <a:p>
            <a:r>
              <a:rPr lang="en-US" dirty="0" smtClean="0"/>
              <a:t>Load </a:t>
            </a:r>
            <a:r>
              <a:rPr lang="en-US" dirty="0" err="1" smtClean="0"/>
              <a:t>AnalogLEDControl</a:t>
            </a:r>
            <a:r>
              <a:rPr lang="en-US" dirty="0" smtClean="0"/>
              <a:t> </a:t>
            </a:r>
            <a:r>
              <a:rPr lang="en-US" dirty="0" smtClean="0"/>
              <a:t>sketch</a:t>
            </a:r>
          </a:p>
          <a:p>
            <a:r>
              <a:rPr lang="en-US" dirty="0" smtClean="0"/>
              <a:t>Wire as shown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7788"/>
            <a:ext cx="2724509" cy="29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1230</Words>
  <Application>Microsoft Office PowerPoint</Application>
  <PresentationFormat>Widescreen</PresentationFormat>
  <Paragraphs>183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Power Electronics for Arduino</vt:lpstr>
      <vt:lpstr>Motivation</vt:lpstr>
      <vt:lpstr>Stuff to Download</vt:lpstr>
      <vt:lpstr>Topics for Today</vt:lpstr>
      <vt:lpstr>Bipolar Junction Transistors (BJTs)</vt:lpstr>
      <vt:lpstr>Current Flow in a BJT</vt:lpstr>
      <vt:lpstr>BJT Operation Modes</vt:lpstr>
      <vt:lpstr>The TIP120</vt:lpstr>
      <vt:lpstr>TIP120 Demo Circuit</vt:lpstr>
      <vt:lpstr>Pulse Width Modulation</vt:lpstr>
      <vt:lpstr>MOSFETs (Metal Oxide Semiconductor Field Effect Transistors)</vt:lpstr>
      <vt:lpstr>MOSFETs continued</vt:lpstr>
      <vt:lpstr>MOSFET advantages</vt:lpstr>
      <vt:lpstr>Our MOSFETs</vt:lpstr>
      <vt:lpstr>Considerations for Driving MOSFET Gates</vt:lpstr>
      <vt:lpstr>Driving our MOSFET gates</vt:lpstr>
      <vt:lpstr>N-channel MOSFET LED wiring</vt:lpstr>
      <vt:lpstr>P-channel MOSFET LED wiring</vt:lpstr>
      <vt:lpstr>Inductors</vt:lpstr>
      <vt:lpstr>Spark ignition coil</vt:lpstr>
      <vt:lpstr>PWM and Inductive Loads</vt:lpstr>
      <vt:lpstr>Protection, Buck, or Catch diodes</vt:lpstr>
      <vt:lpstr>Simple Motor Driver Wiring</vt:lpstr>
      <vt:lpstr>H-bridge</vt:lpstr>
      <vt:lpstr>H-bridge current flow</vt:lpstr>
      <vt:lpstr>Integrated H-bridge (L293E)</vt:lpstr>
      <vt:lpstr>Analog Motor Control</vt:lpstr>
      <vt:lpstr>Analog Motor Control, explained</vt:lpstr>
      <vt:lpstr>Reasons to Roll Your Own H-bridge</vt:lpstr>
      <vt:lpstr>An H-bridge Circuit</vt:lpstr>
      <vt:lpstr>Things to do with H-bridges and half bridges</vt:lpstr>
      <vt:lpstr>Bipolar Stepper Connection</vt:lpstr>
      <vt:lpstr>Other Power Transistor Tricks</vt:lpstr>
      <vt:lpstr>Useful 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Electronics for Arduino</dc:title>
  <dc:creator>Pierce Nichols</dc:creator>
  <cp:lastModifiedBy>Pierce Nichols</cp:lastModifiedBy>
  <cp:revision>71</cp:revision>
  <dcterms:created xsi:type="dcterms:W3CDTF">2015-03-26T04:59:09Z</dcterms:created>
  <dcterms:modified xsi:type="dcterms:W3CDTF">2015-03-28T16:11:22Z</dcterms:modified>
</cp:coreProperties>
</file>