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6" r:id="rId9"/>
    <p:sldId id="264" r:id="rId10"/>
    <p:sldId id="265" r:id="rId11"/>
    <p:sldId id="263" r:id="rId12"/>
    <p:sldId id="267" r:id="rId13"/>
    <p:sldId id="271" r:id="rId14"/>
    <p:sldId id="268" r:id="rId15"/>
    <p:sldId id="269" r:id="rId16"/>
    <p:sldId id="270" r:id="rId17"/>
    <p:sldId id="273" r:id="rId18"/>
    <p:sldId id="272" r:id="rId19"/>
    <p:sldId id="274" r:id="rId20"/>
    <p:sldId id="275" r:id="rId21"/>
    <p:sldId id="277" r:id="rId22"/>
    <p:sldId id="276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C5DE8E-CB8C-4F00-9EBE-0F5775031933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259D0B-C221-4D4C-AB04-3019677E7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72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Break out the </a:t>
            </a:r>
            <a:r>
              <a:rPr lang="en-US" dirty="0" err="1" smtClean="0"/>
              <a:t>one_channel_scope</a:t>
            </a:r>
            <a:r>
              <a:rPr lang="en-US" dirty="0" smtClean="0"/>
              <a:t> code and the</a:t>
            </a:r>
            <a:r>
              <a:rPr lang="en-US" baseline="0" dirty="0" smtClean="0"/>
              <a:t> function generator to demonstrate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59D0B-C221-4D4C-AB04-3019677E7F6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847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EFCD-DE28-441F-88C5-3E2C5E31EA82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7DC8-DBD6-454D-B8CF-840BCAF6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302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EFCD-DE28-441F-88C5-3E2C5E31EA82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7DC8-DBD6-454D-B8CF-840BCAF6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674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EFCD-DE28-441F-88C5-3E2C5E31EA82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7DC8-DBD6-454D-B8CF-840BCAF6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20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EFCD-DE28-441F-88C5-3E2C5E31EA82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7DC8-DBD6-454D-B8CF-840BCAF6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88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EFCD-DE28-441F-88C5-3E2C5E31EA82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7DC8-DBD6-454D-B8CF-840BCAF6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281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EFCD-DE28-441F-88C5-3E2C5E31EA82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7DC8-DBD6-454D-B8CF-840BCAF6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94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EFCD-DE28-441F-88C5-3E2C5E31EA82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7DC8-DBD6-454D-B8CF-840BCAF6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63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EFCD-DE28-441F-88C5-3E2C5E31EA82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7DC8-DBD6-454D-B8CF-840BCAF6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88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EFCD-DE28-441F-88C5-3E2C5E31EA82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7DC8-DBD6-454D-B8CF-840BCAF6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184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EFCD-DE28-441F-88C5-3E2C5E31EA82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7DC8-DBD6-454D-B8CF-840BCAF6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136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EFCD-DE28-441F-88C5-3E2C5E31EA82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7DC8-DBD6-454D-B8CF-840BCAF6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37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5EFCD-DE28-441F-88C5-3E2C5E31EA82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77DC8-DBD6-454D-B8CF-840BCAF6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2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Mobile Sensors Workshop, Part 2: Digital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Pierce Nichols</a:t>
            </a:r>
          </a:p>
          <a:p>
            <a:r>
              <a:rPr lang="en-US" dirty="0" smtClean="0"/>
              <a:t>18 October 2014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502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dB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power: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=10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r>
                  <a:rPr lang="en-US" dirty="0" smtClean="0"/>
                  <a:t>For amplitude: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=20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 smtClean="0"/>
                  <a:t> (Ohm’s Law</a:t>
                </a:r>
                <a:r>
                  <a:rPr lang="en-US" dirty="0" smtClean="0"/>
                  <a:t>), these give the same values for the same circuit.</a:t>
                </a:r>
              </a:p>
              <a:p>
                <a:r>
                  <a:rPr lang="en-US" dirty="0" smtClean="0"/>
                  <a:t>3 dB (power) is a factor of 2</a:t>
                </a:r>
              </a:p>
              <a:p>
                <a:r>
                  <a:rPr lang="en-US" dirty="0" smtClean="0"/>
                  <a:t>10 dB (power) is a factor of 2</a:t>
                </a:r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5609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advanced filters…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possible to make a multi-pole filter with a </a:t>
            </a:r>
            <a:r>
              <a:rPr lang="en-US" dirty="0" err="1" smtClean="0"/>
              <a:t>passband</a:t>
            </a:r>
            <a:r>
              <a:rPr lang="en-US" dirty="0" smtClean="0"/>
              <a:t> gain of 1 (or higher) by adding op-amps to the mix. 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Sallen</a:t>
            </a:r>
            <a:r>
              <a:rPr lang="en-US" dirty="0" smtClean="0"/>
              <a:t>-Key filter gives two poles per op-amp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Biquad</a:t>
            </a:r>
            <a:r>
              <a:rPr lang="en-US" dirty="0" smtClean="0"/>
              <a:t> filter can, with proper passive selection, replicate any continuous filter function.</a:t>
            </a:r>
          </a:p>
          <a:p>
            <a:r>
              <a:rPr lang="en-US" dirty="0" smtClean="0"/>
              <a:t>Typical modern practice is to minimally filter the signal, oversample enormously, and then do all remaining filtering digitally.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351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 minute break…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279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Digital sensors are sensors that have the sensor, signal conditioning, ADC, and perhaps some post-processing integrated into a single device.</a:t>
            </a:r>
          </a:p>
          <a:p>
            <a:r>
              <a:rPr lang="en-US" dirty="0" smtClean="0"/>
              <a:t>Digital sensors communicate with the rest of your system over some sort of digital link rather than by voltage or current. </a:t>
            </a:r>
          </a:p>
          <a:p>
            <a:r>
              <a:rPr lang="en-US" dirty="0" smtClean="0"/>
              <a:t>External ADCs are also available and communicate like digital sensors.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45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527" y="1027906"/>
            <a:ext cx="6748273" cy="50287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916679" cy="4351338"/>
          </a:xfrm>
        </p:spPr>
        <p:txBody>
          <a:bodyPr/>
          <a:lstStyle/>
          <a:p>
            <a:r>
              <a:rPr lang="en-US" dirty="0" smtClean="0"/>
              <a:t>Digital logic consists of ones and zeros, corresponding to high and low voltage levels.</a:t>
            </a:r>
          </a:p>
          <a:p>
            <a:r>
              <a:rPr lang="en-US" dirty="0" smtClean="0"/>
              <a:t>Arduino is a bit more robust than this.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303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Arduino digital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52288" cy="4351338"/>
          </a:xfrm>
        </p:spPr>
        <p:txBody>
          <a:bodyPr/>
          <a:lstStyle/>
          <a:p>
            <a:r>
              <a:rPr lang="en-US" dirty="0" smtClean="0"/>
              <a:t>Arduino levels are a bit different than standard TTL or CMOS.</a:t>
            </a:r>
          </a:p>
          <a:p>
            <a:r>
              <a:rPr lang="en-US" dirty="0" smtClean="0"/>
              <a:t>Interoperable with 3.3V CMOS as long as absolute maximums not exceeded.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046" y="575437"/>
            <a:ext cx="2124371" cy="59730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813" y="1572415"/>
            <a:ext cx="2616591" cy="485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622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busses for 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TTL Serial </a:t>
            </a:r>
            <a:r>
              <a:rPr lang="en-US" dirty="0" smtClean="0"/>
              <a:t>– Simple, implemented in hardware on nearly every µC. One wire for each direction plus ground. </a:t>
            </a:r>
          </a:p>
          <a:p>
            <a:r>
              <a:rPr lang="en-US" b="1" dirty="0" smtClean="0"/>
              <a:t>Serial Peripheral Interface (SPI) </a:t>
            </a:r>
            <a:r>
              <a:rPr lang="en-US" dirty="0" smtClean="0"/>
              <a:t>– Widely implemented in hardware, speeds to ten of megabits/sec, good noise resistance. Requires three wires, ground, and one select line per device on multi-drop busses. Good noise immunity, fast. </a:t>
            </a:r>
          </a:p>
          <a:p>
            <a:r>
              <a:rPr lang="en-US" b="1" dirty="0" smtClean="0"/>
              <a:t>Parallel</a:t>
            </a:r>
            <a:r>
              <a:rPr lang="en-US" dirty="0" smtClean="0"/>
              <a:t> – One wire per bit plus ground and a clock/latch line. Extraordinarily fast.</a:t>
            </a:r>
          </a:p>
          <a:p>
            <a:r>
              <a:rPr lang="en-US" b="1" dirty="0" smtClean="0"/>
              <a:t>Inter-IC (I</a:t>
            </a:r>
            <a:r>
              <a:rPr lang="en-US" b="1" baseline="30000" dirty="0" smtClean="0"/>
              <a:t>2</a:t>
            </a:r>
            <a:r>
              <a:rPr lang="en-US" b="1" dirty="0" smtClean="0"/>
              <a:t>C) </a:t>
            </a:r>
            <a:r>
              <a:rPr lang="en-US" dirty="0" smtClean="0"/>
              <a:t>– Two wires (SDA &amp; SCL) plus ground. 7-bit addresses, so up to 112 devices on a single bus. Not very fast and questionable noise immunity, but very common.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792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baseline="30000" dirty="0" smtClean="0"/>
              <a:t>2</a:t>
            </a:r>
            <a:r>
              <a:rPr lang="en-US" dirty="0" smtClean="0"/>
              <a:t>C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Leader-follower bus architecture. One device (the Arduino in our case) is the leader, and all other devices follow.</a:t>
            </a:r>
          </a:p>
          <a:p>
            <a:r>
              <a:rPr lang="en-US" dirty="0" smtClean="0"/>
              <a:t>SDA (data) and SCL (clock) lines are pulled up to </a:t>
            </a:r>
            <a:r>
              <a:rPr lang="en-US" dirty="0" err="1" smtClean="0"/>
              <a:t>Vcc</a:t>
            </a:r>
            <a:r>
              <a:rPr lang="en-US" dirty="0" smtClean="0"/>
              <a:t> by pull-up resistors. </a:t>
            </a:r>
          </a:p>
          <a:p>
            <a:r>
              <a:rPr lang="en-US" dirty="0" smtClean="0"/>
              <a:t>Active state (the one) of each line is ground.</a:t>
            </a:r>
          </a:p>
          <a:p>
            <a:r>
              <a:rPr lang="en-US" dirty="0" smtClean="0"/>
              <a:t>Typical clock frequency is 100 kHz</a:t>
            </a:r>
          </a:p>
          <a:p>
            <a:r>
              <a:rPr lang="en-US" dirty="0" smtClean="0"/>
              <a:t>High speed mode (supported by Atmega328P but not Arduino) is 400 kHz.</a:t>
            </a:r>
          </a:p>
          <a:p>
            <a:r>
              <a:rPr lang="en-US" dirty="0" smtClean="0"/>
              <a:t>Leader mode supported by Arduino Wire library.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527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baseline="30000" dirty="0" smtClean="0"/>
              <a:t>2</a:t>
            </a:r>
            <a:r>
              <a:rPr lang="en-US" dirty="0" smtClean="0"/>
              <a:t>C Connections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93" y="2084832"/>
            <a:ext cx="11962614" cy="3867912"/>
          </a:xfrm>
        </p:spPr>
      </p:pic>
    </p:spTree>
    <p:extLst>
      <p:ext uri="{BB962C8B-B14F-4D97-AF65-F5344CB8AC3E}">
        <p14:creationId xmlns:p14="http://schemas.microsoft.com/office/powerpoint/2010/main" val="26616292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baseline="30000" dirty="0" smtClean="0"/>
              <a:t>2</a:t>
            </a:r>
            <a:r>
              <a:rPr lang="en-US" dirty="0" smtClean="0"/>
              <a:t>C </a:t>
            </a:r>
            <a:r>
              <a:rPr lang="en-US" dirty="0"/>
              <a:t>c</a:t>
            </a:r>
            <a:r>
              <a:rPr lang="en-US" dirty="0" smtClean="0"/>
              <a:t>omponent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 series resistances (</a:t>
            </a:r>
            <a:r>
              <a:rPr lang="en-US" dirty="0" err="1" smtClean="0"/>
              <a:t>R</a:t>
            </a:r>
            <a:r>
              <a:rPr lang="en-US" baseline="-25000" dirty="0" err="1" smtClean="0"/>
              <a:t>s</a:t>
            </a:r>
            <a:r>
              <a:rPr lang="en-US" dirty="0" smtClean="0"/>
              <a:t>)</a:t>
            </a:r>
          </a:p>
          <a:p>
            <a:r>
              <a:rPr lang="en-US" dirty="0" smtClean="0"/>
              <a:t>Pull-up resistors 2k</a:t>
            </a:r>
            <a:r>
              <a:rPr lang="el-GR" dirty="0" smtClean="0"/>
              <a:t>Ω</a:t>
            </a:r>
            <a:r>
              <a:rPr lang="en-US" dirty="0" smtClean="0"/>
              <a:t> – 10k</a:t>
            </a:r>
            <a:r>
              <a:rPr lang="el-GR" dirty="0" smtClean="0"/>
              <a:t>Ω</a:t>
            </a:r>
            <a:r>
              <a:rPr lang="en-US" dirty="0" smtClean="0"/>
              <a:t>. Smaller resistors for longer wires/faster speeds.</a:t>
            </a:r>
          </a:p>
          <a:p>
            <a:r>
              <a:rPr lang="en-US" dirty="0" smtClean="0"/>
              <a:t>Minimize parasitic capacitance between wires </a:t>
            </a:r>
            <a:r>
              <a:rPr lang="en-US" dirty="0" smtClean="0"/>
              <a:t>(</a:t>
            </a:r>
            <a:r>
              <a:rPr lang="en-US" dirty="0"/>
              <a:t>C</a:t>
            </a:r>
            <a:r>
              <a:rPr lang="en-US" baseline="-25000" dirty="0" smtClean="0"/>
              <a:t>c</a:t>
            </a:r>
            <a:r>
              <a:rPr lang="en-US" dirty="0" smtClean="0"/>
              <a:t>)</a:t>
            </a:r>
          </a:p>
          <a:p>
            <a:r>
              <a:rPr lang="en-US" dirty="0" smtClean="0"/>
              <a:t>Parasitic capacitance between wires and ground </a:t>
            </a:r>
            <a:r>
              <a:rPr lang="en-US" dirty="0" smtClean="0"/>
              <a:t>(</a:t>
            </a:r>
            <a:r>
              <a:rPr lang="en-US" dirty="0" err="1" smtClean="0"/>
              <a:t>C</a:t>
            </a:r>
            <a:r>
              <a:rPr lang="en-US" baseline="-25000" dirty="0" err="1"/>
              <a:t>p</a:t>
            </a:r>
            <a:r>
              <a:rPr lang="en-US" dirty="0" smtClean="0"/>
              <a:t>) must be less than 400 pF</a:t>
            </a:r>
          </a:p>
          <a:p>
            <a:r>
              <a:rPr lang="en-US" dirty="0" smtClean="0"/>
              <a:t>Longer lines = higher parasitic capacitance!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657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 to Digital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5105559" cy="4532043"/>
          </a:xfrm>
        </p:spPr>
        <p:txBody>
          <a:bodyPr/>
          <a:lstStyle/>
          <a:p>
            <a:r>
              <a:rPr lang="en-US" dirty="0" smtClean="0"/>
              <a:t>The ADC measure the signal at regular intervals.</a:t>
            </a:r>
          </a:p>
          <a:p>
            <a:r>
              <a:rPr lang="en-US" dirty="0" smtClean="0"/>
              <a:t>Ideally, it measures it at discrete times.</a:t>
            </a:r>
          </a:p>
          <a:p>
            <a:r>
              <a:rPr lang="en-US" dirty="0" smtClean="0"/>
              <a:t>Sample rate is the number of samples per second.</a:t>
            </a:r>
          </a:p>
          <a:p>
            <a:r>
              <a:rPr lang="en-US" dirty="0" smtClean="0"/>
              <a:t>Resolution is the number of bins, expressed in bits (powers of two)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758" y="1475117"/>
            <a:ext cx="6232785" cy="498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647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baseline="30000" dirty="0" smtClean="0"/>
              <a:t>2</a:t>
            </a:r>
            <a:r>
              <a:rPr lang="en-US" dirty="0" smtClean="0"/>
              <a:t>C communications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42" y="2450592"/>
            <a:ext cx="11081516" cy="3569621"/>
          </a:xfrm>
        </p:spPr>
      </p:pic>
    </p:spTree>
    <p:extLst>
      <p:ext uri="{BB962C8B-B14F-4D97-AF65-F5344CB8AC3E}">
        <p14:creationId xmlns:p14="http://schemas.microsoft.com/office/powerpoint/2010/main" val="6070060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 minute break…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59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9-DoF IMU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Nine degrees of freedom inertial measurement unit</a:t>
            </a:r>
          </a:p>
          <a:p>
            <a:pPr lvl="1"/>
            <a:r>
              <a:rPr lang="en-US" dirty="0" smtClean="0"/>
              <a:t>3 axis accelerometer</a:t>
            </a:r>
          </a:p>
          <a:p>
            <a:pPr lvl="1"/>
            <a:r>
              <a:rPr lang="en-US" dirty="0" smtClean="0"/>
              <a:t>3 axis rate gyroscope</a:t>
            </a:r>
          </a:p>
          <a:p>
            <a:pPr lvl="1"/>
            <a:r>
              <a:rPr lang="en-US" dirty="0" smtClean="0"/>
              <a:t>3 axis magnetometer (compass)</a:t>
            </a:r>
          </a:p>
          <a:p>
            <a:r>
              <a:rPr lang="en-US" dirty="0" smtClean="0"/>
              <a:t>All sensors communicate I</a:t>
            </a:r>
            <a:r>
              <a:rPr lang="en-US" baseline="30000" dirty="0" smtClean="0"/>
              <a:t>2</a:t>
            </a:r>
            <a:r>
              <a:rPr lang="en-US" dirty="0" smtClean="0"/>
              <a:t>C</a:t>
            </a:r>
          </a:p>
          <a:p>
            <a:r>
              <a:rPr lang="en-US" dirty="0" smtClean="0"/>
              <a:t>Cheap sensors enabled by cell phone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8389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91"/>
          <a:stretch/>
        </p:blipFill>
        <p:spPr>
          <a:xfrm rot="5400000">
            <a:off x="3551574" y="-136070"/>
            <a:ext cx="6036783" cy="756209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Wiring up the IMU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6854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Move the following directories from the Arduino/libraries directory in the class files to your Arduino/libraries directory.</a:t>
            </a:r>
          </a:p>
          <a:p>
            <a:pPr lvl="1"/>
            <a:r>
              <a:rPr lang="en-US" dirty="0" err="1" smtClean="0"/>
              <a:t>Adafruit_Sensor</a:t>
            </a:r>
            <a:endParaRPr lang="en-US" dirty="0" smtClean="0"/>
          </a:p>
          <a:p>
            <a:pPr lvl="1"/>
            <a:r>
              <a:rPr lang="en-US" dirty="0" smtClean="0"/>
              <a:t>Adafruit_9DOF</a:t>
            </a:r>
          </a:p>
          <a:p>
            <a:pPr lvl="1"/>
            <a:r>
              <a:rPr lang="en-US" dirty="0" smtClean="0"/>
              <a:t>Adafruit_L3GD20_U (gyro)</a:t>
            </a:r>
          </a:p>
          <a:p>
            <a:pPr lvl="1"/>
            <a:r>
              <a:rPr lang="en-US" dirty="0" smtClean="0"/>
              <a:t>Adafruit_LSM303DLHC (accelerometer &amp; magnetometer)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928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75075" cy="4351338"/>
          </a:xfrm>
        </p:spPr>
        <p:txBody>
          <a:bodyPr/>
          <a:lstStyle/>
          <a:p>
            <a:r>
              <a:rPr lang="en-US" dirty="0" smtClean="0"/>
              <a:t>ADC output can only assume a discrete number of values…</a:t>
            </a:r>
          </a:p>
          <a:p>
            <a:r>
              <a:rPr lang="en-US" dirty="0" smtClean="0"/>
              <a:t>The difference between the real signal and your measured signal shows up as noise or error.</a:t>
            </a:r>
          </a:p>
          <a:p>
            <a:r>
              <a:rPr lang="en-US" dirty="0" smtClean="0"/>
              <a:t>Minimized by using sufficiently high resolution ADC.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367" y="2303162"/>
            <a:ext cx="5317633" cy="368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293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Aliasing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79853" cy="4351338"/>
          </a:xfrm>
        </p:spPr>
        <p:txBody>
          <a:bodyPr/>
          <a:lstStyle/>
          <a:p>
            <a:r>
              <a:rPr lang="en-US" dirty="0" smtClean="0"/>
              <a:t>Since we’re only measuring at discrete times, it’s possible to get fooled. </a:t>
            </a:r>
          </a:p>
          <a:p>
            <a:r>
              <a:rPr lang="en-US" dirty="0" smtClean="0"/>
              <a:t>Higher frequency signals can masquerade as lower frequency signals.</a:t>
            </a:r>
          </a:p>
          <a:p>
            <a:r>
              <a:rPr lang="en-US" dirty="0" smtClean="0"/>
              <a:t>No way to tell the difference post sampling.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646" y="1690688"/>
            <a:ext cx="5935047" cy="405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339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Fourier’s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78925" cy="4351338"/>
          </a:xfrm>
        </p:spPr>
        <p:txBody>
          <a:bodyPr/>
          <a:lstStyle/>
          <a:p>
            <a:r>
              <a:rPr lang="en-US" dirty="0" smtClean="0"/>
              <a:t>All time varying signals can be expressed as a sum of sine waves of varying frequency, amplitude, and phase. </a:t>
            </a:r>
          </a:p>
          <a:p>
            <a:r>
              <a:rPr lang="en-US" dirty="0" smtClean="0"/>
              <a:t>This means we can take a signal and express it in terms of the frequencies of the sine waves that make it up.</a:t>
            </a:r>
          </a:p>
          <a:p>
            <a:r>
              <a:rPr lang="en-US" dirty="0" smtClean="0"/>
              <a:t>If this wasn’t true, the Internet wouldn’t work.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473" y="447855"/>
            <a:ext cx="3459912" cy="615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98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Nyquist</a:t>
            </a:r>
            <a:r>
              <a:rPr lang="en-US" dirty="0" smtClean="0"/>
              <a:t>-Shannon Sampling </a:t>
            </a:r>
            <a:r>
              <a:rPr lang="en-US" dirty="0"/>
              <a:t>T</a:t>
            </a:r>
            <a:r>
              <a:rPr lang="en-US" dirty="0" smtClean="0"/>
              <a:t>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/>
              <a:t>a </a:t>
            </a:r>
            <a:r>
              <a:rPr lang="en-US" dirty="0" smtClean="0"/>
              <a:t>signal </a:t>
            </a:r>
            <a:r>
              <a:rPr lang="en-US" i="1" dirty="0" smtClean="0"/>
              <a:t>x</a:t>
            </a:r>
            <a:r>
              <a:rPr lang="en-US" dirty="0" smtClean="0"/>
              <a:t> contains </a:t>
            </a:r>
            <a:r>
              <a:rPr lang="en-US" dirty="0"/>
              <a:t>no frequencies higher than </a:t>
            </a:r>
            <a:r>
              <a:rPr lang="en-US" i="1" dirty="0" smtClean="0"/>
              <a:t>B </a:t>
            </a:r>
            <a:r>
              <a:rPr lang="en-US" dirty="0" smtClean="0"/>
              <a:t>Hz, </a:t>
            </a:r>
            <a:r>
              <a:rPr lang="en-US" dirty="0"/>
              <a:t>it is completely determined by giving its </a:t>
            </a:r>
            <a:r>
              <a:rPr lang="en-US" dirty="0" smtClean="0"/>
              <a:t>value at </a:t>
            </a:r>
            <a:r>
              <a:rPr lang="en-US" dirty="0"/>
              <a:t>a series of points spaced 1/(2</a:t>
            </a:r>
            <a:r>
              <a:rPr lang="en-US" i="1" dirty="0"/>
              <a:t>B</a:t>
            </a:r>
            <a:r>
              <a:rPr lang="en-US" dirty="0"/>
              <a:t>) seconds apart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order to accurately sample a signal, we need to exclude signals with a frequency greater than half of the sampling frequency. </a:t>
            </a:r>
          </a:p>
          <a:p>
            <a:r>
              <a:rPr lang="en-US" dirty="0" smtClean="0"/>
              <a:t>Some signals we can trust don’t exceed half of the sampling frequency… </a:t>
            </a:r>
          </a:p>
          <a:p>
            <a:r>
              <a:rPr lang="en-US" dirty="0" smtClean="0"/>
              <a:t>But mostly we filter higher frequencies out.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926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RC (resistor-capacitor)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356230" cy="4351338"/>
          </a:xfrm>
        </p:spPr>
        <p:txBody>
          <a:bodyPr/>
          <a:lstStyle/>
          <a:p>
            <a:r>
              <a:rPr lang="en-US" dirty="0" smtClean="0"/>
              <a:t>A resistor-capacitor is the simplest sort of filter.</a:t>
            </a:r>
          </a:p>
          <a:p>
            <a:r>
              <a:rPr lang="en-US" dirty="0" smtClean="0"/>
              <a:t>The equivalent resistance of the capacitor is frequency dependent</a:t>
            </a:r>
          </a:p>
          <a:p>
            <a:r>
              <a:rPr lang="en-US" dirty="0" smtClean="0"/>
              <a:t>This functions as a frequency-dependent voltage divider.</a:t>
            </a:r>
          </a:p>
          <a:p>
            <a:r>
              <a:rPr lang="en-US" dirty="0" smtClean="0"/>
              <a:t>This is a low-pass filter; swapping the components makes a high-pass filter.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852" y="2267500"/>
            <a:ext cx="3622586" cy="173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834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Sizing the RC filter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corner frequency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of a filter is the point at which it attenuates the signal power by a factor of 2 (3 dB)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𝑅𝐶</m:t>
                        </m:r>
                      </m:den>
                    </m:f>
                  </m:oMath>
                </a14:m>
                <a:r>
                  <a:rPr lang="en-US" dirty="0" smtClean="0"/>
                  <a:t>, where the frequency is in hertz, R is in ohms, and capacitance is in farads</a:t>
                </a:r>
              </a:p>
              <a:p>
                <a:r>
                  <a:rPr lang="en-US" dirty="0" smtClean="0"/>
                  <a:t>Signal power is attenuated by 20 dB/decade above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If we put additional RC filters in series, we can increase the attenuation by 20 dB/decade per capacitor.</a:t>
                </a:r>
              </a:p>
              <a:p>
                <a:r>
                  <a:rPr lang="en-US" dirty="0" smtClean="0"/>
                  <a:t>Each capacitor (or inductor) is called a pole. So a two capacitor filter is a 2-pole filter.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1739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2895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quick note on decibels (dB)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decibel is a logarithmic unit for expressing ratios</a:t>
            </a:r>
          </a:p>
          <a:p>
            <a:r>
              <a:rPr lang="en-US" dirty="0" smtClean="0"/>
              <a:t>10 dB is one order of magnitude (x10) when measuring power</a:t>
            </a:r>
          </a:p>
          <a:p>
            <a:r>
              <a:rPr lang="en-US" dirty="0" smtClean="0"/>
              <a:t>20 dB is one order of magnitude when measuring voltage or amplitude, since power is usually proportional to the square of amplitude                </a:t>
            </a:r>
          </a:p>
          <a:p>
            <a:r>
              <a:rPr lang="en-US" dirty="0" smtClean="0"/>
              <a:t>Decibels used to measure things like sound power and output power are based on some reference level</a:t>
            </a:r>
          </a:p>
          <a:p>
            <a:pPr lvl="1"/>
            <a:r>
              <a:rPr lang="en-US" dirty="0" smtClean="0"/>
              <a:t>Sound in air, 1 dB = 20 </a:t>
            </a:r>
            <a:r>
              <a:rPr lang="en-US" dirty="0" err="1" smtClean="0"/>
              <a:t>micropascals</a:t>
            </a:r>
            <a:endParaRPr lang="en-US" dirty="0" smtClean="0"/>
          </a:p>
          <a:p>
            <a:pPr lvl="1"/>
            <a:r>
              <a:rPr lang="en-US" dirty="0" smtClean="0"/>
              <a:t>Sound in water, 1 dB = 1 </a:t>
            </a:r>
            <a:r>
              <a:rPr lang="en-US" dirty="0" err="1" smtClean="0"/>
              <a:t>micropascal</a:t>
            </a:r>
            <a:endParaRPr lang="en-US" dirty="0" smtClean="0"/>
          </a:p>
          <a:p>
            <a:pPr lvl="1"/>
            <a:r>
              <a:rPr lang="en-US" dirty="0" smtClean="0"/>
              <a:t>RF output, 1 dB = 1 </a:t>
            </a:r>
            <a:r>
              <a:rPr lang="en-US" dirty="0" err="1" smtClean="0"/>
              <a:t>mW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029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2637</TotalTime>
  <Words>903</Words>
  <Application>Microsoft Office PowerPoint</Application>
  <PresentationFormat>Widescreen</PresentationFormat>
  <Paragraphs>103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Office Theme</vt:lpstr>
      <vt:lpstr>Mobile Sensors Workshop, Part 2: Digital</vt:lpstr>
      <vt:lpstr>Analog to Digital Conversion</vt:lpstr>
      <vt:lpstr>Quantization</vt:lpstr>
      <vt:lpstr>Aliasing</vt:lpstr>
      <vt:lpstr>Fourier’s Theorem</vt:lpstr>
      <vt:lpstr>Nyquist-Shannon Sampling Theorem</vt:lpstr>
      <vt:lpstr>The RC (resistor-capacitor) filter</vt:lpstr>
      <vt:lpstr>Sizing the RC filter</vt:lpstr>
      <vt:lpstr>A quick note on decibels (dB)</vt:lpstr>
      <vt:lpstr>Calculating dB</vt:lpstr>
      <vt:lpstr>More advanced filters…</vt:lpstr>
      <vt:lpstr>Ten minute break…</vt:lpstr>
      <vt:lpstr>Digital sensors</vt:lpstr>
      <vt:lpstr>Digital logic</vt:lpstr>
      <vt:lpstr>Arduino digital levels</vt:lpstr>
      <vt:lpstr>Digital busses for sensors</vt:lpstr>
      <vt:lpstr>I2C Properties</vt:lpstr>
      <vt:lpstr>I2C Connections</vt:lpstr>
      <vt:lpstr>I2C component selection</vt:lpstr>
      <vt:lpstr>I2C communications</vt:lpstr>
      <vt:lpstr>Ten minute break…</vt:lpstr>
      <vt:lpstr>9-DoF IMU</vt:lpstr>
      <vt:lpstr>Wiring up the IMU</vt:lpstr>
      <vt:lpstr>Libraries required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Sensors Workshop, Part 2: Digital</dc:title>
  <dc:creator>Pierce Nichols</dc:creator>
  <cp:lastModifiedBy>Pierce Nichols</cp:lastModifiedBy>
  <cp:revision>34</cp:revision>
  <dcterms:created xsi:type="dcterms:W3CDTF">2014-10-16T05:51:37Z</dcterms:created>
  <dcterms:modified xsi:type="dcterms:W3CDTF">2014-10-18T01:49:12Z</dcterms:modified>
</cp:coreProperties>
</file>