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270" r:id="rId4"/>
    <p:sldId id="257" r:id="rId5"/>
    <p:sldId id="258" r:id="rId6"/>
    <p:sldId id="259" r:id="rId7"/>
    <p:sldId id="271" r:id="rId8"/>
    <p:sldId id="296" r:id="rId9"/>
    <p:sldId id="264" r:id="rId10"/>
    <p:sldId id="260" r:id="rId11"/>
    <p:sldId id="265" r:id="rId12"/>
    <p:sldId id="261" r:id="rId13"/>
    <p:sldId id="266" r:id="rId14"/>
    <p:sldId id="262" r:id="rId15"/>
    <p:sldId id="267" r:id="rId16"/>
    <p:sldId id="263" r:id="rId17"/>
    <p:sldId id="314" r:id="rId18"/>
    <p:sldId id="315" r:id="rId19"/>
    <p:sldId id="268" r:id="rId20"/>
    <p:sldId id="269" r:id="rId21"/>
    <p:sldId id="272" r:id="rId22"/>
    <p:sldId id="273" r:id="rId23"/>
    <p:sldId id="295" r:id="rId24"/>
    <p:sldId id="274" r:id="rId25"/>
    <p:sldId id="276" r:id="rId26"/>
    <p:sldId id="277" r:id="rId27"/>
    <p:sldId id="275" r:id="rId28"/>
    <p:sldId id="278" r:id="rId29"/>
    <p:sldId id="297" r:id="rId30"/>
    <p:sldId id="279" r:id="rId31"/>
    <p:sldId id="280" r:id="rId32"/>
    <p:sldId id="281" r:id="rId33"/>
    <p:sldId id="283" r:id="rId34"/>
    <p:sldId id="284" r:id="rId35"/>
    <p:sldId id="293" r:id="rId36"/>
    <p:sldId id="285" r:id="rId37"/>
    <p:sldId id="286" r:id="rId38"/>
    <p:sldId id="289" r:id="rId39"/>
    <p:sldId id="287" r:id="rId40"/>
    <p:sldId id="288" r:id="rId41"/>
    <p:sldId id="290" r:id="rId42"/>
    <p:sldId id="291" r:id="rId43"/>
    <p:sldId id="292" r:id="rId44"/>
    <p:sldId id="294" r:id="rId45"/>
    <p:sldId id="298" r:id="rId46"/>
    <p:sldId id="299" r:id="rId47"/>
    <p:sldId id="300" r:id="rId48"/>
    <p:sldId id="301" r:id="rId49"/>
    <p:sldId id="302" r:id="rId50"/>
    <p:sldId id="305" r:id="rId51"/>
    <p:sldId id="306" r:id="rId52"/>
    <p:sldId id="307" r:id="rId53"/>
    <p:sldId id="308" r:id="rId54"/>
    <p:sldId id="303" r:id="rId55"/>
    <p:sldId id="304" r:id="rId56"/>
    <p:sldId id="309" r:id="rId57"/>
    <p:sldId id="310" r:id="rId58"/>
    <p:sldId id="316" r:id="rId59"/>
    <p:sldId id="311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1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0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5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3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0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9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8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7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2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39-BFAA-4A00-BACF-58AADCC3B4BB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7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6539-BFAA-4A00-BACF-58AADCC3B4BB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E856D-6B74-452B-933A-A695799D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1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Sensors Workshop, Part 1: Analog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Pierce Nichols</a:t>
            </a:r>
          </a:p>
          <a:p>
            <a:r>
              <a:rPr lang="en-US" dirty="0" smtClean="0"/>
              <a:t>17 October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4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sensor outputs are a poor match for most ADCs </a:t>
            </a:r>
          </a:p>
          <a:p>
            <a:pPr lvl="1"/>
            <a:r>
              <a:rPr lang="en-US" dirty="0" smtClean="0"/>
              <a:t>Wrong signal type</a:t>
            </a:r>
          </a:p>
          <a:p>
            <a:pPr lvl="1"/>
            <a:r>
              <a:rPr lang="en-US" dirty="0" smtClean="0"/>
              <a:t>Wrong voltage level/range</a:t>
            </a:r>
          </a:p>
          <a:p>
            <a:pPr lvl="1"/>
            <a:r>
              <a:rPr lang="en-US" dirty="0" smtClean="0"/>
              <a:t>Wrong offset</a:t>
            </a:r>
          </a:p>
          <a:p>
            <a:pPr lvl="1"/>
            <a:r>
              <a:rPr lang="en-US" dirty="0" smtClean="0"/>
              <a:t>Noisy/out of ADC frequency range</a:t>
            </a:r>
          </a:p>
          <a:p>
            <a:r>
              <a:rPr lang="en-US" dirty="0" smtClean="0"/>
              <a:t>Some sensors require precise excitation signals</a:t>
            </a:r>
          </a:p>
          <a:p>
            <a:r>
              <a:rPr lang="en-US" dirty="0" smtClean="0"/>
              <a:t>Signal conditioning often includes amplification, offset selection, and filtering.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system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19355" y="2939450"/>
            <a:ext cx="1181820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Sensor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55265" y="2939450"/>
            <a:ext cx="2004924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Signal Conditioning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2201175" y="3299603"/>
            <a:ext cx="7540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6" name="Rounded Rectangle 5"/>
          <p:cNvSpPr/>
          <p:nvPr/>
        </p:nvSpPr>
        <p:spPr>
          <a:xfrm>
            <a:off x="5714279" y="2939449"/>
            <a:ext cx="2429057" cy="720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Analog to Digital Conversion (ADC)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6" idx="1"/>
          </p:cNvCxnSpPr>
          <p:nvPr/>
        </p:nvCxnSpPr>
        <p:spPr>
          <a:xfrm flipV="1">
            <a:off x="4960189" y="3299602"/>
            <a:ext cx="7540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9" idx="1"/>
          </p:cNvCxnSpPr>
          <p:nvPr/>
        </p:nvCxnSpPr>
        <p:spPr>
          <a:xfrm>
            <a:off x="8143336" y="3299602"/>
            <a:ext cx="7540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8897425" y="2939450"/>
            <a:ext cx="1592295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Processing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02662" y="4134207"/>
            <a:ext cx="1181820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Display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  <a:endCxn id="10" idx="0"/>
          </p:cNvCxnSpPr>
          <p:nvPr/>
        </p:nvCxnSpPr>
        <p:spPr>
          <a:xfrm flipH="1">
            <a:off x="9693572" y="3659755"/>
            <a:ext cx="1" cy="474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0932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to Digital Conversion (ADC)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Analog to digital converter measures the (usually) voltage level numerous times per second and transforms it into a digital value</a:t>
            </a:r>
          </a:p>
          <a:p>
            <a:r>
              <a:rPr lang="en-US" dirty="0" smtClean="0"/>
              <a:t>Splits the input into 2</a:t>
            </a:r>
            <a:r>
              <a:rPr lang="en-US" baseline="30000" dirty="0" smtClean="0"/>
              <a:t>n</a:t>
            </a:r>
            <a:r>
              <a:rPr lang="en-US" dirty="0" smtClean="0"/>
              <a:t> discrete buckets, where n is the number of bits.</a:t>
            </a:r>
          </a:p>
          <a:p>
            <a:pPr lvl="1"/>
            <a:r>
              <a:rPr lang="en-US" dirty="0" smtClean="0"/>
              <a:t>Our Arduinos have a 10-bit ADC, which gives values from 0-1023</a:t>
            </a:r>
          </a:p>
          <a:p>
            <a:r>
              <a:rPr lang="en-US" dirty="0" smtClean="0"/>
              <a:t>Measures value at discrete points in time</a:t>
            </a:r>
          </a:p>
          <a:p>
            <a:pPr lvl="1"/>
            <a:r>
              <a:rPr lang="en-US" dirty="0" smtClean="0"/>
              <a:t>Can produce aliasing when measuring high frequency signals</a:t>
            </a:r>
          </a:p>
        </p:txBody>
      </p:sp>
    </p:spTree>
    <p:extLst>
      <p:ext uri="{BB962C8B-B14F-4D97-AF65-F5344CB8AC3E}">
        <p14:creationId xmlns:p14="http://schemas.microsoft.com/office/powerpoint/2010/main" val="385802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system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19355" y="2939450"/>
            <a:ext cx="1181820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Sensor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55265" y="2939450"/>
            <a:ext cx="2004924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Signal Conditioning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2201175" y="3299603"/>
            <a:ext cx="7540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6" name="Rounded Rectangle 5"/>
          <p:cNvSpPr/>
          <p:nvPr/>
        </p:nvSpPr>
        <p:spPr>
          <a:xfrm>
            <a:off x="5714279" y="2939449"/>
            <a:ext cx="2429057" cy="72030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Analog to Digital Conversion (ADC)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6" idx="1"/>
          </p:cNvCxnSpPr>
          <p:nvPr/>
        </p:nvCxnSpPr>
        <p:spPr>
          <a:xfrm flipV="1">
            <a:off x="4960189" y="3299602"/>
            <a:ext cx="75409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" name="Straight Arrow Connector 7"/>
          <p:cNvCxnSpPr>
            <a:stCxn id="6" idx="3"/>
            <a:endCxn id="9" idx="1"/>
          </p:cNvCxnSpPr>
          <p:nvPr/>
        </p:nvCxnSpPr>
        <p:spPr>
          <a:xfrm>
            <a:off x="8143336" y="3299602"/>
            <a:ext cx="7540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8897425" y="2939450"/>
            <a:ext cx="1592295" cy="720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Processing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02662" y="4134207"/>
            <a:ext cx="1181820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Display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  <a:endCxn id="10" idx="0"/>
          </p:cNvCxnSpPr>
          <p:nvPr/>
        </p:nvCxnSpPr>
        <p:spPr>
          <a:xfrm flipH="1">
            <a:off x="9693572" y="3659755"/>
            <a:ext cx="1" cy="474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67549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ADC output is in the form of digital codes that do not correspond directly to engineering units. </a:t>
            </a:r>
          </a:p>
          <a:p>
            <a:r>
              <a:rPr lang="en-US" dirty="0" smtClean="0"/>
              <a:t>Sensor output may require application of calibration</a:t>
            </a:r>
          </a:p>
          <a:p>
            <a:r>
              <a:rPr lang="en-US" dirty="0" smtClean="0"/>
              <a:t>Common processing steps include</a:t>
            </a:r>
          </a:p>
          <a:p>
            <a:pPr lvl="1"/>
            <a:r>
              <a:rPr lang="en-US" dirty="0" smtClean="0"/>
              <a:t>Scaling (i.e. 0-1023 scaled to 0-5V)</a:t>
            </a:r>
          </a:p>
          <a:p>
            <a:pPr lvl="1"/>
            <a:r>
              <a:rPr lang="en-US" dirty="0" smtClean="0"/>
              <a:t>Offsets</a:t>
            </a:r>
          </a:p>
          <a:p>
            <a:pPr lvl="1"/>
            <a:r>
              <a:rPr lang="en-US" dirty="0" smtClean="0"/>
              <a:t>Calibration</a:t>
            </a:r>
          </a:p>
          <a:p>
            <a:pPr lvl="1"/>
            <a:r>
              <a:rPr lang="en-US" dirty="0" smtClean="0"/>
              <a:t>Digital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9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system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19355" y="2939450"/>
            <a:ext cx="1181820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Sensor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55265" y="2939450"/>
            <a:ext cx="2004924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Signal Conditioning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2201175" y="3299603"/>
            <a:ext cx="7540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6" name="Rounded Rectangle 5"/>
          <p:cNvSpPr/>
          <p:nvPr/>
        </p:nvSpPr>
        <p:spPr>
          <a:xfrm>
            <a:off x="5714279" y="2939449"/>
            <a:ext cx="2429057" cy="72030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Analog to Digital Conversion (ADC)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6" idx="1"/>
          </p:cNvCxnSpPr>
          <p:nvPr/>
        </p:nvCxnSpPr>
        <p:spPr>
          <a:xfrm flipV="1">
            <a:off x="4960189" y="3299602"/>
            <a:ext cx="75409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" name="Straight Arrow Connector 7"/>
          <p:cNvCxnSpPr>
            <a:stCxn id="6" idx="3"/>
            <a:endCxn id="9" idx="1"/>
          </p:cNvCxnSpPr>
          <p:nvPr/>
        </p:nvCxnSpPr>
        <p:spPr>
          <a:xfrm>
            <a:off x="8143336" y="3299602"/>
            <a:ext cx="7540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8897425" y="2939450"/>
            <a:ext cx="1592295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Processing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02662" y="4134207"/>
            <a:ext cx="1181820" cy="720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Display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  <a:endCxn id="10" idx="0"/>
          </p:cNvCxnSpPr>
          <p:nvPr/>
        </p:nvCxnSpPr>
        <p:spPr>
          <a:xfrm flipH="1">
            <a:off x="9693572" y="3659755"/>
            <a:ext cx="1" cy="474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26610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must be presented in some way that a consumer can act on.</a:t>
            </a:r>
          </a:p>
          <a:p>
            <a:r>
              <a:rPr lang="en-US" dirty="0" smtClean="0"/>
              <a:t>Common examples:</a:t>
            </a:r>
          </a:p>
          <a:p>
            <a:pPr lvl="1"/>
            <a:r>
              <a:rPr lang="en-US" dirty="0" smtClean="0"/>
              <a:t>Strip charts</a:t>
            </a:r>
          </a:p>
          <a:p>
            <a:pPr lvl="1"/>
            <a:r>
              <a:rPr lang="en-US" dirty="0" smtClean="0"/>
              <a:t>Oscilloscope</a:t>
            </a:r>
          </a:p>
          <a:p>
            <a:pPr lvl="1"/>
            <a:r>
              <a:rPr lang="en-US" dirty="0" smtClean="0"/>
              <a:t>Digital numeric displays</a:t>
            </a:r>
          </a:p>
          <a:p>
            <a:pPr lvl="1"/>
            <a:r>
              <a:rPr lang="en-US" dirty="0" smtClean="0"/>
              <a:t>Dials</a:t>
            </a:r>
          </a:p>
          <a:p>
            <a:pPr lvl="1"/>
            <a:r>
              <a:rPr lang="en-US" dirty="0" smtClean="0"/>
              <a:t>Transmitted to another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66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Impedance &amp; </a:t>
            </a:r>
            <a:r>
              <a:rPr lang="en-US" dirty="0" err="1" smtClean="0"/>
              <a:t>Thévenin's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7100"/>
          </a:xfrm>
        </p:spPr>
        <p:txBody>
          <a:bodyPr/>
          <a:lstStyle/>
          <a:p>
            <a:r>
              <a:rPr lang="en-US" dirty="0" smtClean="0"/>
              <a:t>Any linear electrical network with voltages, current sources, and resistances can be replaced with a single voltage source putting out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th</a:t>
            </a:r>
            <a:r>
              <a:rPr lang="en-US" dirty="0" smtClean="0"/>
              <a:t> and a single series resistor of value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th</a:t>
            </a:r>
            <a:endParaRPr lang="en-US" baseline="-25000" dirty="0" smtClean="0"/>
          </a:p>
          <a:p>
            <a:r>
              <a:rPr lang="en-US" dirty="0" smtClean="0"/>
              <a:t>The equivalent resistance of a battery is why it doesn’t turn into a grenade when you short the terminals. </a:t>
            </a:r>
          </a:p>
          <a:p>
            <a:r>
              <a:rPr lang="en-US" dirty="0" err="1" smtClean="0"/>
              <a:t>R</a:t>
            </a:r>
            <a:r>
              <a:rPr lang="en-US" baseline="-25000" dirty="0" err="1" smtClean="0"/>
              <a:t>th</a:t>
            </a:r>
            <a:r>
              <a:rPr lang="en-US" dirty="0" smtClean="0"/>
              <a:t> is also called impedance when we’re talking about circuit outputs.</a:t>
            </a:r>
          </a:p>
          <a:p>
            <a:r>
              <a:rPr lang="en-US" dirty="0" smtClean="0"/>
              <a:t>In a circuit input, impedance is the equivalent resistance to ground.</a:t>
            </a:r>
          </a:p>
          <a:p>
            <a:r>
              <a:rPr lang="en-US" dirty="0" smtClean="0"/>
              <a:t>For quasi-DC circuits, ideal outputs have 0 impedance &amp; ideal inputs have ∞ impedance.</a:t>
            </a:r>
          </a:p>
          <a:p>
            <a:r>
              <a:rPr lang="en-US" dirty="0" smtClean="0"/>
              <a:t>AC &amp; RF are different…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3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terms to know…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Transfer function</a:t>
            </a:r>
            <a:r>
              <a:rPr lang="en-US" dirty="0"/>
              <a:t> </a:t>
            </a:r>
            <a:r>
              <a:rPr lang="en-US" dirty="0" smtClean="0"/>
              <a:t>– the function that relates the output of a sensor or circuit to its input.</a:t>
            </a:r>
          </a:p>
          <a:p>
            <a:r>
              <a:rPr lang="en-US" b="1" dirty="0" smtClean="0"/>
              <a:t>Decibels (dB)</a:t>
            </a:r>
            <a:r>
              <a:rPr lang="en-US" dirty="0" smtClean="0"/>
              <a:t> – a logarithmic unit for describing ratios. More on this tomorrow.</a:t>
            </a:r>
          </a:p>
          <a:p>
            <a:r>
              <a:rPr lang="en-US" b="1" dirty="0" smtClean="0"/>
              <a:t>Bandwidth</a:t>
            </a:r>
            <a:r>
              <a:rPr lang="en-US" dirty="0" smtClean="0"/>
              <a:t> – the span between the highest and lowest frequency a system  will pass. If it will pass DC, then this is the maximum frequency it will pass. </a:t>
            </a:r>
          </a:p>
          <a:p>
            <a:r>
              <a:rPr lang="en-US" b="1" dirty="0" smtClean="0"/>
              <a:t>Low pass </a:t>
            </a:r>
            <a:r>
              <a:rPr lang="en-US" dirty="0" smtClean="0"/>
              <a:t>– a system that will only pass signals below a certain frequency. All real systems have low-pass characteristics. </a:t>
            </a:r>
          </a:p>
          <a:p>
            <a:r>
              <a:rPr lang="en-US" b="1" dirty="0" smtClean="0"/>
              <a:t>High pass </a:t>
            </a:r>
            <a:r>
              <a:rPr lang="en-US" dirty="0" smtClean="0"/>
              <a:t>– a system that will only pass signals above a certain frequency. This is not mutually exclusive with low pass.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4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conditioning circuits (a small sampling)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Voltage amplifiers</a:t>
            </a:r>
          </a:p>
          <a:p>
            <a:r>
              <a:rPr lang="en-US" dirty="0" smtClean="0"/>
              <a:t>Current to voltage amplifiers (aka </a:t>
            </a:r>
            <a:r>
              <a:rPr lang="en-US" dirty="0" err="1" smtClean="0"/>
              <a:t>transimpedance</a:t>
            </a:r>
            <a:r>
              <a:rPr lang="en-US" dirty="0" smtClean="0"/>
              <a:t> amplifier)</a:t>
            </a:r>
          </a:p>
          <a:p>
            <a:r>
              <a:rPr lang="en-US" dirty="0" smtClean="0"/>
              <a:t>Charge amplifiers</a:t>
            </a:r>
          </a:p>
          <a:p>
            <a:r>
              <a:rPr lang="en-US" dirty="0" smtClean="0"/>
              <a:t>Frequency to voltage converters (and vice versa)</a:t>
            </a:r>
          </a:p>
          <a:p>
            <a:r>
              <a:rPr lang="en-US" dirty="0" smtClean="0"/>
              <a:t>Excitation circuits (voltage sources, current sources, frequency sources,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be covering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703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Introductions: who are you and what do you hope to get out of this class?</a:t>
            </a:r>
          </a:p>
          <a:p>
            <a:r>
              <a:rPr lang="en-US" dirty="0" smtClean="0"/>
              <a:t>What is a sensor?</a:t>
            </a:r>
          </a:p>
          <a:p>
            <a:r>
              <a:rPr lang="en-US" dirty="0" smtClean="0"/>
              <a:t>Sensing systems</a:t>
            </a:r>
          </a:p>
          <a:p>
            <a:r>
              <a:rPr lang="en-US" dirty="0" smtClean="0"/>
              <a:t>Pots and switches as sensors</a:t>
            </a:r>
          </a:p>
          <a:p>
            <a:r>
              <a:rPr lang="en-US" dirty="0" smtClean="0"/>
              <a:t>Signal conditioning circuits</a:t>
            </a:r>
          </a:p>
          <a:p>
            <a:r>
              <a:rPr lang="en-US" dirty="0" smtClean="0"/>
              <a:t>Resistive sensors</a:t>
            </a:r>
          </a:p>
          <a:p>
            <a:r>
              <a:rPr lang="en-US" dirty="0" err="1" smtClean="0"/>
              <a:t>Piezo</a:t>
            </a:r>
            <a:r>
              <a:rPr lang="en-US" dirty="0" smtClean="0"/>
              <a:t> sensors</a:t>
            </a:r>
          </a:p>
          <a:p>
            <a:r>
              <a:rPr lang="en-US" dirty="0" smtClean="0"/>
              <a:t>Other sensors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8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 as position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65453" cy="4351338"/>
          </a:xfrm>
        </p:spPr>
        <p:txBody>
          <a:bodyPr/>
          <a:lstStyle/>
          <a:p>
            <a:r>
              <a:rPr lang="en-US" dirty="0" smtClean="0"/>
              <a:t>If we connect one side the potentiometer to a voltage source and the other side to ground, the voltage at the wiper is proportional to the position of the pot</a:t>
            </a:r>
          </a:p>
          <a:p>
            <a:r>
              <a:rPr lang="en-US" dirty="0" smtClean="0"/>
              <a:t>Connect a pot to your Arduino as shown to the right.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091" y="795610"/>
            <a:ext cx="4781909" cy="546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5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Potentiometer position sensor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‘</a:t>
            </a:r>
            <a:r>
              <a:rPr lang="en-US" dirty="0" err="1" smtClean="0"/>
              <a:t>one_channel_scope.pde</a:t>
            </a:r>
            <a:r>
              <a:rPr lang="en-US" dirty="0" smtClean="0"/>
              <a:t>’ sketch with </a:t>
            </a:r>
            <a:r>
              <a:rPr lang="en-US" dirty="0"/>
              <a:t>P</a:t>
            </a:r>
            <a:r>
              <a:rPr lang="en-US" dirty="0" smtClean="0"/>
              <a:t>rocessing</a:t>
            </a:r>
          </a:p>
          <a:p>
            <a:r>
              <a:rPr lang="en-US" dirty="0" smtClean="0"/>
              <a:t>Open the ‘</a:t>
            </a:r>
            <a:r>
              <a:rPr lang="en-US" dirty="0" err="1" smtClean="0"/>
              <a:t>one_channel_scope.ino</a:t>
            </a:r>
            <a:r>
              <a:rPr lang="en-US" dirty="0" smtClean="0"/>
              <a:t>’ sketch with Arduino &amp; program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88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Softpots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39906" cy="4351338"/>
          </a:xfrm>
        </p:spPr>
        <p:txBody>
          <a:bodyPr/>
          <a:lstStyle/>
          <a:p>
            <a:r>
              <a:rPr lang="en-US" dirty="0" smtClean="0"/>
              <a:t>These are potentiometers whose wiper is formed by pressing on the strip.</a:t>
            </a:r>
          </a:p>
          <a:p>
            <a:r>
              <a:rPr lang="en-US" dirty="0" smtClean="0"/>
              <a:t>They are flexible and have adhesive backs; easy to integrate</a:t>
            </a:r>
          </a:p>
          <a:p>
            <a:r>
              <a:rPr lang="en-US" dirty="0" smtClean="0"/>
              <a:t>Often used for position sensing and user interface.</a:t>
            </a:r>
          </a:p>
          <a:p>
            <a:r>
              <a:rPr lang="en-US" dirty="0" smtClean="0"/>
              <a:t>Electrically identical to other pots.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650" y="335055"/>
            <a:ext cx="4252643" cy="31933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703" y="3528403"/>
            <a:ext cx="4744539" cy="315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0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Potentiometer pros and cons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Cheap</a:t>
            </a:r>
          </a:p>
          <a:p>
            <a:r>
              <a:rPr lang="en-US" dirty="0" smtClean="0"/>
              <a:t>Easy circuitry</a:t>
            </a:r>
          </a:p>
          <a:p>
            <a:r>
              <a:rPr lang="en-US" dirty="0" smtClean="0"/>
              <a:t>Large electrical range</a:t>
            </a:r>
          </a:p>
          <a:p>
            <a:r>
              <a:rPr lang="en-US" dirty="0" smtClean="0"/>
              <a:t>Available in a huge variety of different grades and form factors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Noisy</a:t>
            </a:r>
          </a:p>
          <a:p>
            <a:r>
              <a:rPr lang="en-US" dirty="0" smtClean="0"/>
              <a:t>Poor durability</a:t>
            </a:r>
          </a:p>
          <a:p>
            <a:r>
              <a:rPr lang="en-US" dirty="0" smtClean="0"/>
              <a:t>Output impedance is excessively high, so it is sensitive to loading.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01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Switches as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91996" cy="4351338"/>
          </a:xfrm>
        </p:spPr>
        <p:txBody>
          <a:bodyPr/>
          <a:lstStyle/>
          <a:p>
            <a:r>
              <a:rPr lang="en-US" dirty="0" smtClean="0"/>
              <a:t>Switches are often used for sensing position limits</a:t>
            </a:r>
          </a:p>
          <a:p>
            <a:r>
              <a:rPr lang="en-US" dirty="0" smtClean="0"/>
              <a:t>End stops on CNC machines are frequently implemented with switches.</a:t>
            </a:r>
          </a:p>
          <a:p>
            <a:r>
              <a:rPr lang="en-US" dirty="0" smtClean="0"/>
              <a:t>Can be attached to all sorts of actuators, such as level floats. </a:t>
            </a:r>
          </a:p>
          <a:p>
            <a:r>
              <a:rPr lang="en-US" dirty="0" smtClean="0"/>
              <a:t>Also widely used for user interface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672" y="396456"/>
            <a:ext cx="3168576" cy="31580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672" y="3554470"/>
            <a:ext cx="3273680" cy="299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7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switch sensing circuits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41" y="2130725"/>
            <a:ext cx="10394717" cy="31267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21306" y="5572664"/>
            <a:ext cx="3010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Hall effect sensor works like this one…</a:t>
            </a:r>
            <a:endParaRPr lang="en-US" dirty="0"/>
          </a:p>
        </p:txBody>
      </p:sp>
      <p:sp>
        <p:nvSpPr>
          <p:cNvPr id="10" name="Up Arrow 9"/>
          <p:cNvSpPr/>
          <p:nvPr/>
        </p:nvSpPr>
        <p:spPr>
          <a:xfrm>
            <a:off x="9984299" y="4436639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4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sensing circuit &amp;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8034" cy="120224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Use Button example code</a:t>
            </a:r>
          </a:p>
          <a:p>
            <a:r>
              <a:rPr lang="en-US" dirty="0" smtClean="0"/>
              <a:t>Hookup shown is active 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601" y="2803584"/>
            <a:ext cx="8328797" cy="385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7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24245" cy="4799462"/>
          </a:xfrm>
        </p:spPr>
        <p:txBody>
          <a:bodyPr/>
          <a:lstStyle/>
          <a:p>
            <a:r>
              <a:rPr lang="en-US" dirty="0" smtClean="0"/>
              <a:t>Switches do not transition smoothly…</a:t>
            </a:r>
          </a:p>
          <a:p>
            <a:r>
              <a:rPr lang="en-US" dirty="0" smtClean="0"/>
              <a:t>Mechanical contacts bounce!</a:t>
            </a:r>
          </a:p>
          <a:p>
            <a:r>
              <a:rPr lang="en-US" dirty="0" smtClean="0"/>
              <a:t>This may cause undesired behavior if you’re trying to count switch activations.</a:t>
            </a:r>
          </a:p>
          <a:p>
            <a:r>
              <a:rPr lang="en-US" dirty="0" smtClean="0"/>
              <a:t>Most common way to </a:t>
            </a:r>
            <a:r>
              <a:rPr lang="en-US" dirty="0" err="1" smtClean="0"/>
              <a:t>debounce</a:t>
            </a:r>
            <a:r>
              <a:rPr lang="en-US" dirty="0" smtClean="0"/>
              <a:t> with a microcontroller is to check twice (say 3 </a:t>
            </a:r>
            <a:r>
              <a:rPr lang="en-US" dirty="0" err="1" smtClean="0"/>
              <a:t>ms</a:t>
            </a:r>
            <a:r>
              <a:rPr lang="en-US" dirty="0" smtClean="0"/>
              <a:t> apart for this switch)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619" y="2472647"/>
            <a:ext cx="6001954" cy="338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3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code with de-bounce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Arduino </a:t>
            </a:r>
            <a:r>
              <a:rPr lang="en-US" dirty="0" err="1" smtClean="0"/>
              <a:t>Debounce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Reed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43600" cy="4351338"/>
          </a:xfrm>
        </p:spPr>
        <p:txBody>
          <a:bodyPr/>
          <a:lstStyle/>
          <a:p>
            <a:r>
              <a:rPr lang="en-US" dirty="0" smtClean="0"/>
              <a:t>A small switch actuated by a magnetic field</a:t>
            </a:r>
          </a:p>
          <a:p>
            <a:r>
              <a:rPr lang="en-US" dirty="0" smtClean="0"/>
              <a:t>Electrically, it’s just like the button</a:t>
            </a:r>
          </a:p>
          <a:p>
            <a:r>
              <a:rPr lang="en-US" dirty="0" smtClean="0"/>
              <a:t>Can be used to sense position and presence.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787160"/>
            <a:ext cx="4958032" cy="495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3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Download and install the following things:</a:t>
            </a:r>
          </a:p>
          <a:p>
            <a:r>
              <a:rPr lang="en-US" dirty="0" smtClean="0"/>
              <a:t>Arduino IDE</a:t>
            </a:r>
          </a:p>
          <a:p>
            <a:r>
              <a:rPr lang="en-US" dirty="0" smtClean="0"/>
              <a:t>Processing</a:t>
            </a:r>
          </a:p>
          <a:p>
            <a:r>
              <a:rPr lang="en-US" dirty="0" smtClean="0"/>
              <a:t>Class </a:t>
            </a:r>
            <a:r>
              <a:rPr lang="en-US" dirty="0"/>
              <a:t>files (https://</a:t>
            </a:r>
            <a:r>
              <a:rPr lang="en-US" dirty="0" smtClean="0"/>
              <a:t>github.com/logos-electromechanical/SensorWorkshop)</a:t>
            </a:r>
            <a:endParaRPr lang="en-US" dirty="0" smtClean="0"/>
          </a:p>
          <a:p>
            <a:r>
              <a:rPr lang="en-US" dirty="0" smtClean="0"/>
              <a:t>Libraries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2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 minute break…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9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Amplifier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96789" cy="4351338"/>
          </a:xfrm>
        </p:spPr>
        <p:txBody>
          <a:bodyPr/>
          <a:lstStyle/>
          <a:p>
            <a:r>
              <a:rPr lang="en-US" dirty="0" smtClean="0"/>
              <a:t>Typical instrumentation amplifiers are built with operational amplifiers (usually called op-amps).</a:t>
            </a:r>
          </a:p>
          <a:p>
            <a:r>
              <a:rPr lang="en-US" b="1" dirty="0" smtClean="0"/>
              <a:t>Two golden rules:</a:t>
            </a:r>
          </a:p>
          <a:p>
            <a:r>
              <a:rPr lang="en-US" dirty="0" smtClean="0"/>
              <a:t>The output of the op-amp will change to keep the positive and negative inputs equal.</a:t>
            </a:r>
          </a:p>
          <a:p>
            <a:r>
              <a:rPr lang="en-US" dirty="0" smtClean="0"/>
              <a:t>The inputs draw no current.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832" y="2334920"/>
            <a:ext cx="4443663" cy="333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5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is key to doing useful things with op amps. </a:t>
            </a:r>
          </a:p>
          <a:p>
            <a:r>
              <a:rPr lang="en-US" dirty="0" smtClean="0"/>
              <a:t>Positive feedback is where we connect the output back to the positive input through some circuit.</a:t>
            </a:r>
          </a:p>
          <a:p>
            <a:r>
              <a:rPr lang="en-US" dirty="0" smtClean="0"/>
              <a:t>Negative feedback is where we connect the output back to the negative input through some circuit, and is by far the more common and useful mode.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508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Op-Amps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11779" cy="4351338"/>
          </a:xfrm>
        </p:spPr>
        <p:txBody>
          <a:bodyPr/>
          <a:lstStyle/>
          <a:p>
            <a:r>
              <a:rPr lang="en-US" dirty="0" smtClean="0"/>
              <a:t>We’re using the MCP6004, which has four op-amps in a single 14 pin DIP package.</a:t>
            </a:r>
          </a:p>
          <a:p>
            <a:r>
              <a:rPr lang="en-US" dirty="0" smtClean="0"/>
              <a:t>Most quad op-amps share the same </a:t>
            </a:r>
            <a:r>
              <a:rPr lang="en-US" dirty="0" err="1" smtClean="0"/>
              <a:t>pinout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It’s a common, cheap part with a power supply range from 1.8V to 6.0V</a:t>
            </a:r>
          </a:p>
          <a:p>
            <a:r>
              <a:rPr lang="en-US" dirty="0" smtClean="0"/>
              <a:t>This is a rail-to-rail part, which means that the input and output can go all the way to the voltage rails.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979" y="1979612"/>
            <a:ext cx="4797565" cy="404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Datasheet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Common mode voltage range includes rails + 300 mV</a:t>
            </a:r>
            <a:endParaRPr lang="en-US" baseline="-25000" dirty="0" smtClean="0"/>
          </a:p>
          <a:p>
            <a:r>
              <a:rPr lang="en-US" dirty="0" smtClean="0"/>
              <a:t>Input offset voltage 4.5</a:t>
            </a:r>
          </a:p>
          <a:p>
            <a:r>
              <a:rPr lang="en-US" dirty="0" smtClean="0"/>
              <a:t> mV</a:t>
            </a:r>
          </a:p>
          <a:p>
            <a:r>
              <a:rPr lang="en-US" dirty="0" smtClean="0"/>
              <a:t>Input offset current 1 </a:t>
            </a:r>
            <a:r>
              <a:rPr lang="en-US" dirty="0" err="1" smtClean="0"/>
              <a:t>pA</a:t>
            </a:r>
            <a:endParaRPr lang="en-US" dirty="0" smtClean="0"/>
          </a:p>
          <a:p>
            <a:r>
              <a:rPr lang="en-US" dirty="0" smtClean="0"/>
              <a:t>Input bias current 19 </a:t>
            </a:r>
            <a:r>
              <a:rPr lang="en-US" dirty="0" err="1" smtClean="0"/>
              <a:t>pA</a:t>
            </a:r>
            <a:endParaRPr lang="en-US" dirty="0" smtClean="0"/>
          </a:p>
          <a:p>
            <a:r>
              <a:rPr lang="en-US" dirty="0" smtClean="0"/>
              <a:t>Open loop gain 112 dB</a:t>
            </a:r>
          </a:p>
          <a:p>
            <a:r>
              <a:rPr lang="en-US" dirty="0" smtClean="0"/>
              <a:t>CMRR 76 dB (</a:t>
            </a:r>
            <a:r>
              <a:rPr lang="en-US" dirty="0" err="1" smtClean="0"/>
              <a:t>typ</a:t>
            </a:r>
            <a:r>
              <a:rPr lang="en-US" dirty="0" smtClean="0"/>
              <a:t>)</a:t>
            </a:r>
          </a:p>
          <a:p>
            <a:r>
              <a:rPr lang="en-US" dirty="0" smtClean="0"/>
              <a:t>PSRR 86 dB (</a:t>
            </a:r>
            <a:r>
              <a:rPr lang="en-US" dirty="0" err="1" smtClean="0"/>
              <a:t>typ</a:t>
            </a:r>
            <a:r>
              <a:rPr lang="en-US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Max </a:t>
                </a:r>
                <a:r>
                  <a:rPr lang="en-US" dirty="0" err="1" smtClean="0"/>
                  <a:t>V</a:t>
                </a:r>
                <a:r>
                  <a:rPr lang="en-US" baseline="-25000" dirty="0" err="1" smtClean="0"/>
                  <a:t>out</a:t>
                </a:r>
                <a:r>
                  <a:rPr lang="en-US" dirty="0" smtClean="0"/>
                  <a:t> = </a:t>
                </a:r>
                <a:r>
                  <a:rPr lang="en-US" dirty="0" err="1" smtClean="0"/>
                  <a:t>V</a:t>
                </a:r>
                <a:r>
                  <a:rPr lang="en-US" baseline="-25000" dirty="0" err="1" smtClean="0"/>
                  <a:t>cc</a:t>
                </a:r>
                <a:r>
                  <a:rPr lang="en-US" dirty="0" smtClean="0"/>
                  <a:t> – 25 mV</a:t>
                </a:r>
              </a:p>
              <a:p>
                <a:r>
                  <a:rPr lang="en-US" dirty="0" smtClean="0"/>
                  <a:t>Output current 23 mA</a:t>
                </a:r>
              </a:p>
              <a:p>
                <a:r>
                  <a:rPr lang="en-US" dirty="0" smtClean="0"/>
                  <a:t>Gain-Bandwidth Product 1.0 MHz</a:t>
                </a:r>
              </a:p>
              <a:p>
                <a:r>
                  <a:rPr lang="en-US" dirty="0" smtClean="0"/>
                  <a:t>Slew Rate 0.6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18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82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setup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704" y="1482852"/>
            <a:ext cx="7438591" cy="5375148"/>
          </a:xfrm>
        </p:spPr>
      </p:pic>
    </p:spTree>
    <p:extLst>
      <p:ext uri="{BB962C8B-B14F-4D97-AF65-F5344CB8AC3E}">
        <p14:creationId xmlns:p14="http://schemas.microsoft.com/office/powerpoint/2010/main" val="246489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Voltage Follower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535392" cy="2315054"/>
              </a:xfrm>
            </p:spPr>
            <p:txBody>
              <a:bodyPr/>
              <a:lstStyle/>
              <a:p>
                <a:r>
                  <a:rPr lang="en-US" dirty="0" smtClean="0"/>
                  <a:t>Simple negative feedback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Loading on </a:t>
                </a:r>
                <a:r>
                  <a:rPr lang="en-US" i="1" dirty="0" err="1" smtClean="0"/>
                  <a:t>V</a:t>
                </a:r>
                <a:r>
                  <a:rPr lang="en-US" i="1" baseline="-25000" dirty="0" err="1" smtClean="0"/>
                  <a:t>out</a:t>
                </a:r>
                <a:r>
                  <a:rPr lang="en-US" dirty="0" smtClean="0"/>
                  <a:t> has no effect on </a:t>
                </a:r>
                <a:r>
                  <a:rPr lang="en-US" i="1" dirty="0" smtClean="0"/>
                  <a:t>V</a:t>
                </a:r>
                <a:r>
                  <a:rPr lang="en-US" i="1" baseline="-25000" dirty="0" smtClean="0"/>
                  <a:t>in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535392" cy="2315054"/>
              </a:xfrm>
              <a:blipFill rotWithShape="0">
                <a:blip r:embed="rId2"/>
                <a:stretch>
                  <a:fillRect l="-3109" t="-4211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67" y="4140679"/>
            <a:ext cx="5189082" cy="2361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46841" y="1527625"/>
            <a:ext cx="6285660" cy="366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3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Non-Inverting Amplifier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760343" cy="4351338"/>
              </a:xfrm>
            </p:spPr>
            <p:txBody>
              <a:bodyPr/>
              <a:lstStyle/>
              <a:p>
                <a:r>
                  <a:rPr lang="en-US" dirty="0" smtClean="0"/>
                  <a:t>Let’s add a voltage divider to the feedback…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760343" cy="4351338"/>
              </a:xfrm>
              <a:blipFill rotWithShape="0">
                <a:blip r:embed="rId2"/>
                <a:stretch>
                  <a:fillRect l="-230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65352"/>
            <a:ext cx="4760343" cy="1983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84858" y="1005788"/>
            <a:ext cx="6364982" cy="457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8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word about 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3733800" cy="4815807"/>
          </a:xfrm>
        </p:spPr>
        <p:txBody>
          <a:bodyPr/>
          <a:lstStyle/>
          <a:p>
            <a:r>
              <a:rPr lang="en-US" dirty="0" smtClean="0"/>
              <a:t>Ground in all these circuits is where you choose to put it.</a:t>
            </a:r>
          </a:p>
          <a:p>
            <a:r>
              <a:rPr lang="en-US" dirty="0" smtClean="0"/>
              <a:t>Therefore, we can use it to introduce output offset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825624"/>
            <a:ext cx="7448165" cy="430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0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Inverting Amplifier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830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Negative input terminal must always be at ground, so output falls or rises such that the voltage divider balances.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83000" cy="4351338"/>
              </a:xfrm>
              <a:blipFill rotWithShape="0">
                <a:blip r:embed="rId2"/>
                <a:stretch>
                  <a:fillRect l="-2449" r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200" y="1825625"/>
            <a:ext cx="6551299" cy="382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sensor?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Broadly, a “device that receives and responds to a signal or stimulus”, including:</a:t>
            </a:r>
          </a:p>
          <a:p>
            <a:pPr lvl="1"/>
            <a:r>
              <a:rPr lang="en-US" dirty="0" smtClean="0"/>
              <a:t>Eyes</a:t>
            </a:r>
          </a:p>
          <a:p>
            <a:pPr lvl="1"/>
            <a:r>
              <a:rPr lang="en-US" dirty="0" smtClean="0"/>
              <a:t>Lateral line of a fish</a:t>
            </a:r>
          </a:p>
          <a:p>
            <a:pPr lvl="1"/>
            <a:r>
              <a:rPr lang="en-US" dirty="0" smtClean="0"/>
              <a:t>Thermometer</a:t>
            </a:r>
          </a:p>
          <a:p>
            <a:pPr lvl="1"/>
            <a:r>
              <a:rPr lang="en-US" dirty="0" smtClean="0"/>
              <a:t>Inner ear</a:t>
            </a:r>
          </a:p>
          <a:p>
            <a:r>
              <a:rPr lang="en-US" dirty="0" smtClean="0"/>
              <a:t>For the purposes of this workshop, a device that produces an electrical signal in response to a physical signal of some kind.</a:t>
            </a:r>
          </a:p>
          <a:p>
            <a:r>
              <a:rPr lang="en-US" dirty="0" smtClean="0"/>
              <a:t>Sensors are (almost) always part of a larger system that records or acts on their output. </a:t>
            </a:r>
          </a:p>
        </p:txBody>
      </p:sp>
    </p:spTree>
    <p:extLst>
      <p:ext uri="{BB962C8B-B14F-4D97-AF65-F5344CB8AC3E}">
        <p14:creationId xmlns:p14="http://schemas.microsoft.com/office/powerpoint/2010/main" val="249350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Amplifier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079521" cy="4351338"/>
              </a:xfrm>
            </p:spPr>
            <p:txBody>
              <a:bodyPr/>
              <a:lstStyle/>
              <a:p>
                <a:r>
                  <a:rPr lang="en-US" dirty="0" smtClean="0"/>
                  <a:t>Let’s combine these two…</a:t>
                </a:r>
              </a:p>
              <a:p>
                <a:r>
                  <a:rPr lang="en-US" dirty="0" smtClean="0"/>
                  <a:t>Assuming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If the above assumption is not true, then the CMRR is poor</a:t>
                </a: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Input impedance is low compared to non-inverting amplifier.</a:t>
                </a:r>
              </a:p>
              <a:p>
                <a:pPr marL="0" indent="0">
                  <a:buNone/>
                </a:pPr>
                <a:endParaRPr lang="en-US" dirty="0" smtClean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079521" cy="4351338"/>
              </a:xfrm>
              <a:blipFill rotWithShape="0">
                <a:blip r:embed="rId2"/>
                <a:stretch>
                  <a:fillRect l="-216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22485"/>
            <a:ext cx="5821752" cy="388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0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 Amplifier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34263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Let’s get a differential amplifier with really large input impedance…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𝑔𝑎𝑖𝑛</m:t>
                                </m:r>
                              </m:sub>
                            </m:sSub>
                          </m:den>
                        </m:f>
                      </m:e>
                    </m:d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Without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𝑔𝑎𝑖𝑛</m:t>
                        </m:r>
                      </m:sub>
                    </m:sSub>
                  </m:oMath>
                </a14:m>
                <a:r>
                  <a:rPr lang="en-US" dirty="0" smtClean="0"/>
                  <a:t>,  it’s just two voltage followers feeding a differential amplifier.</a:t>
                </a:r>
              </a:p>
              <a:p>
                <a:r>
                  <a:rPr lang="en-US" dirty="0" smtClean="0"/>
                  <a:t>Works best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𝑔𝑎𝑖𝑛</m:t>
                        </m:r>
                      </m:sub>
                    </m:sSub>
                  </m:oMath>
                </a14:m>
                <a:r>
                  <a:rPr lang="en-US" dirty="0" smtClean="0"/>
                  <a:t> is present and can be used to set the gain of the whole circuit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34263" cy="4351338"/>
              </a:xfrm>
              <a:blipFill rotWithShape="0">
                <a:blip r:embed="rId2"/>
                <a:stretch>
                  <a:fillRect l="-2020" t="-3081" r="-1122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63" y="1989221"/>
            <a:ext cx="5583656" cy="418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6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 minute break…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Resistive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sensor types produce a varying resistance…</a:t>
            </a:r>
          </a:p>
          <a:p>
            <a:r>
              <a:rPr lang="en-US" dirty="0" smtClean="0"/>
              <a:t>Bend sensors</a:t>
            </a:r>
          </a:p>
          <a:p>
            <a:r>
              <a:rPr lang="en-US" dirty="0" smtClean="0"/>
              <a:t>Photocell</a:t>
            </a:r>
          </a:p>
          <a:p>
            <a:r>
              <a:rPr lang="en-US" dirty="0" smtClean="0"/>
              <a:t>Force-sensitive resistor</a:t>
            </a:r>
          </a:p>
          <a:p>
            <a:r>
              <a:rPr lang="en-US" dirty="0" smtClean="0"/>
              <a:t>Thermistor</a:t>
            </a:r>
          </a:p>
          <a:p>
            <a:r>
              <a:rPr lang="en-US" dirty="0" smtClean="0"/>
              <a:t>We can produce a synthetic pot with a resistor and an amplifier…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89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09"/>
          <a:stretch/>
        </p:blipFill>
        <p:spPr>
          <a:xfrm>
            <a:off x="765416" y="2356734"/>
            <a:ext cx="8561708" cy="3828406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662" y="750409"/>
            <a:ext cx="4351338" cy="43513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Wiring up the bend sensor…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amplifier…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12"/>
          <a:stretch/>
        </p:blipFill>
        <p:spPr>
          <a:xfrm>
            <a:off x="755335" y="1523683"/>
            <a:ext cx="10139827" cy="4782676"/>
          </a:xfrm>
        </p:spPr>
      </p:pic>
    </p:spTree>
    <p:extLst>
      <p:ext uri="{BB962C8B-B14F-4D97-AF65-F5344CB8AC3E}">
        <p14:creationId xmlns:p14="http://schemas.microsoft.com/office/powerpoint/2010/main" val="257741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326" y="744029"/>
            <a:ext cx="5715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in the photocell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269966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The brighter the light, the lower the resistance.</a:t>
                </a:r>
              </a:p>
              <a:p>
                <a:r>
                  <a:rPr lang="en-US" dirty="0" smtClean="0"/>
                  <a:t>Resistance in total darkness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 smtClean="0"/>
                  <a:t> 1 M</a:t>
                </a:r>
                <a:r>
                  <a:rPr lang="el-GR" dirty="0" smtClean="0"/>
                  <a:t>Ω</a:t>
                </a:r>
                <a:endParaRPr lang="en-US" dirty="0" smtClean="0"/>
              </a:p>
              <a:p>
                <a:r>
                  <a:rPr lang="en-US" dirty="0" smtClean="0"/>
                  <a:t>Resistance in bright light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US" dirty="0" smtClean="0"/>
                  <a:t>8-20 k</a:t>
                </a:r>
                <a:r>
                  <a:rPr lang="el-GR" dirty="0" smtClean="0"/>
                  <a:t>Ω</a:t>
                </a:r>
                <a:endParaRPr lang="en-US" dirty="0" smtClean="0"/>
              </a:p>
              <a:p>
                <a:r>
                  <a:rPr lang="en-US" dirty="0" smtClean="0"/>
                  <a:t>Max power dissipation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 smtClean="0"/>
                  <a:t> 100 </a:t>
                </a:r>
                <a:r>
                  <a:rPr lang="en-US" dirty="0" err="1" smtClean="0"/>
                  <a:t>mW</a:t>
                </a:r>
                <a:endParaRPr lang="en-US" dirty="0" smtClean="0"/>
              </a:p>
              <a:p>
                <a:r>
                  <a:rPr lang="en-US" dirty="0" smtClean="0"/>
                  <a:t>Response is logarithmic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Resistance also changes with temperature.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269966" cy="4351338"/>
              </a:xfrm>
              <a:blipFill rotWithShape="0">
                <a:blip r:embed="rId3"/>
                <a:stretch>
                  <a:fillRect l="-1556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59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143794"/>
            <a:ext cx="5715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in the force sensitive resistor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933536" cy="4351338"/>
              </a:xfrm>
            </p:spPr>
            <p:txBody>
              <a:bodyPr/>
              <a:lstStyle/>
              <a:p>
                <a:r>
                  <a:rPr lang="en-US" dirty="0" smtClean="0"/>
                  <a:t>Pressure on the sensor compresses a membrane, reducing resistance.</a:t>
                </a:r>
              </a:p>
              <a:p>
                <a:r>
                  <a:rPr lang="en-US" dirty="0" smtClean="0"/>
                  <a:t>Cheap, durable</a:t>
                </a:r>
              </a:p>
              <a:p>
                <a:r>
                  <a:rPr lang="en-US" dirty="0" smtClean="0"/>
                  <a:t>Span of 100g-10kg applied force</a:t>
                </a:r>
              </a:p>
              <a:p>
                <a:r>
                  <a:rPr lang="en-US" dirty="0" smtClean="0"/>
                  <a:t>Resistance with no force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 smtClean="0"/>
                  <a:t> 1 M</a:t>
                </a:r>
                <a:r>
                  <a:rPr lang="el-GR" dirty="0" smtClean="0"/>
                  <a:t>Ω</a:t>
                </a:r>
                <a:endParaRPr lang="en-US" dirty="0" smtClean="0"/>
              </a:p>
              <a:p>
                <a:r>
                  <a:rPr lang="en-US" dirty="0" smtClean="0"/>
                  <a:t>Sensing range is 0-100k</a:t>
                </a:r>
                <a:r>
                  <a:rPr lang="el-GR" dirty="0" smtClean="0"/>
                  <a:t>Ω</a:t>
                </a:r>
                <a:endParaRPr lang="en-US" dirty="0" smtClean="0"/>
              </a:p>
              <a:p>
                <a:r>
                  <a:rPr lang="en-US" dirty="0" smtClean="0"/>
                  <a:t>Poor temperature performance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933536" cy="4351338"/>
              </a:xfrm>
              <a:blipFill rotWithShape="0">
                <a:blip r:embed="rId3"/>
                <a:stretch>
                  <a:fillRect l="-1850" t="-2241" r="-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1832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in a thermistor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827129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resistance of all resistors varies with temperature</a:t>
                </a:r>
              </a:p>
              <a:p>
                <a:r>
                  <a:rPr lang="en-US" dirty="0" smtClean="0"/>
                  <a:t>Thermistors are designed so the temperature coefficient (</a:t>
                </a:r>
                <a:r>
                  <a:rPr lang="en-US" dirty="0" err="1" smtClean="0"/>
                  <a:t>tempco</a:t>
                </a:r>
                <a:r>
                  <a:rPr lang="en-US" dirty="0" smtClean="0"/>
                  <a:t>) is unusually large and well-characterized.</a:t>
                </a:r>
              </a:p>
              <a:p>
                <a:r>
                  <a:rPr lang="en-US" dirty="0" smtClean="0"/>
                  <a:t>We’re using a negative </a:t>
                </a:r>
                <a:r>
                  <a:rPr lang="en-US" dirty="0" err="1" smtClean="0"/>
                  <a:t>tempco</a:t>
                </a:r>
                <a:r>
                  <a:rPr lang="en-US" dirty="0" smtClean="0"/>
                  <a:t> (NTC) thermistor.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, where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is the </a:t>
                </a:r>
                <a:r>
                  <a:rPr lang="en-US" dirty="0" err="1" smtClean="0"/>
                  <a:t>tempco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is the resistance at 0 degrees. </a:t>
                </a:r>
              </a:p>
              <a:p>
                <a:r>
                  <a:rPr lang="en-US" dirty="0" smtClean="0"/>
                  <a:t>There are also positive </a:t>
                </a:r>
                <a:r>
                  <a:rPr lang="en-US" dirty="0" err="1" smtClean="0"/>
                  <a:t>tempco</a:t>
                </a:r>
                <a:r>
                  <a:rPr lang="en-US" dirty="0" smtClean="0"/>
                  <a:t> resistors made of platinum (RTDs) that are very precise and expensive.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8271295" cy="4351338"/>
              </a:xfrm>
              <a:blipFill rotWithShape="0">
                <a:blip r:embed="rId2"/>
                <a:stretch>
                  <a:fillRect l="-125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1177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temperature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010" y="1842878"/>
            <a:ext cx="743309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TMP36</a:t>
            </a:r>
          </a:p>
          <a:p>
            <a:r>
              <a:rPr lang="en-US" dirty="0" smtClean="0"/>
              <a:t>Voltage </a:t>
            </a:r>
            <a:r>
              <a:rPr lang="en-US" dirty="0"/>
              <a:t>Input: 2.7 V to 5.5 VDC</a:t>
            </a:r>
          </a:p>
          <a:p>
            <a:r>
              <a:rPr lang="en-US" dirty="0"/>
              <a:t>10 mV/°C scale factor</a:t>
            </a:r>
          </a:p>
          <a:p>
            <a:r>
              <a:rPr lang="en-US" dirty="0"/>
              <a:t>±2°C accuracy over temperature</a:t>
            </a:r>
          </a:p>
          <a:p>
            <a:r>
              <a:rPr lang="en-US" dirty="0"/>
              <a:t>±0.5°C linearity</a:t>
            </a:r>
          </a:p>
          <a:p>
            <a:r>
              <a:rPr lang="en-US" dirty="0"/>
              <a:t>Operating Range: −40°C to +</a:t>
            </a:r>
            <a:r>
              <a:rPr lang="en-US" dirty="0" smtClean="0"/>
              <a:t>125°C</a:t>
            </a:r>
          </a:p>
          <a:p>
            <a:r>
              <a:rPr lang="en-US" dirty="0" smtClean="0"/>
              <a:t>750 mV @ 25° C</a:t>
            </a:r>
          </a:p>
          <a:p>
            <a:r>
              <a:rPr lang="en-US" dirty="0" smtClean="0"/>
              <a:t>Combines sensor &amp; signal conditioning in one device.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906" y="2176807"/>
            <a:ext cx="3683480" cy="368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3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25642" cy="563892"/>
          </a:xfrm>
        </p:spPr>
        <p:txBody>
          <a:bodyPr/>
          <a:lstStyle/>
          <a:p>
            <a:r>
              <a:rPr lang="en-US" dirty="0" smtClean="0"/>
              <a:t>Typical sensing system diagram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3224122"/>
            <a:ext cx="1181820" cy="720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Sensor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2774110" y="3224122"/>
            <a:ext cx="2004924" cy="720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Signal Conditioning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2020020" y="3584275"/>
            <a:ext cx="754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533124" y="3224121"/>
            <a:ext cx="2429057" cy="720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Analog to Digital Conversion (ADC)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6" idx="3"/>
            <a:endCxn id="9" idx="1"/>
          </p:cNvCxnSpPr>
          <p:nvPr/>
        </p:nvCxnSpPr>
        <p:spPr>
          <a:xfrm flipV="1">
            <a:off x="4779034" y="3584274"/>
            <a:ext cx="7540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47" idx="1"/>
          </p:cNvCxnSpPr>
          <p:nvPr/>
        </p:nvCxnSpPr>
        <p:spPr>
          <a:xfrm>
            <a:off x="7962181" y="3584274"/>
            <a:ext cx="75408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8716270" y="3224122"/>
            <a:ext cx="1592295" cy="720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Processing</a:t>
            </a:r>
            <a:endParaRPr lang="en-US" sz="2400" dirty="0"/>
          </a:p>
        </p:txBody>
      </p:sp>
      <p:sp>
        <p:nvSpPr>
          <p:cNvPr id="51" name="Rounded Rectangle 50"/>
          <p:cNvSpPr/>
          <p:nvPr/>
        </p:nvSpPr>
        <p:spPr>
          <a:xfrm>
            <a:off x="8921507" y="4418879"/>
            <a:ext cx="1181820" cy="720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Display</a:t>
            </a:r>
            <a:endParaRPr lang="en-US" sz="2400" dirty="0"/>
          </a:p>
        </p:txBody>
      </p:sp>
      <p:cxnSp>
        <p:nvCxnSpPr>
          <p:cNvPr id="53" name="Straight Arrow Connector 52"/>
          <p:cNvCxnSpPr>
            <a:stCxn id="47" idx="2"/>
            <a:endCxn id="51" idx="0"/>
          </p:cNvCxnSpPr>
          <p:nvPr/>
        </p:nvCxnSpPr>
        <p:spPr>
          <a:xfrm flipH="1">
            <a:off x="9512417" y="3944427"/>
            <a:ext cx="1" cy="474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59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Hooking up the integrated temperature sensor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594" y="1380226"/>
            <a:ext cx="7522811" cy="5477774"/>
          </a:xfrm>
        </p:spPr>
      </p:pic>
    </p:spTree>
    <p:extLst>
      <p:ext uri="{BB962C8B-B14F-4D97-AF65-F5344CB8AC3E}">
        <p14:creationId xmlns:p14="http://schemas.microsoft.com/office/powerpoint/2010/main" val="2883331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Piezo</a:t>
            </a:r>
            <a:r>
              <a:rPr lang="en-US" dirty="0" smtClean="0"/>
              <a:t>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84365" cy="4351338"/>
          </a:xfrm>
        </p:spPr>
        <p:txBody>
          <a:bodyPr/>
          <a:lstStyle/>
          <a:p>
            <a:r>
              <a:rPr lang="en-US" dirty="0" smtClean="0"/>
              <a:t>When an insulator is deformed, it creates an electric charge. This is the piezoelectric effect.</a:t>
            </a:r>
          </a:p>
          <a:p>
            <a:r>
              <a:rPr lang="en-US" dirty="0" smtClean="0"/>
              <a:t>It also works in reverse, i.e. applying an electric charge to an insulator deforms it. </a:t>
            </a:r>
          </a:p>
          <a:p>
            <a:r>
              <a:rPr lang="en-US" dirty="0" smtClean="0"/>
              <a:t>We can use it to detect sound or vibration… such as we get from a knock.</a:t>
            </a:r>
          </a:p>
          <a:p>
            <a:r>
              <a:rPr lang="en-US" dirty="0" smtClean="0"/>
              <a:t>It can also be used as a speaker</a:t>
            </a:r>
          </a:p>
          <a:p>
            <a:r>
              <a:rPr lang="en-US" dirty="0" smtClean="0"/>
              <a:t>This dual speaker/microphone role is use for ultrasonic transducers.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666" y="1483743"/>
            <a:ext cx="3972466" cy="397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571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645" y="1165928"/>
            <a:ext cx="4911930" cy="5323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Piezo</a:t>
            </a:r>
            <a:r>
              <a:rPr lang="en-US" dirty="0" smtClean="0"/>
              <a:t> wiring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72223" cy="9348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Load the Knock sketch from the examples</a:t>
            </a:r>
          </a:p>
          <a:p>
            <a:r>
              <a:rPr lang="en-US" dirty="0" smtClean="0"/>
              <a:t>No Processing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14" y="2895390"/>
            <a:ext cx="4036726" cy="43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330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 minute break…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then a review of a couple of other useful sensor types…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175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Thermocouples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8692"/>
          </a:xfrm>
        </p:spPr>
        <p:txBody>
          <a:bodyPr/>
          <a:lstStyle/>
          <a:p>
            <a:r>
              <a:rPr lang="en-US" dirty="0" smtClean="0"/>
              <a:t>Take two wires of different materials…</a:t>
            </a:r>
          </a:p>
          <a:p>
            <a:r>
              <a:rPr lang="en-US" dirty="0" smtClean="0"/>
              <a:t>Twist them together at the ends…</a:t>
            </a:r>
          </a:p>
          <a:p>
            <a:r>
              <a:rPr lang="en-US" dirty="0" smtClean="0"/>
              <a:t>Put the ends at different temperatures…</a:t>
            </a:r>
          </a:p>
          <a:p>
            <a:r>
              <a:rPr lang="en-US" dirty="0" smtClean="0"/>
              <a:t>And you get a voltage proportional to the temperature difference!</a:t>
            </a:r>
          </a:p>
          <a:p>
            <a:r>
              <a:rPr lang="en-US" dirty="0" smtClean="0"/>
              <a:t>This voltage is tiny – type K (</a:t>
            </a:r>
            <a:r>
              <a:rPr lang="en-US" dirty="0" err="1" smtClean="0"/>
              <a:t>chromel</a:t>
            </a:r>
            <a:r>
              <a:rPr lang="en-US" dirty="0" smtClean="0"/>
              <a:t>/</a:t>
            </a:r>
            <a:r>
              <a:rPr lang="en-US" dirty="0" err="1" smtClean="0"/>
              <a:t>alumel</a:t>
            </a:r>
            <a:r>
              <a:rPr lang="en-US" dirty="0" smtClean="0"/>
              <a:t>) thermocouples generate 41 µV/°C.</a:t>
            </a:r>
          </a:p>
          <a:p>
            <a:r>
              <a:rPr lang="en-US" dirty="0" smtClean="0"/>
              <a:t>Requires some absolute measurement of the cold junction (the measured end)</a:t>
            </a:r>
          </a:p>
          <a:p>
            <a:r>
              <a:rPr lang="en-US" dirty="0" smtClean="0"/>
              <a:t>An instrumentation amplifier is the usual interface circuit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541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Strain gauge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58751" cy="4351338"/>
          </a:xfrm>
        </p:spPr>
        <p:txBody>
          <a:bodyPr/>
          <a:lstStyle/>
          <a:p>
            <a:r>
              <a:rPr lang="en-US" dirty="0" smtClean="0"/>
              <a:t>A deformation sensitive resistor in the form of foil on an insulating backing. </a:t>
            </a:r>
          </a:p>
          <a:p>
            <a:r>
              <a:rPr lang="en-US" dirty="0" smtClean="0"/>
              <a:t>Tension parallel to the grid increases resistance.</a:t>
            </a:r>
          </a:p>
          <a:p>
            <a:r>
              <a:rPr lang="en-US" dirty="0" smtClean="0"/>
              <a:t>Resistance change is small (typically a fraction of a percent full span) but precise and repeatable. </a:t>
            </a:r>
          </a:p>
          <a:p>
            <a:r>
              <a:rPr lang="en-US" dirty="0" smtClean="0"/>
              <a:t>How to measure?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814" y="1690688"/>
            <a:ext cx="5915601" cy="425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866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Wheatstone Bridge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17875" cy="46355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Wheatstone bridge is a circuit for measuring very small changes in resistance. </a:t>
            </a:r>
          </a:p>
          <a:p>
            <a:r>
              <a:rPr lang="en-US" dirty="0" smtClean="0"/>
              <a:t>One, two, or all four resistors can be strain gauges. </a:t>
            </a:r>
          </a:p>
          <a:p>
            <a:r>
              <a:rPr lang="en-US" dirty="0" smtClean="0"/>
              <a:t>Accuracy is dependent on resistor accuracy.</a:t>
            </a:r>
          </a:p>
          <a:p>
            <a:r>
              <a:rPr lang="en-US" dirty="0" smtClean="0"/>
              <a:t>An equal change to all resistors results in no change in output…</a:t>
            </a:r>
          </a:p>
          <a:p>
            <a:r>
              <a:rPr lang="en-US" dirty="0" smtClean="0"/>
              <a:t>Output is proportional to excitation voltage.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458" y="1825625"/>
            <a:ext cx="5196486" cy="400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6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cells and pressure transducers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strain gauges and well-characterized diaphragm or beam make a very accurate pressure or force sensor</a:t>
            </a:r>
          </a:p>
          <a:p>
            <a:r>
              <a:rPr lang="en-US" dirty="0" smtClean="0"/>
              <a:t>The four gauges are arranged around the beam or diaphragm such that thermal expansion/contraction cause no change in output. </a:t>
            </a:r>
          </a:p>
          <a:p>
            <a:r>
              <a:rPr lang="en-US" dirty="0" smtClean="0"/>
              <a:t>Many companies sell chips that encapsulate excitation + amplification in a single chip, like the INA125.</a:t>
            </a:r>
          </a:p>
          <a:p>
            <a:r>
              <a:rPr lang="en-US" dirty="0" smtClean="0"/>
              <a:t>You can also get pressure transducers and load cells that encapsulate all of the signal conditioning.</a:t>
            </a:r>
          </a:p>
        </p:txBody>
      </p:sp>
    </p:spTree>
    <p:extLst>
      <p:ext uri="{BB962C8B-B14F-4D97-AF65-F5344CB8AC3E}">
        <p14:creationId xmlns:p14="http://schemas.microsoft.com/office/powerpoint/2010/main" val="5945730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Capacitive sensing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 user interface elements</a:t>
            </a:r>
          </a:p>
          <a:p>
            <a:r>
              <a:rPr lang="en-US" dirty="0" smtClean="0"/>
              <a:t>Also good for level and presence sensing</a:t>
            </a:r>
          </a:p>
          <a:p>
            <a:r>
              <a:rPr lang="en-US" dirty="0" smtClean="0"/>
              <a:t>Can be implemented directly from Atmel microcontrollers using (closed source) </a:t>
            </a:r>
            <a:r>
              <a:rPr lang="en-US" dirty="0" err="1" smtClean="0"/>
              <a:t>QTouch</a:t>
            </a:r>
            <a:r>
              <a:rPr lang="en-US" dirty="0" smtClean="0"/>
              <a:t> library</a:t>
            </a:r>
          </a:p>
          <a:p>
            <a:r>
              <a:rPr lang="en-US" dirty="0" err="1" smtClean="0"/>
              <a:t>QTouch</a:t>
            </a:r>
            <a:r>
              <a:rPr lang="en-US" dirty="0" smtClean="0"/>
              <a:t> doesn’t work with Arduino, but some other people have done it with Arduinos.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714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that’s all for today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5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inputs and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Heat/temperature</a:t>
            </a:r>
          </a:p>
          <a:p>
            <a:r>
              <a:rPr lang="en-US" dirty="0" smtClean="0"/>
              <a:t>Light</a:t>
            </a:r>
          </a:p>
          <a:p>
            <a:r>
              <a:rPr lang="en-US" dirty="0" smtClean="0"/>
              <a:t>Mechanical deformation</a:t>
            </a:r>
          </a:p>
          <a:p>
            <a:r>
              <a:rPr lang="en-US" dirty="0" smtClean="0"/>
              <a:t>Radiation</a:t>
            </a:r>
          </a:p>
          <a:p>
            <a:r>
              <a:rPr lang="en-US" dirty="0" smtClean="0"/>
              <a:t>Magnetic fields</a:t>
            </a:r>
          </a:p>
          <a:p>
            <a:r>
              <a:rPr lang="en-US" dirty="0" smtClean="0"/>
              <a:t>Chemical</a:t>
            </a:r>
          </a:p>
          <a:p>
            <a:r>
              <a:rPr lang="en-US" dirty="0" smtClean="0"/>
              <a:t>Other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Voltage</a:t>
            </a:r>
          </a:p>
          <a:p>
            <a:r>
              <a:rPr lang="en-US" dirty="0" smtClean="0"/>
              <a:t>Current</a:t>
            </a:r>
          </a:p>
          <a:p>
            <a:r>
              <a:rPr lang="en-US" dirty="0" smtClean="0"/>
              <a:t>Charge</a:t>
            </a:r>
          </a:p>
          <a:p>
            <a:r>
              <a:rPr lang="en-US" dirty="0" smtClean="0"/>
              <a:t>Resistance</a:t>
            </a:r>
          </a:p>
          <a:p>
            <a:r>
              <a:rPr lang="en-US" dirty="0" smtClean="0"/>
              <a:t>Frequency</a:t>
            </a:r>
          </a:p>
          <a:p>
            <a:r>
              <a:rPr lang="en-US" dirty="0" smtClean="0"/>
              <a:t>Inductance</a:t>
            </a:r>
          </a:p>
          <a:p>
            <a:r>
              <a:rPr lang="en-US" dirty="0" smtClean="0"/>
              <a:t>Capacitance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3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Sensitivity – the change in sensor output per change in input</a:t>
            </a:r>
          </a:p>
          <a:p>
            <a:r>
              <a:rPr lang="en-US" dirty="0" smtClean="0"/>
              <a:t>Span – the highest and lowest values that the sensor can measure</a:t>
            </a:r>
          </a:p>
          <a:p>
            <a:r>
              <a:rPr lang="en-US" dirty="0" smtClean="0"/>
              <a:t>Accuracy – how close the measurement is to the real value. Generally expressed as a percentage of the span.</a:t>
            </a:r>
          </a:p>
          <a:p>
            <a:r>
              <a:rPr lang="en-US" dirty="0" smtClean="0"/>
              <a:t>Precision/Repeatability – how close subsequent measurements of a fixed quantity are to each other. Generally expressed as a percentage of the span.</a:t>
            </a:r>
          </a:p>
          <a:p>
            <a:r>
              <a:rPr lang="en-US" dirty="0" smtClean="0"/>
              <a:t>Resolution – how small a change in the measured quantity the sensor can detect. </a:t>
            </a:r>
          </a:p>
        </p:txBody>
      </p:sp>
    </p:spTree>
    <p:extLst>
      <p:ext uri="{BB962C8B-B14F-4D97-AF65-F5344CB8AC3E}">
        <p14:creationId xmlns:p14="http://schemas.microsoft.com/office/powerpoint/2010/main" val="198797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properties,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Linearity – How much the response of the sensor varies from a straight line. Generally expressed a percentage of the straight-line value. </a:t>
            </a:r>
          </a:p>
          <a:p>
            <a:r>
              <a:rPr lang="en-US" dirty="0" smtClean="0"/>
              <a:t>Hysteresis – how much the measurement of a changing quantity changes with direction of change.</a:t>
            </a:r>
          </a:p>
          <a:p>
            <a:r>
              <a:rPr lang="en-US" dirty="0" smtClean="0"/>
              <a:t>Offset – sensor output at zero input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system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19355" y="2939450"/>
            <a:ext cx="1181820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Sensor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55265" y="2939450"/>
            <a:ext cx="2004924" cy="720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Signal Conditioning</a:t>
            </a:r>
            <a:endParaRPr lang="en-US" sz="2400" dirty="0"/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2201175" y="3299603"/>
            <a:ext cx="754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714279" y="2939449"/>
            <a:ext cx="2429057" cy="72030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Analog to Digital Conversion (ADC)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6" idx="1"/>
          </p:cNvCxnSpPr>
          <p:nvPr/>
        </p:nvCxnSpPr>
        <p:spPr>
          <a:xfrm flipV="1">
            <a:off x="4960189" y="3299602"/>
            <a:ext cx="7540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9" idx="1"/>
          </p:cNvCxnSpPr>
          <p:nvPr/>
        </p:nvCxnSpPr>
        <p:spPr>
          <a:xfrm>
            <a:off x="8143336" y="3299602"/>
            <a:ext cx="7540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8897425" y="2939450"/>
            <a:ext cx="1592295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Processing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02662" y="4134207"/>
            <a:ext cx="1181820" cy="720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Display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  <a:endCxn id="10" idx="0"/>
          </p:cNvCxnSpPr>
          <p:nvPr/>
        </p:nvCxnSpPr>
        <p:spPr>
          <a:xfrm flipH="1">
            <a:off x="9693572" y="3659755"/>
            <a:ext cx="1" cy="474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22285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12079</TotalTime>
  <Words>2090</Words>
  <Application>Microsoft Office PowerPoint</Application>
  <PresentationFormat>Widescreen</PresentationFormat>
  <Paragraphs>312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Office Theme</vt:lpstr>
      <vt:lpstr>Mobile Sensors Workshop, Part 1: Analog</vt:lpstr>
      <vt:lpstr>What we will be covering</vt:lpstr>
      <vt:lpstr>Software Setup</vt:lpstr>
      <vt:lpstr>What is a sensor?</vt:lpstr>
      <vt:lpstr>Sensing systems</vt:lpstr>
      <vt:lpstr>Sensor inputs and outputs</vt:lpstr>
      <vt:lpstr>Sensor properties</vt:lpstr>
      <vt:lpstr>Sensor properties, continued</vt:lpstr>
      <vt:lpstr>Sensor system</vt:lpstr>
      <vt:lpstr>Signal Conditioning</vt:lpstr>
      <vt:lpstr>Sensor system</vt:lpstr>
      <vt:lpstr>Analog to Digital Conversion (ADC)</vt:lpstr>
      <vt:lpstr>Sensor system</vt:lpstr>
      <vt:lpstr>Processing</vt:lpstr>
      <vt:lpstr>Sensor system</vt:lpstr>
      <vt:lpstr>Display</vt:lpstr>
      <vt:lpstr>Impedance &amp; Thévenin's theorem</vt:lpstr>
      <vt:lpstr>Other terms to know…</vt:lpstr>
      <vt:lpstr>Signal conditioning circuits (a small sampling)</vt:lpstr>
      <vt:lpstr>Pot as position sensor</vt:lpstr>
      <vt:lpstr>Potentiometer position sensor code</vt:lpstr>
      <vt:lpstr>Softpots</vt:lpstr>
      <vt:lpstr>Potentiometer pros and cons</vt:lpstr>
      <vt:lpstr>Switches as sensors</vt:lpstr>
      <vt:lpstr>Typical switch sensing circuits</vt:lpstr>
      <vt:lpstr>Switch sensing circuit &amp; code</vt:lpstr>
      <vt:lpstr>Debouncing</vt:lpstr>
      <vt:lpstr>Switch code with de-bounce</vt:lpstr>
      <vt:lpstr>Reed switch</vt:lpstr>
      <vt:lpstr>Ten minute break…</vt:lpstr>
      <vt:lpstr>Amplifier circuits</vt:lpstr>
      <vt:lpstr>Feedback</vt:lpstr>
      <vt:lpstr>Our Op-Amps</vt:lpstr>
      <vt:lpstr>Key Datasheet Values</vt:lpstr>
      <vt:lpstr>Power setup</vt:lpstr>
      <vt:lpstr>The Voltage Follower</vt:lpstr>
      <vt:lpstr>Non-Inverting Amplifier</vt:lpstr>
      <vt:lpstr>A quick word about ground</vt:lpstr>
      <vt:lpstr>Inverting Amplifier</vt:lpstr>
      <vt:lpstr>Differential Amplifier</vt:lpstr>
      <vt:lpstr>Instrumentation Amplifier</vt:lpstr>
      <vt:lpstr>Ten minute break…</vt:lpstr>
      <vt:lpstr>Resistive sensors</vt:lpstr>
      <vt:lpstr>Wiring up the bend sensor… </vt:lpstr>
      <vt:lpstr>Adding an amplifier…</vt:lpstr>
      <vt:lpstr>Swap in the photocell</vt:lpstr>
      <vt:lpstr>Swap in the force sensitive resistor</vt:lpstr>
      <vt:lpstr>Swap in a thermistor</vt:lpstr>
      <vt:lpstr>Integrated temperature sensor</vt:lpstr>
      <vt:lpstr>Hooking up the integrated temperature sensor</vt:lpstr>
      <vt:lpstr>Piezo element</vt:lpstr>
      <vt:lpstr>Piezo wiring</vt:lpstr>
      <vt:lpstr>Ten minute break…</vt:lpstr>
      <vt:lpstr>Thermocouples</vt:lpstr>
      <vt:lpstr>Strain gauge</vt:lpstr>
      <vt:lpstr>The Wheatstone Bridge</vt:lpstr>
      <vt:lpstr>Load cells and pressure transducers</vt:lpstr>
      <vt:lpstr>Capacitive sensing</vt:lpstr>
      <vt:lpstr>And that’s all for today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Sensors Workshop, Part 1: Analog</dc:title>
  <dc:creator>Pierce Nichols</dc:creator>
  <cp:lastModifiedBy>Pierce Nichols</cp:lastModifiedBy>
  <cp:revision>95</cp:revision>
  <dcterms:created xsi:type="dcterms:W3CDTF">2014-10-10T01:17:58Z</dcterms:created>
  <dcterms:modified xsi:type="dcterms:W3CDTF">2014-10-19T16:21:05Z</dcterms:modified>
</cp:coreProperties>
</file>