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80" r:id="rId10"/>
    <p:sldId id="264" r:id="rId11"/>
    <p:sldId id="265" r:id="rId12"/>
    <p:sldId id="263" r:id="rId13"/>
    <p:sldId id="267" r:id="rId14"/>
    <p:sldId id="271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5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dafruit.com/" TargetMode="External"/><Relationship Id="rId4" Type="http://schemas.openxmlformats.org/officeDocument/2006/relationships/hyperlink" Target="http://www.sparkfun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18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Adafruit_9DOF</a:t>
            </a:r>
          </a:p>
          <a:p>
            <a:pPr lvl="1"/>
            <a:r>
              <a:rPr lang="en-US" dirty="0" smtClean="0"/>
              <a:t>Adafruit_L3GD20_U (gyro)</a:t>
            </a:r>
          </a:p>
          <a:p>
            <a:pPr lvl="1"/>
            <a:r>
              <a:rPr lang="en-US" dirty="0" smtClean="0"/>
              <a:t>Adafruit_LSM303DLHC (accelerometer &amp; magnetometer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Adafruit_AHRS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5048" cy="5962523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‘tester’ example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98" y="19416"/>
            <a:ext cx="5543006" cy="6838584"/>
          </a:xfrm>
        </p:spPr>
      </p:pic>
    </p:spTree>
    <p:extLst>
      <p:ext uri="{BB962C8B-B14F-4D97-AF65-F5344CB8AC3E}">
        <p14:creationId xmlns:p14="http://schemas.microsoft.com/office/powerpoint/2010/main" val="3462843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code…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5" y="1690688"/>
            <a:ext cx="7856459" cy="5070790"/>
          </a:xfrm>
        </p:spPr>
      </p:pic>
    </p:spTree>
    <p:extLst>
      <p:ext uri="{BB962C8B-B14F-4D97-AF65-F5344CB8AC3E}">
        <p14:creationId xmlns:p14="http://schemas.microsoft.com/office/powerpoint/2010/main" val="141334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85" y="350890"/>
            <a:ext cx="8283915" cy="6274131"/>
          </a:xfrm>
        </p:spPr>
      </p:pic>
    </p:spTree>
    <p:extLst>
      <p:ext uri="{BB962C8B-B14F-4D97-AF65-F5344CB8AC3E}">
        <p14:creationId xmlns:p14="http://schemas.microsoft.com/office/powerpoint/2010/main" val="2776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&amp; printing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2693"/>
            <a:ext cx="11353800" cy="2953472"/>
          </a:xfrm>
        </p:spPr>
      </p:pic>
    </p:spTree>
    <p:extLst>
      <p:ext uri="{BB962C8B-B14F-4D97-AF65-F5344CB8AC3E}">
        <p14:creationId xmlns:p14="http://schemas.microsoft.com/office/powerpoint/2010/main" val="16722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176" cy="4956683"/>
          </a:xfrm>
        </p:spPr>
        <p:txBody>
          <a:bodyPr>
            <a:normAutofit/>
          </a:bodyPr>
          <a:lstStyle/>
          <a:p>
            <a:r>
              <a:rPr lang="en-US" dirty="0" smtClean="0"/>
              <a:t>Open the ahrs_9dof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2" y="30699"/>
            <a:ext cx="5533862" cy="6827302"/>
          </a:xfrm>
        </p:spPr>
      </p:pic>
    </p:spTree>
    <p:extLst>
      <p:ext uri="{BB962C8B-B14F-4D97-AF65-F5344CB8AC3E}">
        <p14:creationId xmlns:p14="http://schemas.microsoft.com/office/powerpoint/2010/main" val="342466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AHRS (attitude &amp; heading reference system) startup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55408" cy="4772912"/>
          </a:xfrm>
        </p:spPr>
      </p:pic>
    </p:spTree>
    <p:extLst>
      <p:ext uri="{BB962C8B-B14F-4D97-AF65-F5344CB8AC3E}">
        <p14:creationId xmlns:p14="http://schemas.microsoft.com/office/powerpoint/2010/main" val="303944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the data…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00359" cy="4929963"/>
          </a:xfrm>
        </p:spPr>
      </p:pic>
    </p:spTree>
    <p:extLst>
      <p:ext uri="{BB962C8B-B14F-4D97-AF65-F5344CB8AC3E}">
        <p14:creationId xmlns:p14="http://schemas.microsoft.com/office/powerpoint/2010/main" val="1723886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5864" cy="4351338"/>
          </a:xfrm>
        </p:spPr>
        <p:txBody>
          <a:bodyPr/>
          <a:lstStyle/>
          <a:p>
            <a:r>
              <a:rPr lang="en-US" dirty="0" smtClean="0"/>
              <a:t>Angles around the axes</a:t>
            </a:r>
          </a:p>
          <a:p>
            <a:r>
              <a:rPr lang="en-US" dirty="0" smtClean="0"/>
              <a:t>Roll is around X axis, pitch is around Y axis, and yaw is around Z axis</a:t>
            </a:r>
          </a:p>
          <a:p>
            <a:r>
              <a:rPr lang="en-US" dirty="0" smtClean="0"/>
              <a:t>Order is important!</a:t>
            </a:r>
          </a:p>
          <a:p>
            <a:r>
              <a:rPr lang="en-US" dirty="0" smtClean="0"/>
              <a:t>Z axis points down so positive yaw angle has the same sense as a compass.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3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</a:t>
            </a:r>
            <a:r>
              <a:rPr lang="en-US" dirty="0" err="1" smtClean="0"/>
              <a:t>Adafruit</a:t>
            </a:r>
            <a:r>
              <a:rPr lang="en-US" dirty="0" smtClean="0"/>
              <a:t> AHRS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incorporate gyro data</a:t>
            </a:r>
          </a:p>
          <a:p>
            <a:r>
              <a:rPr lang="en-US" dirty="0" smtClean="0"/>
              <a:t>Assumes that the acceleration vector always points down</a:t>
            </a:r>
          </a:p>
          <a:p>
            <a:r>
              <a:rPr lang="en-US" dirty="0" smtClean="0"/>
              <a:t>Doesn’t fix the data rate as a constant</a:t>
            </a:r>
          </a:p>
          <a:p>
            <a:r>
              <a:rPr lang="en-US" dirty="0" smtClean="0"/>
              <a:t>Magnetometer &amp; accelerometer need calibration for </a:t>
            </a:r>
            <a:r>
              <a:rPr lang="en-US" smtClean="0"/>
              <a:t>best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68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3" y="3063056"/>
            <a:ext cx="5263445" cy="324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device (not really a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91016" cy="4351338"/>
          </a:xfrm>
        </p:spPr>
        <p:txBody>
          <a:bodyPr/>
          <a:lstStyle/>
          <a:p>
            <a:r>
              <a:rPr lang="en-US" dirty="0" smtClean="0"/>
              <a:t>Each kit also contains a near IR receiver</a:t>
            </a:r>
          </a:p>
          <a:p>
            <a:r>
              <a:rPr lang="en-US" dirty="0" smtClean="0"/>
              <a:t>Demodulates remote control signals (38 kHz modulation)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2816352"/>
            <a:ext cx="4836251" cy="219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4589226"/>
            <a:ext cx="4836251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1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parts &amp; kits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Ada’s Technical Books</a:t>
            </a:r>
          </a:p>
          <a:p>
            <a:r>
              <a:rPr lang="en-US" dirty="0" err="1"/>
              <a:t>Vetco</a:t>
            </a:r>
            <a:r>
              <a:rPr lang="en-US" dirty="0"/>
              <a:t> </a:t>
            </a:r>
          </a:p>
          <a:p>
            <a:r>
              <a:rPr lang="en-US" dirty="0" err="1"/>
              <a:t>Alphatronics</a:t>
            </a:r>
            <a:endParaRPr lang="en-US" dirty="0"/>
          </a:p>
          <a:p>
            <a:r>
              <a:rPr lang="en-US" dirty="0" smtClean="0"/>
              <a:t>Fry’s Electronics</a:t>
            </a:r>
          </a:p>
          <a:p>
            <a:r>
              <a:rPr lang="en-US" dirty="0" smtClean="0"/>
              <a:t>Metrix Create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68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Digikey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www.digikey.com</a:t>
            </a:r>
            <a:r>
              <a:rPr lang="en-US" dirty="0"/>
              <a:t>)	</a:t>
            </a:r>
          </a:p>
          <a:p>
            <a:r>
              <a:rPr lang="en-US" dirty="0"/>
              <a:t>Mouser (</a:t>
            </a:r>
            <a:r>
              <a:rPr lang="en-US" dirty="0">
                <a:hlinkClick r:id="rId3"/>
              </a:rPr>
              <a:t>www.mouser.com</a:t>
            </a:r>
            <a:r>
              <a:rPr lang="en-US" dirty="0"/>
              <a:t>)</a:t>
            </a:r>
          </a:p>
          <a:p>
            <a:r>
              <a:rPr lang="en-US" dirty="0" err="1"/>
              <a:t>Sparkfun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www.sparkfun.com</a:t>
            </a:r>
            <a:r>
              <a:rPr lang="en-US" dirty="0"/>
              <a:t>)</a:t>
            </a:r>
          </a:p>
          <a:p>
            <a:r>
              <a:rPr lang="en-US" dirty="0" err="1"/>
              <a:t>Adafruit</a:t>
            </a:r>
            <a:r>
              <a:rPr lang="en-US" dirty="0"/>
              <a:t> Industries (</a:t>
            </a:r>
            <a:r>
              <a:rPr lang="en-US" dirty="0">
                <a:hlinkClick r:id="rId5"/>
              </a:rPr>
              <a:t>www.adafruit.com</a:t>
            </a:r>
            <a:r>
              <a:rPr lang="en-US" dirty="0"/>
              <a:t>)</a:t>
            </a:r>
          </a:p>
          <a:p>
            <a:r>
              <a:rPr lang="en-US" dirty="0" err="1"/>
              <a:t>Solarbotics</a:t>
            </a:r>
            <a:r>
              <a:rPr lang="en-US" dirty="0"/>
              <a:t> (www.solarbotics.com)</a:t>
            </a:r>
          </a:p>
          <a:p>
            <a:r>
              <a:rPr lang="en-US" dirty="0" err="1" smtClean="0"/>
              <a:t>Makershed</a:t>
            </a:r>
            <a:r>
              <a:rPr lang="en-US" dirty="0" smtClean="0"/>
              <a:t> (www.makershed.com)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4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47599"/>
          </a:xfrm>
        </p:spPr>
        <p:txBody>
          <a:bodyPr/>
          <a:lstStyle/>
          <a:p>
            <a:r>
              <a:rPr lang="en-US" dirty="0" smtClean="0"/>
              <a:t>Make: Electronics (Platt)</a:t>
            </a:r>
          </a:p>
          <a:p>
            <a:r>
              <a:rPr lang="en-US" dirty="0" smtClean="0"/>
              <a:t>Engineer’s Mini Notebooks </a:t>
            </a:r>
            <a:r>
              <a:rPr lang="en-US" dirty="0" err="1" smtClean="0"/>
              <a:t>Vol</a:t>
            </a:r>
            <a:r>
              <a:rPr lang="en-US" dirty="0" smtClean="0"/>
              <a:t> 1 – 4 (Mims)</a:t>
            </a:r>
          </a:p>
          <a:p>
            <a:r>
              <a:rPr lang="en-US" dirty="0" smtClean="0"/>
              <a:t>The Art of Electronics 2</a:t>
            </a:r>
            <a:r>
              <a:rPr lang="en-US" baseline="30000" dirty="0" smtClean="0"/>
              <a:t>nd</a:t>
            </a:r>
            <a:r>
              <a:rPr lang="en-US" dirty="0" smtClean="0"/>
              <a:t> Ed (Horowitz &amp; Hill)</a:t>
            </a:r>
          </a:p>
          <a:p>
            <a:r>
              <a:rPr lang="en-US" dirty="0" smtClean="0"/>
              <a:t>Circuit Design: know it all (Ashby et al)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3285813"/>
            <a:ext cx="5183188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4064857"/>
            <a:ext cx="5183188" cy="1184608"/>
          </a:xfrm>
        </p:spPr>
        <p:txBody>
          <a:bodyPr/>
          <a:lstStyle/>
          <a:p>
            <a:r>
              <a:rPr lang="en-US" dirty="0" smtClean="0"/>
              <a:t>The Statistical Analysis of Experimental Data (Mandel)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22989" y="1987435"/>
            <a:ext cx="5157787" cy="59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22989" y="2725747"/>
            <a:ext cx="5157787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Handbook of Modern Sensors (</a:t>
            </a:r>
            <a:r>
              <a:rPr lang="en-US" dirty="0" err="1" smtClean="0"/>
              <a:t>Fraden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7588" y="468141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AHRS &amp; Euler Angles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7588" y="5529575"/>
            <a:ext cx="5183188" cy="96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Physics for Game Developers (Bourg)</a:t>
            </a:r>
          </a:p>
        </p:txBody>
      </p:sp>
    </p:spTree>
    <p:extLst>
      <p:ext uri="{BB962C8B-B14F-4D97-AF65-F5344CB8AC3E}">
        <p14:creationId xmlns:p14="http://schemas.microsoft.com/office/powerpoint/2010/main" val="68504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(learn.sparkfun.com)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(learn.adafruit.com)</a:t>
            </a:r>
          </a:p>
          <a:p>
            <a:r>
              <a:rPr lang="en-US" dirty="0"/>
              <a:t>Arduino Playground </a:t>
            </a:r>
            <a:r>
              <a:rPr lang="en-US" dirty="0" smtClean="0"/>
              <a:t>(playground.arduino.cc)</a:t>
            </a:r>
          </a:p>
          <a:p>
            <a:r>
              <a:rPr lang="en-US" dirty="0" smtClean="0"/>
              <a:t>Arduino Forum (forum.arduino.cc)</a:t>
            </a:r>
          </a:p>
          <a:p>
            <a:r>
              <a:rPr lang="en-US" dirty="0"/>
              <a:t>Arduino Reference </a:t>
            </a:r>
            <a:r>
              <a:rPr lang="en-US" dirty="0" smtClean="0"/>
              <a:t>(arduino.cc/</a:t>
            </a:r>
            <a:r>
              <a:rPr lang="en-US" dirty="0" err="1" smtClean="0"/>
              <a:t>en</a:t>
            </a:r>
            <a:r>
              <a:rPr lang="en-US" dirty="0" smtClean="0"/>
              <a:t>/Reference/</a:t>
            </a:r>
            <a:r>
              <a:rPr lang="en-US" dirty="0" err="1" smtClean="0"/>
              <a:t>HomePage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= 100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C = 100 </a:t>
                </a:r>
                <a:r>
                  <a:rPr lang="en-US" dirty="0" err="1" smtClean="0"/>
                  <a:t>nF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1175</Words>
  <Application>Microsoft Office PowerPoint</Application>
  <PresentationFormat>Widescreen</PresentationFormat>
  <Paragraphs>161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Example calculation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</vt:lpstr>
      <vt:lpstr>Wiring up the IMU</vt:lpstr>
      <vt:lpstr>Libraries required</vt:lpstr>
      <vt:lpstr>Opening the ‘tester’ example sketch</vt:lpstr>
      <vt:lpstr>Start of the code…</vt:lpstr>
      <vt:lpstr>Setup…</vt:lpstr>
      <vt:lpstr>Grabbing &amp; printing the data</vt:lpstr>
      <vt:lpstr>Open the ahrs_9dof example</vt:lpstr>
      <vt:lpstr>AHRS (attitude &amp; heading reference system) startup code</vt:lpstr>
      <vt:lpstr>Grabbing the data…</vt:lpstr>
      <vt:lpstr>Euler angles</vt:lpstr>
      <vt:lpstr>Limits of the Adafruit AHRS code</vt:lpstr>
      <vt:lpstr>One last device (not really a sensor)</vt:lpstr>
      <vt:lpstr>Source for parts &amp; kits</vt:lpstr>
      <vt:lpstr>Books</vt:lpstr>
      <vt:lpstr>Online learning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47</cp:revision>
  <dcterms:created xsi:type="dcterms:W3CDTF">2014-10-16T05:51:37Z</dcterms:created>
  <dcterms:modified xsi:type="dcterms:W3CDTF">2014-10-19T17:00:11Z</dcterms:modified>
</cp:coreProperties>
</file>