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80" r:id="rId10"/>
    <p:sldId id="264" r:id="rId11"/>
    <p:sldId id="265" r:id="rId12"/>
    <p:sldId id="263" r:id="rId13"/>
    <p:sldId id="267" r:id="rId14"/>
    <p:sldId id="271" r:id="rId15"/>
    <p:sldId id="268" r:id="rId16"/>
    <p:sldId id="269" r:id="rId17"/>
    <p:sldId id="270" r:id="rId18"/>
    <p:sldId id="273" r:id="rId19"/>
    <p:sldId id="272" r:id="rId20"/>
    <p:sldId id="274" r:id="rId21"/>
    <p:sldId id="275" r:id="rId22"/>
    <p:sldId id="277" r:id="rId23"/>
    <p:sldId id="276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6" r:id="rId37"/>
    <p:sldId id="297" r:id="rId38"/>
    <p:sldId id="298" r:id="rId39"/>
    <p:sldId id="292" r:id="rId40"/>
    <p:sldId id="295" r:id="rId41"/>
    <p:sldId id="29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38" autoAdjust="0"/>
  </p:normalViewPr>
  <p:slideViewPr>
    <p:cSldViewPr snapToGrid="0">
      <p:cViewPr varScale="1">
        <p:scale>
          <a:sx n="48" d="100"/>
          <a:sy n="48" d="100"/>
        </p:scale>
        <p:origin x="67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5DE8E-CB8C-4F00-9EBE-0F5775031933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59D0B-C221-4D4C-AB04-3019677E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72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out the </a:t>
            </a:r>
            <a:r>
              <a:rPr lang="en-US" dirty="0" err="1" smtClean="0"/>
              <a:t>one_channel_scope</a:t>
            </a:r>
            <a:r>
              <a:rPr lang="en-US" dirty="0" smtClean="0"/>
              <a:t> code and the</a:t>
            </a:r>
            <a:r>
              <a:rPr lang="en-US" baseline="0" dirty="0" smtClean="0"/>
              <a:t> function generator to demonstrate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59D0B-C221-4D4C-AB04-3019677E7F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4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0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7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2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8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8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9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6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8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8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3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EFCD-DE28-441F-88C5-3E2C5E31EA82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3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5EFCD-DE28-441F-88C5-3E2C5E31EA82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77DC8-DBD6-454D-B8CF-840BCAF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2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user.com/" TargetMode="External"/><Relationship Id="rId2" Type="http://schemas.openxmlformats.org/officeDocument/2006/relationships/hyperlink" Target="http://www.digikey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adafruit.com/" TargetMode="External"/><Relationship Id="rId4" Type="http://schemas.openxmlformats.org/officeDocument/2006/relationships/hyperlink" Target="http://www.sparkfun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Sensors Workshop, Part 2: Digital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Pierce Nichols</a:t>
            </a:r>
          </a:p>
          <a:p>
            <a:r>
              <a:rPr lang="en-US" dirty="0" smtClean="0"/>
              <a:t>15 February 2015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0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note on decibels (dB)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decibel is a logarithmic unit for expressing ratios</a:t>
            </a:r>
          </a:p>
          <a:p>
            <a:r>
              <a:rPr lang="en-US" dirty="0" smtClean="0"/>
              <a:t>10 dB is one order of magnitude (x10) when measuring power</a:t>
            </a:r>
          </a:p>
          <a:p>
            <a:r>
              <a:rPr lang="en-US" dirty="0" smtClean="0"/>
              <a:t>20 dB is one order of magnitude when measuring voltage or amplitude, since power is usually proportional to the square of amplitude                </a:t>
            </a:r>
          </a:p>
          <a:p>
            <a:r>
              <a:rPr lang="en-US" dirty="0" smtClean="0"/>
              <a:t>Decibels used to measure things like sound power and output power are based on some reference level</a:t>
            </a:r>
          </a:p>
          <a:p>
            <a:pPr lvl="1"/>
            <a:r>
              <a:rPr lang="en-US" dirty="0" smtClean="0"/>
              <a:t>Sound in air, 1 dB = 20 </a:t>
            </a:r>
            <a:r>
              <a:rPr lang="en-US" dirty="0" err="1" smtClean="0"/>
              <a:t>micropascals</a:t>
            </a:r>
            <a:endParaRPr lang="en-US" dirty="0" smtClean="0"/>
          </a:p>
          <a:p>
            <a:pPr lvl="1"/>
            <a:r>
              <a:rPr lang="en-US" dirty="0" smtClean="0"/>
              <a:t>Sound in water, 1 dB = 1 </a:t>
            </a:r>
            <a:r>
              <a:rPr lang="en-US" dirty="0" err="1" smtClean="0"/>
              <a:t>micropascal</a:t>
            </a:r>
            <a:endParaRPr lang="en-US" dirty="0" smtClean="0"/>
          </a:p>
          <a:p>
            <a:pPr lvl="1"/>
            <a:r>
              <a:rPr lang="en-US" dirty="0" smtClean="0"/>
              <a:t>RF output, 1 dB = 1 </a:t>
            </a:r>
            <a:r>
              <a:rPr lang="en-US" dirty="0" err="1" smtClean="0"/>
              <a:t>mW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2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dB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power: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=10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For amplitude: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=20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(Ohm’s Law), these give the same values for the same circuit.</a:t>
                </a:r>
              </a:p>
              <a:p>
                <a:r>
                  <a:rPr lang="en-US" dirty="0" smtClean="0"/>
                  <a:t>3 dB (power) is a factor of 2</a:t>
                </a:r>
              </a:p>
              <a:p>
                <a:r>
                  <a:rPr lang="en-US" dirty="0" smtClean="0"/>
                  <a:t>10 dB (power) is a factor of 2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60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advanced filters…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 to make a multi-pole filter with a </a:t>
            </a:r>
            <a:r>
              <a:rPr lang="en-US" dirty="0" err="1" smtClean="0"/>
              <a:t>passband</a:t>
            </a:r>
            <a:r>
              <a:rPr lang="en-US" dirty="0" smtClean="0"/>
              <a:t> gain of 1 (or higher) by adding op-amps to the mix. 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Sallen</a:t>
            </a:r>
            <a:r>
              <a:rPr lang="en-US" dirty="0" smtClean="0"/>
              <a:t>-Key filter gives two poles per op-amp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Biquad</a:t>
            </a:r>
            <a:r>
              <a:rPr lang="en-US" dirty="0" smtClean="0"/>
              <a:t> filter can, with proper passive selection, replicate any continuous filter function.</a:t>
            </a:r>
          </a:p>
          <a:p>
            <a:r>
              <a:rPr lang="en-US" dirty="0" smtClean="0"/>
              <a:t>Typical modern practice is to minimally filter the signal, oversample enormously, and then do all remaining filtering digitally.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35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 minute break…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sensors are sensors that have the sensor, signal conditioning, ADC, and perhaps some post-processing integrated into a single device.</a:t>
            </a:r>
          </a:p>
          <a:p>
            <a:r>
              <a:rPr lang="en-US" dirty="0" smtClean="0"/>
              <a:t>Digital sensors communicate with the rest of your system over some sort of digital link rather than by voltage or current. </a:t>
            </a:r>
          </a:p>
          <a:p>
            <a:r>
              <a:rPr lang="en-US" dirty="0" smtClean="0"/>
              <a:t>External ADCs are also available and communicate like digital sensors.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527" y="1027906"/>
            <a:ext cx="6748273" cy="50287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16679" cy="4351338"/>
          </a:xfrm>
        </p:spPr>
        <p:txBody>
          <a:bodyPr/>
          <a:lstStyle/>
          <a:p>
            <a:r>
              <a:rPr lang="en-US" dirty="0" smtClean="0"/>
              <a:t>Digital logic consists of ones and zeros, corresponding to high and low voltage levels.</a:t>
            </a:r>
          </a:p>
          <a:p>
            <a:r>
              <a:rPr lang="en-US" dirty="0" smtClean="0"/>
              <a:t>Arduino is a bit more robust than this.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0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digital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52288" cy="4351338"/>
          </a:xfrm>
        </p:spPr>
        <p:txBody>
          <a:bodyPr/>
          <a:lstStyle/>
          <a:p>
            <a:r>
              <a:rPr lang="en-US" dirty="0" smtClean="0"/>
              <a:t>Arduino levels are a bit different than standard TTL or CMOS.</a:t>
            </a:r>
          </a:p>
          <a:p>
            <a:r>
              <a:rPr lang="en-US" dirty="0" smtClean="0"/>
              <a:t>Interoperable with 3.3V CMOS as long as absolute maximums not exceeded.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046" y="575437"/>
            <a:ext cx="2124371" cy="59730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813" y="1572415"/>
            <a:ext cx="2616591" cy="485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2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busses for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TTL Serial </a:t>
            </a:r>
            <a:r>
              <a:rPr lang="en-US" dirty="0" smtClean="0"/>
              <a:t>– Simple, implemented in hardware on nearly every µC. One wire for each direction plus ground. </a:t>
            </a:r>
          </a:p>
          <a:p>
            <a:r>
              <a:rPr lang="en-US" b="1" dirty="0" smtClean="0"/>
              <a:t>Serial Peripheral Interface (SPI) </a:t>
            </a:r>
            <a:r>
              <a:rPr lang="en-US" dirty="0" smtClean="0"/>
              <a:t>– Widely implemented in hardware, speeds to ten of megabits/sec, good noise resistance. Requires three wires, ground, and one select line per device on multi-drop busses. Good noise immunity, fast. </a:t>
            </a:r>
          </a:p>
          <a:p>
            <a:r>
              <a:rPr lang="en-US" b="1" dirty="0" smtClean="0"/>
              <a:t>Parallel</a:t>
            </a:r>
            <a:r>
              <a:rPr lang="en-US" dirty="0" smtClean="0"/>
              <a:t> – One wire per bit plus ground and a clock/latch line. Extraordinarily fast.</a:t>
            </a:r>
          </a:p>
          <a:p>
            <a:r>
              <a:rPr lang="en-US" b="1" dirty="0" smtClean="0"/>
              <a:t>Inter-IC (I</a:t>
            </a:r>
            <a:r>
              <a:rPr lang="en-US" b="1" baseline="30000" dirty="0" smtClean="0"/>
              <a:t>2</a:t>
            </a:r>
            <a:r>
              <a:rPr lang="en-US" b="1" dirty="0" smtClean="0"/>
              <a:t>C) </a:t>
            </a:r>
            <a:r>
              <a:rPr lang="en-US" dirty="0" smtClean="0"/>
              <a:t>– Two wires (SDA &amp; SCL) plus ground. 7-bit addresses, so up to 112 devices on a single bus. Not very fast and questionable noise immunity, but very common.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9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Leader-follower bus architecture. One device (the Arduino in our case) is the leader, and all other devices follow.</a:t>
            </a:r>
          </a:p>
          <a:p>
            <a:r>
              <a:rPr lang="en-US" dirty="0" smtClean="0"/>
              <a:t>SDA (data) and SCL (clock) lines are pulled up to </a:t>
            </a:r>
            <a:r>
              <a:rPr lang="en-US" dirty="0" err="1" smtClean="0"/>
              <a:t>Vcc</a:t>
            </a:r>
            <a:r>
              <a:rPr lang="en-US" dirty="0" smtClean="0"/>
              <a:t> by pull-up resistors. </a:t>
            </a:r>
          </a:p>
          <a:p>
            <a:r>
              <a:rPr lang="en-US" dirty="0" smtClean="0"/>
              <a:t>Active state (the one) of each line is ground.</a:t>
            </a:r>
          </a:p>
          <a:p>
            <a:r>
              <a:rPr lang="en-US" dirty="0" smtClean="0"/>
              <a:t>Typical clock frequency is 100 kHz</a:t>
            </a:r>
          </a:p>
          <a:p>
            <a:r>
              <a:rPr lang="en-US" dirty="0" smtClean="0"/>
              <a:t>High speed mode (supported by Atmega328P but not Arduino) is 400 kHz.</a:t>
            </a:r>
          </a:p>
          <a:p>
            <a:r>
              <a:rPr lang="en-US" dirty="0" smtClean="0"/>
              <a:t>Leader mode supported by Arduino Wire library.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2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Connections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3" y="2084832"/>
            <a:ext cx="11962614" cy="3867912"/>
          </a:xfrm>
        </p:spPr>
      </p:pic>
    </p:spTree>
    <p:extLst>
      <p:ext uri="{BB962C8B-B14F-4D97-AF65-F5344CB8AC3E}">
        <p14:creationId xmlns:p14="http://schemas.microsoft.com/office/powerpoint/2010/main" val="266162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to Digital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105559" cy="4532043"/>
          </a:xfrm>
        </p:spPr>
        <p:txBody>
          <a:bodyPr/>
          <a:lstStyle/>
          <a:p>
            <a:r>
              <a:rPr lang="en-US" dirty="0" smtClean="0"/>
              <a:t>The ADC measure the signal at regular intervals.</a:t>
            </a:r>
          </a:p>
          <a:p>
            <a:r>
              <a:rPr lang="en-US" dirty="0" smtClean="0"/>
              <a:t>Ideally, it measures it at discrete times.</a:t>
            </a:r>
          </a:p>
          <a:p>
            <a:r>
              <a:rPr lang="en-US" dirty="0" smtClean="0"/>
              <a:t>Sample rate is the number of samples per second.</a:t>
            </a:r>
          </a:p>
          <a:p>
            <a:r>
              <a:rPr lang="en-US" dirty="0" smtClean="0"/>
              <a:t>Resolution is the number of bins, expressed in bits (powers of two)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758" y="1475117"/>
            <a:ext cx="6232785" cy="498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4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</a:t>
            </a:r>
            <a:r>
              <a:rPr lang="en-US" dirty="0"/>
              <a:t>c</a:t>
            </a:r>
            <a:r>
              <a:rPr lang="en-US" dirty="0" smtClean="0"/>
              <a:t>omponent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series resistances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Pull-up resistors 2k</a:t>
            </a:r>
            <a:r>
              <a:rPr lang="el-GR" dirty="0" smtClean="0"/>
              <a:t>Ω</a:t>
            </a:r>
            <a:r>
              <a:rPr lang="en-US" dirty="0" smtClean="0"/>
              <a:t> – 10k</a:t>
            </a:r>
            <a:r>
              <a:rPr lang="el-GR" dirty="0" smtClean="0"/>
              <a:t>Ω</a:t>
            </a:r>
            <a:r>
              <a:rPr lang="en-US" dirty="0" smtClean="0"/>
              <a:t>. Smaller resistors for longer wires/faster speeds.</a:t>
            </a:r>
          </a:p>
          <a:p>
            <a:r>
              <a:rPr lang="en-US" dirty="0" smtClean="0"/>
              <a:t>Minimize parasitic capacitance between wires (</a:t>
            </a:r>
            <a:r>
              <a:rPr lang="en-US" dirty="0"/>
              <a:t>C</a:t>
            </a:r>
            <a:r>
              <a:rPr lang="en-US" baseline="-25000" dirty="0" smtClean="0"/>
              <a:t>c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Parasitic capacitance between wires and ground (</a:t>
            </a:r>
            <a:r>
              <a:rPr lang="en-US" dirty="0" err="1" smtClean="0"/>
              <a:t>C</a:t>
            </a:r>
            <a:r>
              <a:rPr lang="en-US" baseline="-25000" dirty="0" err="1"/>
              <a:t>p</a:t>
            </a:r>
            <a:r>
              <a:rPr lang="en-US" dirty="0" smtClean="0"/>
              <a:t>) must be less than 400 pF</a:t>
            </a:r>
          </a:p>
          <a:p>
            <a:r>
              <a:rPr lang="en-US" dirty="0" smtClean="0"/>
              <a:t>Longer lines = higher parasitic capacitance!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5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communications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42" y="2450592"/>
            <a:ext cx="11081516" cy="3569621"/>
          </a:xfrm>
        </p:spPr>
      </p:pic>
    </p:spTree>
    <p:extLst>
      <p:ext uri="{BB962C8B-B14F-4D97-AF65-F5344CB8AC3E}">
        <p14:creationId xmlns:p14="http://schemas.microsoft.com/office/powerpoint/2010/main" val="60700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 minute break…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5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9-DoF IMU (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Nine degrees of freedom inertial measurement unit</a:t>
            </a:r>
          </a:p>
          <a:p>
            <a:pPr lvl="1"/>
            <a:r>
              <a:rPr lang="en-US" dirty="0" smtClean="0"/>
              <a:t>3 axis accelerometer</a:t>
            </a:r>
          </a:p>
          <a:p>
            <a:pPr lvl="1"/>
            <a:r>
              <a:rPr lang="en-US" dirty="0" smtClean="0"/>
              <a:t>3 axis rate gyroscope</a:t>
            </a:r>
          </a:p>
          <a:p>
            <a:pPr lvl="1"/>
            <a:r>
              <a:rPr lang="en-US" dirty="0" smtClean="0"/>
              <a:t>3 axis magnetometer (compass)</a:t>
            </a:r>
          </a:p>
          <a:p>
            <a:r>
              <a:rPr lang="en-US" dirty="0" smtClean="0"/>
              <a:t>All sensors communicate I</a:t>
            </a:r>
            <a:r>
              <a:rPr lang="en-US" baseline="30000" dirty="0" smtClean="0"/>
              <a:t>2</a:t>
            </a:r>
            <a:r>
              <a:rPr lang="en-US" dirty="0" smtClean="0"/>
              <a:t>C</a:t>
            </a:r>
          </a:p>
          <a:p>
            <a:r>
              <a:rPr lang="en-US" dirty="0" smtClean="0"/>
              <a:t>Cheap sensors enabled by cell phone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83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1"/>
          <a:stretch/>
        </p:blipFill>
        <p:spPr>
          <a:xfrm rot="5400000">
            <a:off x="3551574" y="-136070"/>
            <a:ext cx="6036783" cy="756209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Wiring up the IMU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8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the following directories from the Arduino/libraries directory in the class files to your Arduino/libraries directory.</a:t>
            </a:r>
          </a:p>
          <a:p>
            <a:pPr lvl="1"/>
            <a:r>
              <a:rPr lang="en-US" dirty="0" err="1" smtClean="0"/>
              <a:t>Adafruit_Sensor</a:t>
            </a:r>
            <a:endParaRPr lang="en-US" dirty="0" smtClean="0"/>
          </a:p>
          <a:p>
            <a:pPr lvl="1"/>
            <a:r>
              <a:rPr lang="en-US" dirty="0" smtClean="0"/>
              <a:t>Adafruit_LSM9DSO</a:t>
            </a:r>
          </a:p>
          <a:p>
            <a:pPr lvl="1"/>
            <a:r>
              <a:rPr lang="en-US" dirty="0" err="1" smtClean="0"/>
              <a:t>Adafruit_AHRS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2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75048" cy="5962523"/>
          </a:xfrm>
        </p:spPr>
        <p:txBody>
          <a:bodyPr>
            <a:normAutofit/>
          </a:bodyPr>
          <a:lstStyle/>
          <a:p>
            <a:r>
              <a:rPr lang="en-US" dirty="0" smtClean="0"/>
              <a:t>Opening the ‘tester’ example sketch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65" y="0"/>
            <a:ext cx="6379535" cy="68580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4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of the code…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74" y="0"/>
            <a:ext cx="6896826" cy="6646033"/>
          </a:xfrm>
        </p:spPr>
      </p:pic>
    </p:spTree>
    <p:extLst>
      <p:ext uri="{BB962C8B-B14F-4D97-AF65-F5344CB8AC3E}">
        <p14:creationId xmlns:p14="http://schemas.microsoft.com/office/powerpoint/2010/main" val="141334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Setup…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79" y="1690688"/>
            <a:ext cx="9793179" cy="4632521"/>
          </a:xfrm>
        </p:spPr>
      </p:pic>
    </p:spTree>
    <p:extLst>
      <p:ext uri="{BB962C8B-B14F-4D97-AF65-F5344CB8AC3E}">
        <p14:creationId xmlns:p14="http://schemas.microsoft.com/office/powerpoint/2010/main" val="2776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Grabbing &amp; printing the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50" y="1690688"/>
            <a:ext cx="11363781" cy="4810827"/>
          </a:xfrm>
        </p:spPr>
      </p:pic>
    </p:spTree>
    <p:extLst>
      <p:ext uri="{BB962C8B-B14F-4D97-AF65-F5344CB8AC3E}">
        <p14:creationId xmlns:p14="http://schemas.microsoft.com/office/powerpoint/2010/main" val="167228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75075" cy="4351338"/>
          </a:xfrm>
        </p:spPr>
        <p:txBody>
          <a:bodyPr/>
          <a:lstStyle/>
          <a:p>
            <a:r>
              <a:rPr lang="en-US" dirty="0" smtClean="0"/>
              <a:t>ADC output can only assume a discrete number of values…</a:t>
            </a:r>
          </a:p>
          <a:p>
            <a:r>
              <a:rPr lang="en-US" dirty="0" smtClean="0"/>
              <a:t>The difference between the real signal and your measured signal shows up as noise or error.</a:t>
            </a:r>
          </a:p>
          <a:p>
            <a:r>
              <a:rPr lang="en-US" dirty="0" smtClean="0"/>
              <a:t>Minimized by using sufficiently high resolution ADC.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367" y="2303162"/>
            <a:ext cx="5317633" cy="368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456176" cy="4956683"/>
          </a:xfrm>
        </p:spPr>
        <p:txBody>
          <a:bodyPr>
            <a:normAutofit/>
          </a:bodyPr>
          <a:lstStyle/>
          <a:p>
            <a:r>
              <a:rPr lang="en-US" dirty="0" smtClean="0"/>
              <a:t>Open the ahrs_lsm9ds0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68" y="0"/>
            <a:ext cx="6379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6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AHRS (attitude &amp; heading reference system) startup code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80" y="1166112"/>
            <a:ext cx="7360919" cy="5548868"/>
          </a:xfrm>
        </p:spPr>
      </p:pic>
    </p:spTree>
    <p:extLst>
      <p:ext uri="{BB962C8B-B14F-4D97-AF65-F5344CB8AC3E}">
        <p14:creationId xmlns:p14="http://schemas.microsoft.com/office/powerpoint/2010/main" val="303944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Grabbing the data…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52" y="1463040"/>
            <a:ext cx="11123443" cy="5093208"/>
          </a:xfrm>
        </p:spPr>
      </p:pic>
    </p:spTree>
    <p:extLst>
      <p:ext uri="{BB962C8B-B14F-4D97-AF65-F5344CB8AC3E}">
        <p14:creationId xmlns:p14="http://schemas.microsoft.com/office/powerpoint/2010/main" val="172388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 angles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45864" cy="4351338"/>
          </a:xfrm>
        </p:spPr>
        <p:txBody>
          <a:bodyPr/>
          <a:lstStyle/>
          <a:p>
            <a:r>
              <a:rPr lang="en-US" dirty="0" smtClean="0"/>
              <a:t>Angles around the axes</a:t>
            </a:r>
          </a:p>
          <a:p>
            <a:r>
              <a:rPr lang="en-US" dirty="0" smtClean="0"/>
              <a:t>Roll is around X axis, pitch is around Y axis, and yaw is around Z axis</a:t>
            </a:r>
          </a:p>
          <a:p>
            <a:r>
              <a:rPr lang="en-US" dirty="0" smtClean="0"/>
              <a:t>Order is important!</a:t>
            </a:r>
          </a:p>
          <a:p>
            <a:r>
              <a:rPr lang="en-US" dirty="0" smtClean="0"/>
              <a:t>Z axis points down so positive yaw angle has the same sense as a compass.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27906"/>
            <a:ext cx="76200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9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of the </a:t>
            </a:r>
            <a:r>
              <a:rPr lang="en-US" dirty="0" err="1" smtClean="0"/>
              <a:t>Adafruit</a:t>
            </a:r>
            <a:r>
              <a:rPr lang="en-US" dirty="0" smtClean="0"/>
              <a:t> AHRS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incorporate gyro data</a:t>
            </a:r>
          </a:p>
          <a:p>
            <a:r>
              <a:rPr lang="en-US" dirty="0" smtClean="0"/>
              <a:t>Assumes that the acceleration vector always points down</a:t>
            </a:r>
          </a:p>
          <a:p>
            <a:r>
              <a:rPr lang="en-US" dirty="0" smtClean="0"/>
              <a:t>Doesn’t fix the data rate as a constant</a:t>
            </a:r>
          </a:p>
          <a:p>
            <a:r>
              <a:rPr lang="en-US" dirty="0" smtClean="0"/>
              <a:t>Magnetometer &amp; accelerometer need calibration for best performance.</a:t>
            </a:r>
          </a:p>
        </p:txBody>
      </p:sp>
    </p:spTree>
    <p:extLst>
      <p:ext uri="{BB962C8B-B14F-4D97-AF65-F5344CB8AC3E}">
        <p14:creationId xmlns:p14="http://schemas.microsoft.com/office/powerpoint/2010/main" val="246068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34" y="3079795"/>
            <a:ext cx="4836251" cy="21972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003" y="3063056"/>
            <a:ext cx="5263445" cy="3248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last device (not really a sensor)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891016" cy="4351338"/>
          </a:xfrm>
        </p:spPr>
        <p:txBody>
          <a:bodyPr/>
          <a:lstStyle/>
          <a:p>
            <a:r>
              <a:rPr lang="en-US" dirty="0" smtClean="0"/>
              <a:t>Each kit also contains a near IR receiver</a:t>
            </a:r>
          </a:p>
          <a:p>
            <a:r>
              <a:rPr lang="en-US" dirty="0" smtClean="0"/>
              <a:t>Demodulates remote control signals (38 kHz modulation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Active low </a:t>
            </a:r>
            <a:r>
              <a:rPr lang="en-US" dirty="0"/>
              <a:t>o</a:t>
            </a:r>
            <a:r>
              <a:rPr lang="en-US" dirty="0" smtClean="0"/>
              <a:t>utput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34" y="4770351"/>
            <a:ext cx="4836251" cy="208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8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16" y="1825625"/>
            <a:ext cx="8246024" cy="46242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IR </a:t>
            </a:r>
            <a:r>
              <a:rPr lang="en-US" dirty="0" smtClean="0"/>
              <a:t>transmitter hookup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615023" cy="102971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Connect transmitter as shown.</a:t>
            </a:r>
          </a:p>
          <a:p>
            <a:r>
              <a:rPr lang="en-US" sz="2400" dirty="0" smtClean="0"/>
              <a:t>Connect output of IR receiver to D0 (RX)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38199" y="4689386"/>
            <a:ext cx="6029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D10 is used as an output for the Tone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NOR output is high only when both inputs are low… which produces a matching signal to D1 on the  IR receiver output.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79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IR demo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serialIRtransmitter.ino</a:t>
            </a:r>
            <a:r>
              <a:rPr lang="en-US" dirty="0" smtClean="0"/>
              <a:t> on one Arduino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serialIRreceiver.ino</a:t>
            </a:r>
            <a:r>
              <a:rPr lang="en-US" dirty="0" smtClean="0"/>
              <a:t> on another. Start serial monitor on the receiver side at 2400 baud</a:t>
            </a:r>
          </a:p>
          <a:p>
            <a:r>
              <a:rPr lang="en-US" dirty="0" smtClean="0"/>
              <a:t>Point the LED at the receiver. Note that the </a:t>
            </a:r>
            <a:r>
              <a:rPr lang="en-US" dirty="0" err="1" smtClean="0"/>
              <a:t>beamwidth</a:t>
            </a:r>
            <a:r>
              <a:rPr lang="en-US" dirty="0" smtClean="0"/>
              <a:t> is very narrow, so this may take a few tries.</a:t>
            </a:r>
          </a:p>
          <a:p>
            <a:r>
              <a:rPr lang="en-US" dirty="0" smtClean="0"/>
              <a:t>Watch the serial monitor for signs of contact.</a:t>
            </a:r>
          </a:p>
          <a:p>
            <a:r>
              <a:rPr lang="en-US" dirty="0" smtClean="0"/>
              <a:t>Try moving the two sides apart.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2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IR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76"/>
          <a:stretch/>
        </p:blipFill>
        <p:spPr>
          <a:xfrm>
            <a:off x="303616" y="1690688"/>
            <a:ext cx="3947542" cy="43411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76"/>
          <a:stretch/>
        </p:blipFill>
        <p:spPr>
          <a:xfrm>
            <a:off x="4755789" y="1217414"/>
            <a:ext cx="6826611" cy="481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2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for parts &amp; kits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Ada’s Technical Books</a:t>
            </a:r>
          </a:p>
          <a:p>
            <a:r>
              <a:rPr lang="en-US" dirty="0" err="1"/>
              <a:t>Vetco</a:t>
            </a:r>
            <a:r>
              <a:rPr lang="en-US" dirty="0"/>
              <a:t> </a:t>
            </a:r>
          </a:p>
          <a:p>
            <a:r>
              <a:rPr lang="en-US" dirty="0" err="1"/>
              <a:t>Alphatronics</a:t>
            </a:r>
            <a:endParaRPr lang="en-US" dirty="0"/>
          </a:p>
          <a:p>
            <a:r>
              <a:rPr lang="en-US" dirty="0" smtClean="0"/>
              <a:t>Fry’s Electronics</a:t>
            </a:r>
          </a:p>
          <a:p>
            <a:r>
              <a:rPr lang="en-US" dirty="0" smtClean="0"/>
              <a:t>Metrix Create Space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Online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6887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Digikey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www.digikey.com</a:t>
            </a:r>
            <a:r>
              <a:rPr lang="en-US" dirty="0"/>
              <a:t>)	</a:t>
            </a:r>
          </a:p>
          <a:p>
            <a:r>
              <a:rPr lang="en-US" dirty="0"/>
              <a:t>Mouser (</a:t>
            </a:r>
            <a:r>
              <a:rPr lang="en-US" dirty="0">
                <a:hlinkClick r:id="rId3"/>
              </a:rPr>
              <a:t>www.mouser.com</a:t>
            </a:r>
            <a:r>
              <a:rPr lang="en-US" dirty="0"/>
              <a:t>)</a:t>
            </a:r>
          </a:p>
          <a:p>
            <a:r>
              <a:rPr lang="en-US" dirty="0" err="1"/>
              <a:t>Sparkfun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www.sparkfun.com</a:t>
            </a:r>
            <a:r>
              <a:rPr lang="en-US" dirty="0"/>
              <a:t>)</a:t>
            </a:r>
          </a:p>
          <a:p>
            <a:r>
              <a:rPr lang="en-US" dirty="0" err="1"/>
              <a:t>Adafruit</a:t>
            </a:r>
            <a:r>
              <a:rPr lang="en-US" dirty="0"/>
              <a:t> Industries (</a:t>
            </a:r>
            <a:r>
              <a:rPr lang="en-US" dirty="0">
                <a:hlinkClick r:id="rId5"/>
              </a:rPr>
              <a:t>www.adafruit.com</a:t>
            </a:r>
            <a:r>
              <a:rPr lang="en-US" dirty="0"/>
              <a:t>)</a:t>
            </a:r>
          </a:p>
          <a:p>
            <a:r>
              <a:rPr lang="en-US" dirty="0" err="1"/>
              <a:t>Solarbotics</a:t>
            </a:r>
            <a:r>
              <a:rPr lang="en-US" dirty="0"/>
              <a:t> (www.solarbotics.com)</a:t>
            </a:r>
          </a:p>
          <a:p>
            <a:r>
              <a:rPr lang="en-US" dirty="0" err="1" smtClean="0"/>
              <a:t>Makershed</a:t>
            </a:r>
            <a:r>
              <a:rPr lang="en-US" dirty="0" smtClean="0"/>
              <a:t> (www.makershed.com)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9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79853" cy="4351338"/>
          </a:xfrm>
        </p:spPr>
        <p:txBody>
          <a:bodyPr/>
          <a:lstStyle/>
          <a:p>
            <a:r>
              <a:rPr lang="en-US" dirty="0" smtClean="0"/>
              <a:t>Since we’re only measuring at discrete times, it’s possible to get fooled. </a:t>
            </a:r>
          </a:p>
          <a:p>
            <a:r>
              <a:rPr lang="en-US" dirty="0" smtClean="0"/>
              <a:t>Higher frequency signals can masquerade as lower frequency signals.</a:t>
            </a:r>
          </a:p>
          <a:p>
            <a:r>
              <a:rPr lang="en-US" dirty="0" smtClean="0"/>
              <a:t>No way to tell the difference post sampling.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646" y="1690688"/>
            <a:ext cx="5935047" cy="405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3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Electronics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847599"/>
          </a:xfrm>
        </p:spPr>
        <p:txBody>
          <a:bodyPr/>
          <a:lstStyle/>
          <a:p>
            <a:r>
              <a:rPr lang="en-US" dirty="0" smtClean="0"/>
              <a:t>Make: Electronics (Platt)</a:t>
            </a:r>
          </a:p>
          <a:p>
            <a:r>
              <a:rPr lang="en-US" dirty="0" smtClean="0"/>
              <a:t>Engineer’s Mini Notebooks </a:t>
            </a:r>
            <a:r>
              <a:rPr lang="en-US" dirty="0" err="1" smtClean="0"/>
              <a:t>Vol</a:t>
            </a:r>
            <a:r>
              <a:rPr lang="en-US" dirty="0" smtClean="0"/>
              <a:t> 1 – 4 (Mims)</a:t>
            </a:r>
          </a:p>
          <a:p>
            <a:r>
              <a:rPr lang="en-US" dirty="0" smtClean="0"/>
              <a:t>The Art of Electronics 2</a:t>
            </a:r>
            <a:r>
              <a:rPr lang="en-US" baseline="30000" dirty="0" smtClean="0"/>
              <a:t>nd</a:t>
            </a:r>
            <a:r>
              <a:rPr lang="en-US" dirty="0" smtClean="0"/>
              <a:t> Ed (Horowitz &amp; Hill)</a:t>
            </a:r>
          </a:p>
          <a:p>
            <a:r>
              <a:rPr lang="en-US" dirty="0" smtClean="0"/>
              <a:t>Circuit Design: know it all (Ashby et al)</a:t>
            </a:r>
          </a:p>
          <a:p>
            <a:r>
              <a:rPr lang="en-US" dirty="0" smtClean="0"/>
              <a:t>Arduino Cookbook </a:t>
            </a:r>
            <a:r>
              <a:rPr lang="en-US" smtClean="0"/>
              <a:t>(Margolis)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7588" y="3285813"/>
            <a:ext cx="5183188" cy="823912"/>
          </a:xfrm>
        </p:spPr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1" y="4064857"/>
            <a:ext cx="5183188" cy="1184608"/>
          </a:xfrm>
        </p:spPr>
        <p:txBody>
          <a:bodyPr/>
          <a:lstStyle/>
          <a:p>
            <a:r>
              <a:rPr lang="en-US" dirty="0" smtClean="0"/>
              <a:t>The Statistical Analysis of Experimental Data (Mandel)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122989" y="1987435"/>
            <a:ext cx="5157787" cy="5935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122989" y="2725747"/>
            <a:ext cx="5157787" cy="1106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Handbook of Modern Sensors (</a:t>
            </a:r>
            <a:r>
              <a:rPr lang="en-US" dirty="0" err="1" smtClean="0"/>
              <a:t>Fraden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6097588" y="4681412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AHRS &amp; Euler Angles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97588" y="5529575"/>
            <a:ext cx="5183188" cy="967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Physics for Game Developers (Bourg)</a:t>
            </a:r>
          </a:p>
        </p:txBody>
      </p:sp>
    </p:spTree>
    <p:extLst>
      <p:ext uri="{BB962C8B-B14F-4D97-AF65-F5344CB8AC3E}">
        <p14:creationId xmlns:p14="http://schemas.microsoft.com/office/powerpoint/2010/main" val="68504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Sparkfun</a:t>
            </a:r>
            <a:r>
              <a:rPr lang="en-US" dirty="0" smtClean="0"/>
              <a:t> (learn.sparkfun.com)</a:t>
            </a:r>
          </a:p>
          <a:p>
            <a:r>
              <a:rPr lang="en-US" dirty="0" err="1" smtClean="0"/>
              <a:t>Adafruit</a:t>
            </a:r>
            <a:r>
              <a:rPr lang="en-US" dirty="0" smtClean="0"/>
              <a:t> (learn.adafruit.com)</a:t>
            </a:r>
          </a:p>
          <a:p>
            <a:r>
              <a:rPr lang="en-US" dirty="0"/>
              <a:t>Arduino Playground </a:t>
            </a:r>
            <a:r>
              <a:rPr lang="en-US" dirty="0" smtClean="0"/>
              <a:t>(playground.arduino.cc)</a:t>
            </a:r>
          </a:p>
          <a:p>
            <a:r>
              <a:rPr lang="en-US" dirty="0" smtClean="0"/>
              <a:t>Arduino Forum (forum.arduino.cc)</a:t>
            </a:r>
          </a:p>
          <a:p>
            <a:r>
              <a:rPr lang="en-US" dirty="0"/>
              <a:t>Arduino Reference </a:t>
            </a:r>
            <a:r>
              <a:rPr lang="en-US" dirty="0" smtClean="0"/>
              <a:t>(arduino.cc/</a:t>
            </a:r>
            <a:r>
              <a:rPr lang="en-US" dirty="0" err="1" smtClean="0"/>
              <a:t>en</a:t>
            </a:r>
            <a:r>
              <a:rPr lang="en-US" dirty="0" smtClean="0"/>
              <a:t>/Reference/</a:t>
            </a:r>
            <a:r>
              <a:rPr lang="en-US" dirty="0" err="1" smtClean="0"/>
              <a:t>HomePage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5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Fourier’s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78925" cy="4351338"/>
          </a:xfrm>
        </p:spPr>
        <p:txBody>
          <a:bodyPr/>
          <a:lstStyle/>
          <a:p>
            <a:r>
              <a:rPr lang="en-US" dirty="0" smtClean="0"/>
              <a:t>All time varying signals can be expressed as a sum of sine waves of varying frequency, amplitude, and phase. </a:t>
            </a:r>
          </a:p>
          <a:p>
            <a:r>
              <a:rPr lang="en-US" dirty="0" smtClean="0"/>
              <a:t>This means we can take a signal and express it in terms of the frequencies of the sine waves that make it up.</a:t>
            </a:r>
          </a:p>
          <a:p>
            <a:r>
              <a:rPr lang="en-US" dirty="0" smtClean="0"/>
              <a:t>If this wasn’t true, the Internet wouldn’t work.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73" y="447855"/>
            <a:ext cx="3459912" cy="615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Nyquist</a:t>
            </a:r>
            <a:r>
              <a:rPr lang="en-US" dirty="0" smtClean="0"/>
              <a:t>-Shannon Sampling </a:t>
            </a:r>
            <a:r>
              <a:rPr lang="en-US" dirty="0"/>
              <a:t>T</a:t>
            </a:r>
            <a:r>
              <a:rPr lang="en-US" dirty="0" smtClean="0"/>
              <a:t>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a </a:t>
            </a:r>
            <a:r>
              <a:rPr lang="en-US" dirty="0" smtClean="0"/>
              <a:t>signal </a:t>
            </a:r>
            <a:r>
              <a:rPr lang="en-US" i="1" dirty="0" smtClean="0"/>
              <a:t>x</a:t>
            </a:r>
            <a:r>
              <a:rPr lang="en-US" dirty="0" smtClean="0"/>
              <a:t> contains </a:t>
            </a:r>
            <a:r>
              <a:rPr lang="en-US" dirty="0"/>
              <a:t>no frequencies higher than </a:t>
            </a:r>
            <a:r>
              <a:rPr lang="en-US" i="1" dirty="0" smtClean="0"/>
              <a:t>B </a:t>
            </a:r>
            <a:r>
              <a:rPr lang="en-US" dirty="0" smtClean="0"/>
              <a:t>Hz, </a:t>
            </a:r>
            <a:r>
              <a:rPr lang="en-US" dirty="0"/>
              <a:t>it is completely determined by giving its </a:t>
            </a:r>
            <a:r>
              <a:rPr lang="en-US" dirty="0" smtClean="0"/>
              <a:t>value at </a:t>
            </a:r>
            <a:r>
              <a:rPr lang="en-US" dirty="0"/>
              <a:t>a series of points spaced 1/(2</a:t>
            </a:r>
            <a:r>
              <a:rPr lang="en-US" i="1" dirty="0"/>
              <a:t>B</a:t>
            </a:r>
            <a:r>
              <a:rPr lang="en-US" dirty="0"/>
              <a:t>) seconds apart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order to accurately sample a signal, we need to exclude signals with a frequency greater than half of the sampling frequency. </a:t>
            </a:r>
          </a:p>
          <a:p>
            <a:r>
              <a:rPr lang="en-US" dirty="0" smtClean="0"/>
              <a:t>Some signals we can trust don’t exceed half of the sampling frequency… </a:t>
            </a:r>
          </a:p>
          <a:p>
            <a:r>
              <a:rPr lang="en-US" dirty="0" smtClean="0"/>
              <a:t>But mostly we filter higher frequencies out.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92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RC (resistor-capacitor)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56230" cy="4351338"/>
          </a:xfrm>
        </p:spPr>
        <p:txBody>
          <a:bodyPr/>
          <a:lstStyle/>
          <a:p>
            <a:r>
              <a:rPr lang="en-US" dirty="0" smtClean="0"/>
              <a:t>A resistor-capacitor is the simplest sort of filter.</a:t>
            </a:r>
          </a:p>
          <a:p>
            <a:r>
              <a:rPr lang="en-US" dirty="0" smtClean="0"/>
              <a:t>The equivalent resistance of the capacitor is frequency dependent</a:t>
            </a:r>
          </a:p>
          <a:p>
            <a:r>
              <a:rPr lang="en-US" dirty="0" smtClean="0"/>
              <a:t>This functions as a frequency-dependent voltage divider.</a:t>
            </a:r>
          </a:p>
          <a:p>
            <a:r>
              <a:rPr lang="en-US" dirty="0" smtClean="0"/>
              <a:t>This is a low-pass filter; swapping the components makes a high-pass filter.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852" y="2267500"/>
            <a:ext cx="3622586" cy="173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Sizing the RC filter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corner frequency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of a filter is the point at which it attenuates the signal power by a factor of 2 (3 dB)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𝑅𝐶</m:t>
                        </m:r>
                      </m:den>
                    </m:f>
                  </m:oMath>
                </a14:m>
                <a:r>
                  <a:rPr lang="en-US" dirty="0" smtClean="0"/>
                  <a:t>, where the frequency is in hertz, R is in ohms, and capacitance is in farads</a:t>
                </a:r>
              </a:p>
              <a:p>
                <a:r>
                  <a:rPr lang="en-US" dirty="0" smtClean="0"/>
                  <a:t>Signal power is attenuated by 20 dB/decade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If we put additional RC filters in series, we can increase the attenuation by 20 dB/decade per capacitor.</a:t>
                </a:r>
              </a:p>
              <a:p>
                <a:r>
                  <a:rPr lang="en-US" dirty="0" smtClean="0"/>
                  <a:t>Each capacitor (or inductor) is called a pole. So a two capacitor filter is a 2-pole filter.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739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89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calculation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 = 100 k</a:t>
                </a:r>
                <a:r>
                  <a:rPr lang="el-GR" dirty="0" smtClean="0"/>
                  <a:t>Ω</a:t>
                </a:r>
                <a:endParaRPr lang="en-US" dirty="0" smtClean="0"/>
              </a:p>
              <a:p>
                <a:r>
                  <a:rPr lang="en-US" dirty="0" smtClean="0"/>
                  <a:t>C = 100 </a:t>
                </a:r>
                <a:r>
                  <a:rPr lang="en-US" dirty="0" err="1" smtClean="0"/>
                  <a:t>nF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−9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15.9 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3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5521</TotalTime>
  <Words>1295</Words>
  <Application>Microsoft Office PowerPoint</Application>
  <PresentationFormat>Widescreen</PresentationFormat>
  <Paragraphs>172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Courier New</vt:lpstr>
      <vt:lpstr>Office Theme</vt:lpstr>
      <vt:lpstr>Mobile Sensors Workshop, Part 2: Digital</vt:lpstr>
      <vt:lpstr>Analog to Digital Conversion</vt:lpstr>
      <vt:lpstr>Quantization</vt:lpstr>
      <vt:lpstr>Aliasing</vt:lpstr>
      <vt:lpstr>Fourier’s Theorem</vt:lpstr>
      <vt:lpstr>Nyquist-Shannon Sampling Theorem</vt:lpstr>
      <vt:lpstr>The RC (resistor-capacitor) filter</vt:lpstr>
      <vt:lpstr>Sizing the RC filter</vt:lpstr>
      <vt:lpstr>Example calculation</vt:lpstr>
      <vt:lpstr>A quick note on decibels (dB)</vt:lpstr>
      <vt:lpstr>Calculating dB</vt:lpstr>
      <vt:lpstr>More advanced filters…</vt:lpstr>
      <vt:lpstr>Ten minute break…</vt:lpstr>
      <vt:lpstr>Digital sensors</vt:lpstr>
      <vt:lpstr>Digital logic</vt:lpstr>
      <vt:lpstr>Arduino digital levels</vt:lpstr>
      <vt:lpstr>Digital busses for sensors</vt:lpstr>
      <vt:lpstr>I2C Properties</vt:lpstr>
      <vt:lpstr>I2C Connections</vt:lpstr>
      <vt:lpstr>I2C component selection</vt:lpstr>
      <vt:lpstr>I2C communications</vt:lpstr>
      <vt:lpstr>Ten minute break…</vt:lpstr>
      <vt:lpstr>9-DoF IMU (</vt:lpstr>
      <vt:lpstr>Wiring up the IMU</vt:lpstr>
      <vt:lpstr>Libraries required</vt:lpstr>
      <vt:lpstr>Opening the ‘tester’ example sketch</vt:lpstr>
      <vt:lpstr>Start of the code…</vt:lpstr>
      <vt:lpstr>Setup…</vt:lpstr>
      <vt:lpstr>Grabbing &amp; printing the data</vt:lpstr>
      <vt:lpstr>Open the ahrs_lsm9ds0 example</vt:lpstr>
      <vt:lpstr>AHRS (attitude &amp; heading reference system) startup code</vt:lpstr>
      <vt:lpstr>Grabbing the data…</vt:lpstr>
      <vt:lpstr>Euler angles</vt:lpstr>
      <vt:lpstr>Limits of the Adafruit AHRS code</vt:lpstr>
      <vt:lpstr>One last device (not really a sensor)</vt:lpstr>
      <vt:lpstr>Serial IR transmitter hookup</vt:lpstr>
      <vt:lpstr>Serial IR demo code</vt:lpstr>
      <vt:lpstr>Serial IR code</vt:lpstr>
      <vt:lpstr>Source for parts &amp; kits</vt:lpstr>
      <vt:lpstr>Books</vt:lpstr>
      <vt:lpstr>Online learning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Sensors Workshop, Part 2: Digital</dc:title>
  <dc:creator>Pierce Nichols</dc:creator>
  <cp:lastModifiedBy>Pierce Nichols</cp:lastModifiedBy>
  <cp:revision>54</cp:revision>
  <dcterms:created xsi:type="dcterms:W3CDTF">2014-10-16T05:51:37Z</dcterms:created>
  <dcterms:modified xsi:type="dcterms:W3CDTF">2015-10-04T17:42:34Z</dcterms:modified>
</cp:coreProperties>
</file>