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  <p:sldMasterId id="2147483660" r:id="rId4"/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6858000" cx="9144000"/>
  <p:notesSz cx="6858000" cy="9144000"/>
  <p:embeddedFontLst>
    <p:embeddedFont>
      <p:font typeface="Constanti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font" Target="fonts/Constantia-bold.fntdata"/><Relationship Id="rId14" Type="http://schemas.openxmlformats.org/officeDocument/2006/relationships/font" Target="fonts/Constantia-regular.fntdata"/><Relationship Id="rId17" Type="http://schemas.openxmlformats.org/officeDocument/2006/relationships/font" Target="fonts/Constantia-boldItalic.fntdata"/><Relationship Id="rId16" Type="http://schemas.openxmlformats.org/officeDocument/2006/relationships/font" Target="fonts/Constantia-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14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1400"/>
              <a:buFont typeface="Calibri"/>
              <a:buNone/>
              <a:defRPr b="1" i="0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0" i="0" sz="1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93369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730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Char char="●"/>
              <a:defRPr b="0" i="0" sz="1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65747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65747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5" name="Shape 125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59080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54000" lvl="2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10819" lvl="3" marL="118872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18439" lvl="4" marL="146304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213360" lvl="5" marL="173736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93039" lvl="6" marL="192024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187960" lvl="7" marL="219456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182879" lvl="8" marL="246888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 rot="5400000">
            <a:off x="2377281" y="15080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751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660"/>
              <a:buFont typeface="Noto Sans Symbols"/>
              <a:buChar char="●"/>
              <a:defRPr sz="2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6893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1" sz="2400" cap="non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  <a:defRPr b="1" sz="2400" cap="non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●"/>
              <a:defRPr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sz="2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9525" y="-7937"/>
            <a:ext cx="9163050" cy="1041400"/>
          </a:xfrm>
          <a:custGeom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Shape 7"/>
          <p:cNvSpPr/>
          <p:nvPr/>
        </p:nvSpPr>
        <p:spPr>
          <a:xfrm>
            <a:off x="4381500" y="-7937"/>
            <a:ext cx="4762500" cy="638175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8" name="Shape 8"/>
          <p:cNvGrpSpPr/>
          <p:nvPr/>
        </p:nvGrpSpPr>
        <p:grpSpPr>
          <a:xfrm>
            <a:off x="-29327" y="-23060"/>
            <a:ext cx="9179353" cy="1046051"/>
            <a:chOff x="0" y="0"/>
            <a:chExt cx="2147483647" cy="2147483647"/>
          </a:xfrm>
        </p:grpSpPr>
        <p:grpSp>
          <p:nvGrpSpPr>
            <p:cNvPr id="9" name="Shape 9"/>
            <p:cNvGrpSpPr/>
            <p:nvPr/>
          </p:nvGrpSpPr>
          <p:grpSpPr>
            <a:xfrm>
              <a:off x="0" y="0"/>
              <a:ext cx="2143205306" cy="2147483647"/>
              <a:chOff x="0" y="0"/>
              <a:chExt cx="2147483646" cy="2147483647"/>
            </a:xfrm>
          </p:grpSpPr>
          <p:pic>
            <p:nvPicPr>
              <p:cNvPr id="10" name="Shape 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5437918" y="0"/>
                <a:ext cx="2142045728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" name="Shape 11"/>
              <p:cNvSpPr txBox="1"/>
              <p:nvPr/>
            </p:nvSpPr>
            <p:spPr>
              <a:xfrm>
                <a:off x="0" y="913576407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  <p:grpSp>
          <p:nvGrpSpPr>
            <p:cNvPr id="12" name="Shape 12"/>
            <p:cNvGrpSpPr/>
            <p:nvPr/>
          </p:nvGrpSpPr>
          <p:grpSpPr>
            <a:xfrm>
              <a:off x="1774014" y="149824444"/>
              <a:ext cx="2145709632" cy="1872805536"/>
              <a:chOff x="0" y="0"/>
              <a:chExt cx="2147483647" cy="2147483647"/>
            </a:xfrm>
          </p:grpSpPr>
          <p:pic>
            <p:nvPicPr>
              <p:cNvPr id="13" name="Shape 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656090" y="0"/>
                <a:ext cx="214382755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Shape 14"/>
              <p:cNvSpPr txBox="1"/>
              <p:nvPr/>
            </p:nvSpPr>
            <p:spPr>
              <a:xfrm>
                <a:off x="0" y="1048831136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</p:grpSp>
      <p:sp>
        <p:nvSpPr>
          <p:cNvPr id="15" name="Shape 15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9525" y="-7937"/>
            <a:ext cx="9163050" cy="1041400"/>
          </a:xfrm>
          <a:custGeom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4381500" y="-7937"/>
            <a:ext cx="4762500" cy="638175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Shape 34"/>
          <p:cNvGrpSpPr/>
          <p:nvPr/>
        </p:nvGrpSpPr>
        <p:grpSpPr>
          <a:xfrm>
            <a:off x="-29327" y="-23060"/>
            <a:ext cx="9179353" cy="1046051"/>
            <a:chOff x="0" y="0"/>
            <a:chExt cx="2147483647" cy="2147483647"/>
          </a:xfrm>
        </p:grpSpPr>
        <p:grpSp>
          <p:nvGrpSpPr>
            <p:cNvPr id="35" name="Shape 35"/>
            <p:cNvGrpSpPr/>
            <p:nvPr/>
          </p:nvGrpSpPr>
          <p:grpSpPr>
            <a:xfrm>
              <a:off x="0" y="0"/>
              <a:ext cx="2143205306" cy="2147483647"/>
              <a:chOff x="0" y="0"/>
              <a:chExt cx="2147483646" cy="2147483647"/>
            </a:xfrm>
          </p:grpSpPr>
          <p:pic>
            <p:nvPicPr>
              <p:cNvPr id="36" name="Shape 3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5437918" y="0"/>
                <a:ext cx="2142045728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" name="Shape 37"/>
              <p:cNvSpPr txBox="1"/>
              <p:nvPr/>
            </p:nvSpPr>
            <p:spPr>
              <a:xfrm>
                <a:off x="0" y="913576407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  <p:grpSp>
          <p:nvGrpSpPr>
            <p:cNvPr id="38" name="Shape 38"/>
            <p:cNvGrpSpPr/>
            <p:nvPr/>
          </p:nvGrpSpPr>
          <p:grpSpPr>
            <a:xfrm>
              <a:off x="1774014" y="149824444"/>
              <a:ext cx="2145709632" cy="1872805536"/>
              <a:chOff x="0" y="0"/>
              <a:chExt cx="2147483647" cy="2147483647"/>
            </a:xfrm>
          </p:grpSpPr>
          <p:pic>
            <p:nvPicPr>
              <p:cNvPr id="39" name="Shape 3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656090" y="0"/>
                <a:ext cx="214382755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" name="Shape 40"/>
              <p:cNvSpPr txBox="1"/>
              <p:nvPr/>
            </p:nvSpPr>
            <p:spPr>
              <a:xfrm>
                <a:off x="0" y="1048831136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-9525" y="-7937"/>
            <a:ext cx="9163050" cy="1041400"/>
          </a:xfrm>
          <a:custGeom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381500" y="-7937"/>
            <a:ext cx="4762500" cy="638175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94" name="Shape 94"/>
          <p:cNvGrpSpPr/>
          <p:nvPr/>
        </p:nvGrpSpPr>
        <p:grpSpPr>
          <a:xfrm>
            <a:off x="-29327" y="-23060"/>
            <a:ext cx="9179353" cy="1046051"/>
            <a:chOff x="0" y="0"/>
            <a:chExt cx="2147483647" cy="2147483647"/>
          </a:xfrm>
        </p:grpSpPr>
        <p:grpSp>
          <p:nvGrpSpPr>
            <p:cNvPr id="95" name="Shape 95"/>
            <p:cNvGrpSpPr/>
            <p:nvPr/>
          </p:nvGrpSpPr>
          <p:grpSpPr>
            <a:xfrm>
              <a:off x="0" y="0"/>
              <a:ext cx="2143205306" cy="2147483647"/>
              <a:chOff x="0" y="0"/>
              <a:chExt cx="2147483646" cy="2147483647"/>
            </a:xfrm>
          </p:grpSpPr>
          <p:pic>
            <p:nvPicPr>
              <p:cNvPr id="96" name="Shape 9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5437918" y="0"/>
                <a:ext cx="2142045728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" name="Shape 97"/>
              <p:cNvSpPr txBox="1"/>
              <p:nvPr/>
            </p:nvSpPr>
            <p:spPr>
              <a:xfrm>
                <a:off x="0" y="913576407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  <p:grpSp>
          <p:nvGrpSpPr>
            <p:cNvPr id="98" name="Shape 98"/>
            <p:cNvGrpSpPr/>
            <p:nvPr/>
          </p:nvGrpSpPr>
          <p:grpSpPr>
            <a:xfrm>
              <a:off x="1774014" y="149824444"/>
              <a:ext cx="2145709632" cy="1872805536"/>
              <a:chOff x="0" y="0"/>
              <a:chExt cx="2147483647" cy="2147483647"/>
            </a:xfrm>
          </p:grpSpPr>
          <p:pic>
            <p:nvPicPr>
              <p:cNvPr id="99" name="Shape 9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656090" y="0"/>
                <a:ext cx="2143827556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0" name="Shape 100"/>
              <p:cNvSpPr txBox="1"/>
              <p:nvPr/>
            </p:nvSpPr>
            <p:spPr>
              <a:xfrm>
                <a:off x="0" y="1048831136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</p:grpSp>
      <p:sp>
        <p:nvSpPr>
          <p:cNvPr id="101" name="Shape 101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 flipH="1" rot="-10380000">
            <a:off x="3165475" y="1108075"/>
            <a:ext cx="5257800" cy="41148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6575" y="0"/>
                </a:lnTo>
                <a:lnTo>
                  <a:pt x="120000" y="4375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sx="98500" kx="98485" dir="7500041" dist="38499" sy="100079" ky="98485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4" name="Shape 114"/>
          <p:cNvSpPr/>
          <p:nvPr/>
        </p:nvSpPr>
        <p:spPr>
          <a:xfrm flipH="1" rot="-10380000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63500" dir="12899787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5" name="Shape 115"/>
          <p:cNvSpPr/>
          <p:nvPr/>
        </p:nvSpPr>
        <p:spPr>
          <a:xfrm flipH="1" rot="10800000">
            <a:off x="-9525" y="5816600"/>
            <a:ext cx="9163050" cy="1041400"/>
          </a:xfrm>
          <a:custGeom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6" name="Shape 116"/>
          <p:cNvSpPr/>
          <p:nvPr/>
        </p:nvSpPr>
        <p:spPr>
          <a:xfrm flipH="1" rot="10800000">
            <a:off x="4381500" y="6219825"/>
            <a:ext cx="4762500" cy="638175"/>
          </a:xfrm>
          <a:custGeom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530225" y="1255712"/>
            <a:ext cx="7864475" cy="2011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Font typeface="Calibri"/>
              <a:buNone/>
            </a:pPr>
            <a:r>
              <a:rPr b="1" i="0" lang="es-AR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Java Scanner </a:t>
            </a:r>
            <a:br>
              <a:rPr b="1" i="0" lang="es-AR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AR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para lectura de datos</a:t>
            </a:r>
            <a:endParaRPr b="1" i="0" sz="5600" u="none" cap="none" strike="noStrike">
              <a:solidFill>
                <a:srgbClr val="4CE0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533400" y="3228975"/>
            <a:ext cx="83248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4572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rPr b="0" i="0" lang="es-AR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La clase Scanner está disponible a partir de Java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274637" y="1255712"/>
            <a:ext cx="8504237" cy="20113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Font typeface="Calibri"/>
              <a:buNone/>
            </a:pPr>
            <a:r>
              <a:rPr b="1" i="0" lang="es-AR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Cómo Utilizar Scanner en un programa</a:t>
            </a:r>
            <a:endParaRPr b="1" i="0" sz="5600" u="none" cap="none" strike="noStrike">
              <a:solidFill>
                <a:srgbClr val="4CE0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1285875" y="3286125"/>
            <a:ext cx="5929312" cy="292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156845" lvl="0" marL="0" marR="457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457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Arial"/>
              <a:buChar char="•"/>
            </a:pPr>
            <a:r>
              <a:rPr b="0" i="0" lang="es-AR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Al inicio del programa colocar :</a:t>
            </a:r>
            <a:endParaRPr/>
          </a:p>
          <a:p>
            <a:pPr indent="0" lvl="0" marL="0" marR="4572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rPr b="0" i="0" lang="es-AR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	 import java.util.Scanner;</a:t>
            </a:r>
            <a:endParaRPr/>
          </a:p>
          <a:p>
            <a:pPr indent="0" lvl="0" marL="0" marR="4572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457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Arial"/>
              <a:buChar char="•"/>
            </a:pPr>
            <a:r>
              <a:rPr b="0" i="0" lang="es-AR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 Crear objeto de la clase Scanner </a:t>
            </a:r>
            <a:endParaRPr/>
          </a:p>
          <a:p>
            <a:pPr indent="0" lvl="0" marL="0" marR="45720" rtl="0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rPr b="0" i="0" lang="es-AR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Scanner  sc=new Scanner(System.in);</a:t>
            </a:r>
            <a:endParaRPr/>
          </a:p>
          <a:p>
            <a:pPr indent="0" lvl="0" marL="0" marR="45720" rtl="0" algn="r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s-AR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Ejemplos de lectura por teclado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600200"/>
            <a:ext cx="847248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6204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 n; 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System.out.print(“Ingrese un número entero:”);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n = sc.nextInt();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double n; 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System.out.print(“Ingrese un número de tipo doble:”);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n = sc.nextDouble();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String s; 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System.out.print(“Ingrese un texto:”);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rPr b="0" i="0" lang="es-AR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s = sc.nextLine();</a:t>
            </a:r>
            <a:endParaRPr/>
          </a:p>
          <a:p>
            <a:pPr indent="-117475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b="0" i="0" lang="es-AR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Ejemplo de programa 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s-AR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El programa pide que se introduzca el nombre de la persona y lo muestra por pantalla. A continuación lee por teclado el radio de una circunferencia de tipo double y muestra su longitud. Además lee un entero y muestra su cuadrado.</a:t>
            </a:r>
            <a:endParaRPr/>
          </a:p>
          <a:p>
            <a:pPr indent="-116204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7475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4294967295" type="body"/>
          </p:nvPr>
        </p:nvSpPr>
        <p:spPr>
          <a:xfrm>
            <a:off x="214312" y="1071562"/>
            <a:ext cx="8929687" cy="525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s-AR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import java.util.Scanner;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s-AR" sz="26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public class Prog1 {</a:t>
            </a:r>
            <a:endParaRPr/>
          </a:p>
          <a:p>
            <a:pPr indent="-24606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public static void main (String[] args) {</a:t>
            </a:r>
            <a:endParaRPr/>
          </a:p>
          <a:p>
            <a:pPr indent="-2540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Scanner sc= new Scanner(System.in); //crea el objeto</a:t>
            </a:r>
            <a:endParaRPr/>
          </a:p>
          <a:p>
            <a:pPr indent="-2540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String nombre;</a:t>
            </a:r>
            <a:endParaRPr/>
          </a:p>
          <a:p>
            <a:pPr indent="-2540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double radio;</a:t>
            </a:r>
            <a:endParaRPr/>
          </a:p>
          <a:p>
            <a:pPr indent="-2540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int n;</a:t>
            </a:r>
            <a:endParaRPr/>
          </a:p>
          <a:p>
            <a:pPr indent="-2540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System.out.print(“Ingrese su nombre: ”);</a:t>
            </a:r>
            <a:endParaRPr/>
          </a:p>
          <a:p>
            <a:pPr indent="-2540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nombre=sc.nextLine(); //lee un String</a:t>
            </a:r>
            <a:endParaRPr/>
          </a:p>
          <a:p>
            <a:pPr indent="-2540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System.out.println(“Hola ”+nombre+”!!!”);</a:t>
            </a:r>
            <a:endParaRPr/>
          </a:p>
          <a:p>
            <a:pPr indent="-2540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rPr b="0" i="0" lang="es-AR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System.out.print(“Introduzca el radio de circunferencia: ”);</a:t>
            </a:r>
            <a:endParaRPr/>
          </a:p>
          <a:p>
            <a:pPr indent="-116522" lvl="1" marL="6397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29540" lvl="0" marL="27432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642937" y="1000125"/>
            <a:ext cx="7786687" cy="526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radio=sc.nextDouble(); //lee un double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nstant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Pi = 3.1416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nstant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System.out.println(“La longitud de la circunferencia es: ”+2*Pi*radio);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nstant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System.out.print(“Introduzca un número entero: ”);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nstant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n=sc.nextInt(); //lee un entero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nstant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AR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System.out.println(“El cuadrado es: ”+n*n);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onstant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ujo">
  <a:themeElements>
    <a:clrScheme name="Fluj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Flujo">
  <a:themeElements>
    <a:clrScheme name="Fluj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Flujo">
  <a:themeElements>
    <a:clrScheme name="Fluj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Flujo">
  <a:themeElements>
    <a:clrScheme name="Flujo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