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1b05f831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11b05f83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11b05f831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11b05f83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1b05f831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11b05f83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11b05f831_0_2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11b05f83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11b05f831_0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11b05f83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11b05f831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11b05f83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11b05f831_0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11b05f83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11b05f831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11b05f83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11b05f831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11b05f83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11b05f831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11b05f83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11b05f831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11b05f83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1b05f831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1b05f8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1b05f831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1b05f83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1b05f831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1b05f83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11b05f831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11b05f83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1b05f831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11b05f83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11b05f831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11b05f83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1b05f831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11b05f83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267225" y="213925"/>
            <a:ext cx="7460400" cy="21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Building a Twitter Scraper and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 Prototype Dictionary-based Sentiment Analyzer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89" name="Google Shape;89;p12"/>
          <p:cNvSpPr txBox="1"/>
          <p:nvPr/>
        </p:nvSpPr>
        <p:spPr>
          <a:xfrm>
            <a:off x="267225" y="3344125"/>
            <a:ext cx="79875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Prof: Dr. Egbert</a:t>
            </a:r>
            <a:endParaRPr sz="2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Class: ENG 678</a:t>
            </a:r>
            <a:endParaRPr sz="2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Presenter: </a:t>
            </a:r>
            <a:r>
              <a:rPr lang="en" sz="2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Rui Hu (Sherman)</a:t>
            </a:r>
            <a:endParaRPr sz="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147450" y="14026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Analysis - RQ1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675" y="1082375"/>
            <a:ext cx="6429950" cy="38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3963450" y="1974750"/>
            <a:ext cx="1217100" cy="4479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541625" y="4249025"/>
            <a:ext cx="1217100" cy="4479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6139200" y="4311700"/>
            <a:ext cx="1217100" cy="4479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135950" y="12876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Analysis - RQ1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50" y="986174"/>
            <a:ext cx="8422250" cy="30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212400" y="3777250"/>
            <a:ext cx="87192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it is safe to </a:t>
            </a:r>
            <a:r>
              <a:rPr lang="en">
                <a:solidFill>
                  <a:schemeClr val="accent4"/>
                </a:solidFill>
                <a:highlight>
                  <a:schemeClr val="accent5"/>
                </a:highlight>
              </a:rPr>
              <a:t>rudimentarily</a:t>
            </a:r>
            <a:r>
              <a:rPr lang="en"/>
              <a:t> summarize that the dictionary-based sentiment analyzer has reasonable accuracy in distinguishing </a:t>
            </a:r>
            <a:r>
              <a:rPr b="1" lang="en"/>
              <a:t>neutral sentiment</a:t>
            </a:r>
            <a:endParaRPr b="1"/>
          </a:p>
        </p:txBody>
      </p:sp>
      <p:sp>
        <p:nvSpPr>
          <p:cNvPr id="183" name="Google Shape;183;p22"/>
          <p:cNvSpPr/>
          <p:nvPr/>
        </p:nvSpPr>
        <p:spPr>
          <a:xfrm>
            <a:off x="4744150" y="2925800"/>
            <a:ext cx="1217100" cy="4479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457975" y="2925800"/>
            <a:ext cx="1217100" cy="4479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5950" y="117300"/>
            <a:ext cx="914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Analysis - RQ2 - Produced by Python</a:t>
            </a:r>
            <a:endParaRPr/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0" y="1725900"/>
            <a:ext cx="9144000" cy="246091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2267400" y="2675075"/>
            <a:ext cx="1217100" cy="9858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6438175" y="2610200"/>
            <a:ext cx="1217100" cy="10506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7826875" y="2317922"/>
            <a:ext cx="6537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⁉️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4753150" y="974700"/>
            <a:ext cx="262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Positive correlation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6" name="Google Shape;196;p23"/>
          <p:cNvCxnSpPr>
            <a:stCxn id="195" idx="2"/>
            <a:endCxn id="192" idx="7"/>
          </p:cNvCxnSpPr>
          <p:nvPr/>
        </p:nvCxnSpPr>
        <p:spPr>
          <a:xfrm flipH="1">
            <a:off x="3306400" y="1451700"/>
            <a:ext cx="2760000" cy="13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204850" y="20913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537775" y="1215800"/>
            <a:ext cx="8049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Scraping the Twitter corpus; max Tweet limit (200 -&gt; 3200 by using cursor and pagination)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factors sho</a:t>
            </a:r>
            <a:r>
              <a:rPr lang="en"/>
              <a:t>uld be considered: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Negation words (negative influence on rating)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Punctuations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Emoticons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Emojis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News Twitter accounts (Fox, CNN, CBC, CNBC) and other registers (personal Tweets by famous people)</a:t>
            </a:r>
            <a:endParaRPr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227800" y="1294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(brief)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227800" y="1144625"/>
            <a:ext cx="7912200" cy="3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Built </a:t>
            </a:r>
            <a:r>
              <a:rPr lang="en"/>
              <a:t>a Twitter scraper and a prototype dictionary-based sentiment analyzer; applied the model pre-trained machine-learning-based sentiment analyzer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would not declare the dictionary-based sentiment analyzer flawless -&gt;  </a:t>
            </a:r>
            <a:r>
              <a:rPr i="1" lang="en"/>
              <a:t>r</a:t>
            </a:r>
            <a:r>
              <a:rPr lang="en"/>
              <a:t> = .357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Shed some light on future corpus linguistics research and sentiment dictionary building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710425" y="2161800"/>
            <a:ext cx="57237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“</a:t>
            </a:r>
            <a:r>
              <a:rPr b="1" lang="en"/>
              <a:t>You can do hard things!”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💪</a:t>
            </a:r>
            <a:r>
              <a:rPr lang="en"/>
              <a:t>💪💪💪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Dr. Jesse Egbert</a:t>
            </a:r>
            <a:endParaRPr/>
          </a:p>
        </p:txBody>
      </p: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4294967295" type="ctrTitle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 you! </a:t>
            </a:r>
            <a:r>
              <a:rPr lang="en" sz="9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☺️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222" name="Google Shape;222;p27"/>
          <p:cNvSpPr txBox="1"/>
          <p:nvPr>
            <p:ph idx="4294967295" type="subTitle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Any questions?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353425" y="326000"/>
            <a:ext cx="7005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Modules (8+ main modules)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558725" y="1341200"/>
            <a:ext cx="84705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  1) tweepy - Twitter scraper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  2) pandas (pd) - enhanced dataframe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  3) os (operating system) - for folder and file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  4) datetime - current date and time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  5) textblob (TextBlob) - pretrained machine learning sentiment analyzer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  6) numpy (np) - enhanced scientific calculation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  7) sklearn - 'MaxAbsScaler' from 'sklearn.preprocessing' - used to scale/normalize the data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  8) pingouin (pg) - contains many statistic models (in this program we use this to count Pearson's r)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….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47425" y="1172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62" y="974700"/>
            <a:ext cx="7015625" cy="40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25" y="152400"/>
            <a:ext cx="757394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presentation I will	: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893700" y="1373598"/>
            <a:ext cx="64626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</a:t>
            </a:r>
            <a:r>
              <a:rPr lang="en"/>
              <a:t>ntroduce the </a:t>
            </a:r>
            <a:r>
              <a:rPr lang="en">
                <a:solidFill>
                  <a:schemeClr val="accent3"/>
                </a:solidFill>
              </a:rPr>
              <a:t>topic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Mention the </a:t>
            </a:r>
            <a:r>
              <a:rPr lang="en">
                <a:solidFill>
                  <a:schemeClr val="accent3"/>
                </a:solidFill>
              </a:rPr>
              <a:t>research questions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Talk about the </a:t>
            </a:r>
            <a:r>
              <a:rPr lang="en">
                <a:solidFill>
                  <a:schemeClr val="accent3"/>
                </a:solidFill>
              </a:rPr>
              <a:t>methods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Address data and </a:t>
            </a:r>
            <a:r>
              <a:rPr lang="en">
                <a:solidFill>
                  <a:schemeClr val="accent3"/>
                </a:solidFill>
              </a:rPr>
              <a:t>analysis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Point out </a:t>
            </a:r>
            <a:r>
              <a:rPr lang="en">
                <a:solidFill>
                  <a:schemeClr val="accent3"/>
                </a:solidFill>
              </a:rPr>
              <a:t>challenges and limitations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accent3"/>
                </a:solidFill>
              </a:rPr>
              <a:t>Conclude</a:t>
            </a:r>
            <a:r>
              <a:rPr lang="en"/>
              <a:t> the presentation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Supplementary Slides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(on Demand)</a:t>
            </a:r>
            <a:endParaRPr i="1"/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262225" y="197675"/>
            <a:ext cx="832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of my prototype sentiment analyzer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683275" y="1247300"/>
            <a:ext cx="77973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Sentiment rating = Positive score + Negative score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(future improvement: by adding more factors/variables)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positive word equals 1 point;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negative word equals -1 point.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Range: infinite  → [-1, 1]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Normalize: Maximum Absolute Value Method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(Pedregosa et al., 2011)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750" y="4277825"/>
            <a:ext cx="67437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025" y="41154"/>
            <a:ext cx="5467948" cy="50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/>
          <p:nvPr/>
        </p:nvSpPr>
        <p:spPr>
          <a:xfrm>
            <a:off x="5843850" y="4626850"/>
            <a:ext cx="792300" cy="3837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85C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212400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Introduction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212400" y="862025"/>
            <a:ext cx="8719200" cy="4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Sentiment analysis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“study of people’s opinions, sentiments, emotion, and attitudes.” (Liu, 2020)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Two types of sentiment analysis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>
                <a:solidFill>
                  <a:schemeClr val="accent4"/>
                </a:solidFill>
              </a:rPr>
              <a:t>Dictionary-based</a:t>
            </a:r>
            <a:r>
              <a:rPr lang="en"/>
              <a:t> sentiment analysis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>
                <a:solidFill>
                  <a:schemeClr val="accent4"/>
                </a:solidFill>
              </a:rPr>
              <a:t>Machin</a:t>
            </a:r>
            <a:r>
              <a:rPr lang="en">
                <a:solidFill>
                  <a:schemeClr val="accent4"/>
                </a:solidFill>
              </a:rPr>
              <a:t>e-learning-based</a:t>
            </a:r>
            <a:r>
              <a:rPr lang="en"/>
              <a:t> sentiment analysis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Machine-learning-based model make texts </a:t>
            </a:r>
            <a:r>
              <a:rPr lang="en">
                <a:solidFill>
                  <a:schemeClr val="accent4"/>
                </a:solidFill>
              </a:rPr>
              <a:t>lose their linguistic underpinnings</a:t>
            </a:r>
            <a:endParaRPr>
              <a:solidFill>
                <a:schemeClr val="accent4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purpose of the project was to </a:t>
            </a:r>
            <a:r>
              <a:rPr lang="en">
                <a:solidFill>
                  <a:schemeClr val="accent4"/>
                </a:solidFill>
              </a:rPr>
              <a:t>create a prototype dictionary-based sentiment analyzer</a:t>
            </a:r>
            <a:r>
              <a:rPr lang="en"/>
              <a:t> and investigate the texts from the perspective of corpus linguistics… 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526300" y="26653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914400" y="1293250"/>
            <a:ext cx="76848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RQ1: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>
                <a:solidFill>
                  <a:schemeClr val="dk2"/>
                </a:solidFill>
              </a:rPr>
              <a:t>distribution</a:t>
            </a:r>
            <a:r>
              <a:rPr lang="en"/>
              <a:t> of the ratings of the collected Tweets produced by dictionary-based and pre-trained machine-learning-based sentiment analyzer? - </a:t>
            </a:r>
            <a:r>
              <a:rPr i="1" lang="en" sz="1300"/>
              <a:t>I will investigate the distribution of ratings</a:t>
            </a:r>
            <a:endParaRPr i="1"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RQ2: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what extent do the above-mentioned ratings </a:t>
            </a:r>
            <a:r>
              <a:rPr lang="en">
                <a:solidFill>
                  <a:schemeClr val="dk2"/>
                </a:solidFill>
              </a:rPr>
              <a:t>correlate</a:t>
            </a:r>
            <a:r>
              <a:rPr lang="en"/>
              <a:t> with each other? - </a:t>
            </a:r>
            <a:r>
              <a:rPr i="1" lang="en" sz="1300"/>
              <a:t>I will investigate the correlation between the ratings</a:t>
            </a:r>
            <a:endParaRPr i="1" sz="1300"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01500" y="943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250675" y="951725"/>
            <a:ext cx="82299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3</a:t>
            </a:r>
            <a:r>
              <a:rPr b="1" lang="en">
                <a:solidFill>
                  <a:schemeClr val="dk2"/>
                </a:solidFill>
              </a:rPr>
              <a:t> Python programs (~530 lines of code):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4"/>
                </a:solidFill>
                <a:highlight>
                  <a:schemeClr val="accent5"/>
                </a:highlight>
              </a:rPr>
              <a:t>twitter_scraper.py</a:t>
            </a:r>
            <a:r>
              <a:rPr i="1" lang="en">
                <a:solidFill>
                  <a:schemeClr val="accent4"/>
                </a:solidFill>
                <a:highlight>
                  <a:schemeClr val="accent5"/>
                </a:highlight>
              </a:rPr>
              <a:t> </a:t>
            </a:r>
            <a:r>
              <a:rPr lang="en">
                <a:solidFill>
                  <a:schemeClr val="accent4"/>
                </a:solidFill>
                <a:highlight>
                  <a:schemeClr val="accent5"/>
                </a:highlight>
              </a:rPr>
              <a:t>&amp; </a:t>
            </a:r>
            <a:r>
              <a:rPr i="1" lang="en">
                <a:solidFill>
                  <a:schemeClr val="accent4"/>
                </a:solidFill>
                <a:highlight>
                  <a:schemeClr val="accent5"/>
                </a:highlight>
              </a:rPr>
              <a:t>sentiment_analyzer.py</a:t>
            </a:r>
            <a:r>
              <a:rPr i="1" lang="en"/>
              <a:t> </a:t>
            </a:r>
            <a:r>
              <a:rPr lang="en"/>
              <a:t>&amp;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main.py (provides friendly interface and customization options)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 Ratings (from -1 to 1):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Produced by </a:t>
            </a:r>
            <a:r>
              <a:rPr i="1" lang="en"/>
              <a:t>sentiment_analyzer.py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Sentiment: subjectivity and polarity. I will focus on polarity: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positive (rating = 1), negative (-1), neutral (0)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1</a:t>
            </a:r>
            <a:r>
              <a:rPr b="1" lang="en">
                <a:solidFill>
                  <a:schemeClr val="dk2"/>
                </a:solidFill>
              </a:rPr>
              <a:t> Correlation: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Between two ratings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85200" y="15173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Twitter Scraper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526325" y="1144626"/>
            <a:ext cx="74988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0" y="1204325"/>
            <a:ext cx="8277725" cy="24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574050" y="2411025"/>
            <a:ext cx="1412100" cy="5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7"/>
          <p:cNvCxnSpPr>
            <a:stCxn id="126" idx="7"/>
          </p:cNvCxnSpPr>
          <p:nvPr/>
        </p:nvCxnSpPr>
        <p:spPr>
          <a:xfrm flipH="1" rot="10800000">
            <a:off x="1779353" y="1986362"/>
            <a:ext cx="242280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4202150" y="1586150"/>
            <a:ext cx="31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Python Module: Tweepy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212400" y="3777250"/>
            <a:ext cx="87192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this project: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 used 3200 Tweets collected from @abc (ABC News)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285200" y="15173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Sentiment Analyzer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526325" y="1144626"/>
            <a:ext cx="74988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0" y="1202025"/>
            <a:ext cx="8532225" cy="30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321475" y="2101025"/>
            <a:ext cx="8369700" cy="13434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 flipH="1" rot="10800000">
            <a:off x="4994250" y="1331875"/>
            <a:ext cx="1136700" cy="734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6188275" y="861100"/>
            <a:ext cx="31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Both analyzers 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roduce ratings ranging from -1 to 1 (both inclusive)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234200" y="2904700"/>
            <a:ext cx="1136700" cy="482100"/>
          </a:xfrm>
          <a:prstGeom prst="ellipse">
            <a:avLst/>
          </a:prstGeom>
          <a:noFill/>
          <a:ln cap="flat" cmpd="sng" w="38100">
            <a:solidFill>
              <a:srgbClr val="2185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8"/>
          <p:cNvCxnSpPr>
            <a:stCxn id="141" idx="3"/>
            <a:endCxn id="137" idx="2"/>
          </p:cNvCxnSpPr>
          <p:nvPr/>
        </p:nvCxnSpPr>
        <p:spPr>
          <a:xfrm flipH="1">
            <a:off x="4551166" y="3316198"/>
            <a:ext cx="1849500" cy="9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8"/>
          <p:cNvSpPr txBox="1"/>
          <p:nvPr/>
        </p:nvSpPr>
        <p:spPr>
          <a:xfrm>
            <a:off x="1851625" y="4226225"/>
            <a:ext cx="646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opinion lexicons (positive words and negative words, totaling 6800 words) -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also cited in ref: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http://www.cs.uic.edu/~liub/FBS/opinion-lexicon-English.rar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47450" y="14026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Analysis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99" y="1122763"/>
            <a:ext cx="8129976" cy="34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6865650" y="1940300"/>
            <a:ext cx="1217100" cy="4479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6865650" y="4021525"/>
            <a:ext cx="1217100" cy="4479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147450" y="14026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Analysis - RQ1</a:t>
            </a:r>
            <a:endParaRPr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263" y="1125700"/>
            <a:ext cx="6557476" cy="3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4075775" y="1745125"/>
            <a:ext cx="1217100" cy="4479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1840125" y="4331525"/>
            <a:ext cx="1217100" cy="4479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252000" y="4331525"/>
            <a:ext cx="1217100" cy="447900"/>
          </a:xfrm>
          <a:prstGeom prst="ellipse">
            <a:avLst/>
          </a:prstGeom>
          <a:solidFill>
            <a:srgbClr val="2185C5">
              <a:alpha val="0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