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5A09-9470-794D-9A34-9AA809BD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8D87-08ED-5843-99FF-027E1D989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8DBA-287D-B94D-88FB-639255D3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C29C-F489-0042-A44D-DDAFBAC4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004D-E349-B24E-A8AD-24582D0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7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0FD5-4E09-4B4D-946C-D47DE3C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CA27F-E46A-8B40-9108-7A18481D8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44C9-48F1-A747-8C89-4ECF7D42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3167-C611-E84A-8930-A4BDF4AD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F082-7F2B-BA4B-A028-C9C73489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7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938D5-81E1-134A-9850-D16587713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DC4E8-7A31-2046-BD73-7E98A656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F0979-03E2-0149-ADB6-CD135F52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3A83-1A3E-4845-8263-FE67CD5B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26BE-6FC4-1542-97B4-00D34FF4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0575-00BB-AA4B-9298-961B18FB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803C-F117-894C-813C-8F39DFE5D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AF8D-35B5-9A4E-8D56-D9CA663D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D86D-E32F-5A40-B887-D519523A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625B-AA91-8146-9289-6874C933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DCD1-6DE4-214E-8F3C-AB243293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008A8-01DE-4A46-A3C0-267217E1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E097-D52E-4A4D-B929-6C44DAF3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103A-9F19-5048-9CA8-3A8C1080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5C53-BB74-004B-BEF4-8E5D522E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BA6A-9D8C-1049-B14D-42586E27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A782-6038-284E-8C0B-9B4ED7068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06772-B5AD-1F4B-8924-9286999C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017F-C38C-994F-A817-0F35FCEB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B7E5-84A1-0845-ABFC-D646B3F2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BFF2-E7DA-C444-8707-4B27701D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7495-FD74-E146-98A5-C8EEB2E5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1619F-5EF7-9A49-B2C7-62CAD7E6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9067B-ACDC-A648-8A42-E4430FAD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1334-7ED8-6747-8541-BCBCAD735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F029A-6C05-8F4F-B8E9-2D3AF1E90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642F4-CC5B-5045-9D37-6F08EBBE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1F2DC-838D-1445-8127-0E73B518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BF95D-5D88-7046-98E1-85975F7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33FA-1CB6-5949-9EF6-03149998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DFE70-F34B-C643-8093-BD0C3C1A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2321F-3640-4149-92EB-DEB042F4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39D0F-7C32-874A-85E2-09135FA5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D6905-29AE-054C-A246-94A14ECF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99D22-B7A2-424F-82B5-3E3BEEC6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C2AC-108A-C14F-9C46-54942B43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62EF-62FA-774E-99F4-F222E2FB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B9D4-977C-4D47-BC76-E308BA65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3007F-19A7-EE4C-B1A9-B6E492F5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0DBA-9577-5647-A6BD-C46C8B03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72591-31B7-9546-A591-229FB81B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2D89-8D14-E94D-AB08-D6BF600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A903-6FEE-6C42-A152-093DDED1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951EC-94DA-404A-A8B7-BFBECA1DA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A8770-BC43-6946-BA3B-CB358A2D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8A47-539A-5743-B76B-4C6E14CA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B0704-574A-8D49-AD26-D5141A25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F36E3-6D02-1B46-B032-3338F7BA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67E8-DB02-9E41-B996-F4E0363F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F0DA6-5B4C-414A-BBDC-E102D5C5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412F-7FB1-7149-B492-6ECD024B1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FA77-3AA2-2340-835C-32E050B9C63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D096-132E-9F49-A6D1-62C96C82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CCC4-4D7C-C342-AA49-93E4927DE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F9E0-57FF-B247-A26D-20567A7D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D632C4-61CD-0845-94F9-74B52649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500"/>
            <a:ext cx="9144000" cy="1655762"/>
          </a:xfrm>
        </p:spPr>
        <p:txBody>
          <a:bodyPr/>
          <a:lstStyle/>
          <a:p>
            <a:r>
              <a:rPr lang="en-US" dirty="0"/>
              <a:t>A tool for monitoring event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DF6FF-AF4A-C741-B9BB-ECB2D875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66" y="1601424"/>
            <a:ext cx="3437067" cy="26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B1A8AB-F7DD-7946-A90C-D11C9353F899}"/>
              </a:ext>
            </a:extLst>
          </p:cNvPr>
          <p:cNvSpPr/>
          <p:nvPr/>
        </p:nvSpPr>
        <p:spPr>
          <a:xfrm>
            <a:off x="5931544" y="1321880"/>
            <a:ext cx="6096000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b="1" dirty="0"/>
              <a:t>monitor</a:t>
            </a:r>
            <a:r>
              <a:rPr lang="en-US" sz="1600" dirty="0"/>
              <a:t> </a:t>
            </a:r>
            <a:r>
              <a:rPr lang="en-US" sz="1600" dirty="0" err="1"/>
              <a:t>CommandExecution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event</a:t>
            </a:r>
            <a:r>
              <a:rPr lang="en-US" sz="1600" dirty="0"/>
              <a:t> command(</a:t>
            </a:r>
            <a:r>
              <a:rPr lang="en-US" sz="1600" dirty="0" err="1"/>
              <a:t>cmd,kind</a:t>
            </a:r>
            <a:r>
              <a:rPr lang="en-US" sz="1600" dirty="0"/>
              <a:t>), cancel(</a:t>
            </a:r>
            <a:r>
              <a:rPr lang="en-US" sz="1600" dirty="0" err="1"/>
              <a:t>cmd</a:t>
            </a:r>
            <a:r>
              <a:rPr lang="en-US" sz="1600" dirty="0"/>
              <a:t>), dispatch(</a:t>
            </a:r>
            <a:r>
              <a:rPr lang="en-US" sz="1600" dirty="0" err="1"/>
              <a:t>cmd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always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command(</a:t>
            </a:r>
            <a:r>
              <a:rPr lang="en-US" sz="1600" dirty="0" err="1"/>
              <a:t>cmd</a:t>
            </a:r>
            <a:r>
              <a:rPr lang="en-US" sz="1600" dirty="0"/>
              <a:t> : x, kind : "FSW") =&gt; Dispatch(dis : x)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hot</a:t>
            </a:r>
            <a:r>
              <a:rPr lang="en-US" sz="1600" dirty="0"/>
              <a:t> Dispatch(dis) {</a:t>
            </a:r>
            <a:br>
              <a:rPr lang="en-US" sz="1600" dirty="0"/>
            </a:br>
            <a:r>
              <a:rPr lang="en-US" sz="1600" dirty="0"/>
              <a:t>    cancel(</a:t>
            </a:r>
            <a:r>
              <a:rPr lang="en-US" sz="1600" dirty="0" err="1"/>
              <a:t>cmd</a:t>
            </a:r>
            <a:r>
              <a:rPr lang="en-US" sz="1600" dirty="0"/>
              <a:t> : dis) =&gt; </a:t>
            </a:r>
            <a:r>
              <a:rPr lang="en-US" sz="1600" b="1" dirty="0"/>
              <a:t>ok</a:t>
            </a:r>
            <a:br>
              <a:rPr lang="en-US" sz="1600" dirty="0"/>
            </a:br>
            <a:r>
              <a:rPr lang="en-US" sz="1600" dirty="0"/>
              <a:t>    dispatch(</a:t>
            </a:r>
            <a:r>
              <a:rPr lang="en-US" sz="1600" dirty="0" err="1"/>
              <a:t>cmd</a:t>
            </a:r>
            <a:r>
              <a:rPr lang="en-US" sz="1600" dirty="0"/>
              <a:t> : dis) =&gt; </a:t>
            </a:r>
            <a:r>
              <a:rPr lang="en-US" sz="1600" b="1" dirty="0"/>
              <a:t>ok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70943B7-18A6-1841-8612-CE12FEBB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4" y="278776"/>
            <a:ext cx="10515600" cy="1325563"/>
          </a:xfrm>
        </p:spPr>
        <p:txBody>
          <a:bodyPr/>
          <a:lstStyle/>
          <a:p>
            <a:r>
              <a:rPr lang="en-US" dirty="0"/>
              <a:t>Monitor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10456-0D6B-8E43-89B8-A4977C80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" y="2490783"/>
            <a:ext cx="5759908" cy="18764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ADCF4B-BCF4-E34A-8FF8-C8A170EEE4B0}"/>
              </a:ext>
            </a:extLst>
          </p:cNvPr>
          <p:cNvSpPr/>
          <p:nvPr/>
        </p:nvSpPr>
        <p:spPr>
          <a:xfrm>
            <a:off x="107088" y="3227297"/>
            <a:ext cx="5594465" cy="1225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B1A8AB-F7DD-7946-A90C-D11C9353F899}"/>
              </a:ext>
            </a:extLst>
          </p:cNvPr>
          <p:cNvSpPr/>
          <p:nvPr/>
        </p:nvSpPr>
        <p:spPr>
          <a:xfrm>
            <a:off x="5988912" y="85139"/>
            <a:ext cx="6096000" cy="649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b="1" dirty="0"/>
              <a:t>monitor</a:t>
            </a:r>
            <a:r>
              <a:rPr lang="en-US" sz="1600" dirty="0"/>
              <a:t> </a:t>
            </a:r>
            <a:r>
              <a:rPr lang="en-US" sz="1600" dirty="0" err="1"/>
              <a:t>CommandExecution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event</a:t>
            </a:r>
            <a:r>
              <a:rPr lang="en-US" sz="1600" dirty="0"/>
              <a:t> command(</a:t>
            </a:r>
            <a:r>
              <a:rPr lang="en-US" sz="1600" dirty="0" err="1"/>
              <a:t>cmd,kind</a:t>
            </a:r>
            <a:r>
              <a:rPr lang="en-US" sz="1600" dirty="0"/>
              <a:t>), cancel(</a:t>
            </a:r>
            <a:r>
              <a:rPr lang="en-US" sz="1600" dirty="0" err="1"/>
              <a:t>cmd</a:t>
            </a:r>
            <a:r>
              <a:rPr lang="en-US" sz="1600" dirty="0"/>
              <a:t>), dispatch(</a:t>
            </a:r>
            <a:r>
              <a:rPr lang="en-US" sz="1600" dirty="0" err="1"/>
              <a:t>cmd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             fail(</a:t>
            </a:r>
            <a:r>
              <a:rPr lang="en-US" sz="1600" dirty="0" err="1"/>
              <a:t>cmd</a:t>
            </a:r>
            <a:r>
              <a:rPr lang="en-US" sz="1600" dirty="0"/>
              <a:t>), succeed(</a:t>
            </a:r>
            <a:r>
              <a:rPr lang="en-US" sz="1600" dirty="0" err="1"/>
              <a:t>cmd</a:t>
            </a:r>
            <a:r>
              <a:rPr lang="en-US" sz="1600" dirty="0"/>
              <a:t>), close(</a:t>
            </a:r>
            <a:r>
              <a:rPr lang="en-US" sz="1600" dirty="0" err="1"/>
              <a:t>cmd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always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command(</a:t>
            </a:r>
            <a:r>
              <a:rPr lang="en-US" sz="1600" dirty="0" err="1"/>
              <a:t>cmd</a:t>
            </a:r>
            <a:r>
              <a:rPr lang="en-US" sz="1600" dirty="0"/>
              <a:t> : x, kind : "FSW") =&gt; Dispatch(dis : x)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hot</a:t>
            </a:r>
            <a:r>
              <a:rPr lang="en-US" sz="1600" dirty="0"/>
              <a:t> Dispatch(dis) {</a:t>
            </a:r>
            <a:br>
              <a:rPr lang="en-US" sz="1600" dirty="0"/>
            </a:br>
            <a:r>
              <a:rPr lang="en-US" sz="1600" dirty="0"/>
              <a:t>    cancel(</a:t>
            </a:r>
            <a:r>
              <a:rPr lang="en-US" sz="1600" dirty="0" err="1"/>
              <a:t>cmd</a:t>
            </a:r>
            <a:r>
              <a:rPr lang="en-US" sz="1600" dirty="0"/>
              <a:t> : dis) =&gt; </a:t>
            </a:r>
            <a:r>
              <a:rPr lang="en-US" sz="1600" b="1" dirty="0"/>
              <a:t>ok</a:t>
            </a:r>
            <a:br>
              <a:rPr lang="en-US" sz="1600" dirty="0"/>
            </a:br>
            <a:r>
              <a:rPr lang="en-US" sz="1600" dirty="0"/>
              <a:t>    dispatch(</a:t>
            </a:r>
            <a:r>
              <a:rPr lang="en-US" sz="1600" dirty="0" err="1"/>
              <a:t>cmd</a:t>
            </a:r>
            <a:r>
              <a:rPr lang="en-US" sz="1600" dirty="0"/>
              <a:t> : dis) =&gt; Succeed(</a:t>
            </a:r>
            <a:r>
              <a:rPr lang="en-US" sz="1600" dirty="0" err="1"/>
              <a:t>suc</a:t>
            </a:r>
            <a:r>
              <a:rPr lang="en-US" sz="1600" dirty="0"/>
              <a:t> : dis)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hot</a:t>
            </a:r>
            <a:r>
              <a:rPr lang="en-US" sz="1600" dirty="0"/>
              <a:t> Succeed(</a:t>
            </a:r>
            <a:r>
              <a:rPr lang="en-US" sz="1600" dirty="0" err="1"/>
              <a:t>suc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succeed(</a:t>
            </a:r>
            <a:r>
              <a:rPr lang="en-US" sz="1600" dirty="0" err="1"/>
              <a:t>cmd</a:t>
            </a:r>
            <a:r>
              <a:rPr lang="en-US" sz="1600" dirty="0"/>
              <a:t> : </a:t>
            </a:r>
            <a:r>
              <a:rPr lang="en-US" sz="1600" dirty="0" err="1"/>
              <a:t>suc</a:t>
            </a:r>
            <a:r>
              <a:rPr lang="en-US" sz="1600" dirty="0"/>
              <a:t>) =&gt; </a:t>
            </a:r>
            <a:r>
              <a:rPr lang="en-US" sz="1600" dirty="0" err="1"/>
              <a:t>SucceedNoMore</a:t>
            </a:r>
            <a:r>
              <a:rPr lang="en-US" sz="1600" dirty="0"/>
              <a:t>(</a:t>
            </a:r>
            <a:r>
              <a:rPr lang="en-US" sz="1600" dirty="0" err="1"/>
              <a:t>nosuc</a:t>
            </a:r>
            <a:r>
              <a:rPr lang="en-US" sz="1600" dirty="0"/>
              <a:t> : </a:t>
            </a:r>
            <a:r>
              <a:rPr lang="en-US" sz="1600" dirty="0" err="1"/>
              <a:t>suc</a:t>
            </a:r>
            <a:r>
              <a:rPr lang="en-US" sz="1600" dirty="0"/>
              <a:t>), Close(</a:t>
            </a:r>
            <a:r>
              <a:rPr lang="en-US" sz="1600" dirty="0" err="1"/>
              <a:t>clo</a:t>
            </a:r>
            <a:r>
              <a:rPr lang="en-US" sz="1600" dirty="0"/>
              <a:t> : </a:t>
            </a:r>
            <a:r>
              <a:rPr lang="en-US" sz="1600" dirty="0" err="1"/>
              <a:t>suc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fail(</a:t>
            </a:r>
            <a:r>
              <a:rPr lang="en-US" sz="1600" dirty="0" err="1"/>
              <a:t>cmd</a:t>
            </a:r>
            <a:r>
              <a:rPr lang="en-US" sz="1600" dirty="0"/>
              <a:t> : </a:t>
            </a:r>
            <a:r>
              <a:rPr lang="en-US" sz="1600" dirty="0" err="1"/>
              <a:t>suc</a:t>
            </a:r>
            <a:r>
              <a:rPr lang="en-US" sz="1600" dirty="0"/>
              <a:t>) =&gt; </a:t>
            </a:r>
            <a:r>
              <a:rPr lang="en-US" sz="1600" b="1" dirty="0"/>
              <a:t>error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SucceedNoMore</a:t>
            </a:r>
            <a:r>
              <a:rPr lang="en-US" sz="1600" dirty="0"/>
              <a:t>(</a:t>
            </a:r>
            <a:r>
              <a:rPr lang="en-US" sz="1600" dirty="0" err="1"/>
              <a:t>nosuc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succeed(</a:t>
            </a:r>
            <a:r>
              <a:rPr lang="en-US" sz="1600" dirty="0" err="1"/>
              <a:t>cmd</a:t>
            </a:r>
            <a:r>
              <a:rPr lang="en-US" sz="1600" dirty="0"/>
              <a:t> : </a:t>
            </a:r>
            <a:r>
              <a:rPr lang="en-US" sz="1600" dirty="0" err="1"/>
              <a:t>nosuc</a:t>
            </a:r>
            <a:r>
              <a:rPr lang="en-US" sz="1600" dirty="0"/>
              <a:t>) =&gt; </a:t>
            </a:r>
            <a:r>
              <a:rPr lang="en-US" sz="1600" b="1" dirty="0"/>
              <a:t>error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hot</a:t>
            </a:r>
            <a:r>
              <a:rPr lang="en-US" sz="1600" dirty="0"/>
              <a:t> Close(</a:t>
            </a:r>
            <a:r>
              <a:rPr lang="en-US" sz="1600" dirty="0" err="1"/>
              <a:t>clo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close(</a:t>
            </a:r>
            <a:r>
              <a:rPr lang="en-US" sz="1600" dirty="0" err="1"/>
              <a:t>cmd</a:t>
            </a:r>
            <a:r>
              <a:rPr lang="en-US" sz="1600" dirty="0"/>
              <a:t> : </a:t>
            </a:r>
            <a:r>
              <a:rPr lang="en-US" sz="1600" dirty="0" err="1"/>
              <a:t>clo</a:t>
            </a:r>
            <a:r>
              <a:rPr lang="en-US" sz="1600" dirty="0"/>
              <a:t>) =&gt; </a:t>
            </a:r>
            <a:r>
              <a:rPr lang="en-US" sz="1600" b="1" dirty="0"/>
              <a:t>ok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70943B7-18A6-1841-8612-CE12FEBB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4" y="278776"/>
            <a:ext cx="10515600" cy="1325563"/>
          </a:xfrm>
        </p:spPr>
        <p:txBody>
          <a:bodyPr/>
          <a:lstStyle/>
          <a:p>
            <a:r>
              <a:rPr lang="en-US" dirty="0"/>
              <a:t>Monitor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10456-0D6B-8E43-89B8-A4977C80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" y="2490783"/>
            <a:ext cx="5759908" cy="18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940B7-1D88-5D41-B970-CFD07D93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CF3797-11BF-2241-B69A-53049DC5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be extended to include </a:t>
            </a:r>
          </a:p>
          <a:p>
            <a:pPr lvl="1"/>
            <a:r>
              <a:rPr lang="en-US" dirty="0"/>
              <a:t>reasoning about time</a:t>
            </a:r>
          </a:p>
          <a:p>
            <a:pPr lvl="1"/>
            <a:r>
              <a:rPr lang="en-US" dirty="0"/>
              <a:t>computation on values</a:t>
            </a:r>
          </a:p>
          <a:p>
            <a:pPr lvl="1"/>
            <a:r>
              <a:rPr lang="en-US" dirty="0"/>
              <a:t>execution of code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Needs optimization and flight maturation, it is a prototype</a:t>
            </a:r>
          </a:p>
          <a:p>
            <a:r>
              <a:rPr lang="en-US" dirty="0"/>
              <a:t>Similar systems for offline monitoring</a:t>
            </a:r>
          </a:p>
          <a:p>
            <a:pPr lvl="1"/>
            <a:r>
              <a:rPr lang="en-US" dirty="0"/>
              <a:t>External DSL implemented in Python</a:t>
            </a:r>
          </a:p>
          <a:p>
            <a:pPr lvl="1"/>
            <a:r>
              <a:rPr lang="en-US" dirty="0"/>
              <a:t>Internal DSL implemented in Scala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Does it need to execute online, and for what purpose?: test or on board fault protection</a:t>
            </a:r>
          </a:p>
          <a:p>
            <a:pPr lvl="1"/>
            <a:r>
              <a:rPr lang="en-US" dirty="0"/>
              <a:t>Does it have to be C? Can it be C++?</a:t>
            </a:r>
          </a:p>
          <a:p>
            <a:pPr lvl="1"/>
            <a:r>
              <a:rPr lang="en-US" dirty="0"/>
              <a:t>If offline any language can be used, such as Python, Java, Scala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24F54E-65CA-B44D-8754-E3AED50B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</p:txBody>
      </p:sp>
      <p:pic>
        <p:nvPicPr>
          <p:cNvPr id="3" name="Graphic 2" descr="Presentation with media">
            <a:extLst>
              <a:ext uri="{FF2B5EF4-FFF2-40B4-BE49-F238E27FC236}">
                <a16:creationId xmlns:a16="http://schemas.microsoft.com/office/drawing/2014/main" id="{8A82F0C2-1C3A-4B4B-B7DC-B6C70BA0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709" y="2722323"/>
            <a:ext cx="2966581" cy="29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810C-AD08-6B48-92B8-CF7FD4A6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F933-85C5-1740-A1BC-0BEE25B2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Domain-Specific Language (DSL) for writing monitors (properties)</a:t>
            </a:r>
          </a:p>
          <a:p>
            <a:r>
              <a:rPr lang="en-US" dirty="0"/>
              <a:t>The DSL is a combination of state machines and rule-based programming</a:t>
            </a:r>
          </a:p>
          <a:p>
            <a:r>
              <a:rPr lang="en-US" dirty="0"/>
              <a:t>Frontend in Scala translates DSL to to C++</a:t>
            </a:r>
          </a:p>
          <a:p>
            <a:r>
              <a:rPr lang="en-US" dirty="0"/>
              <a:t>Backend in C++ executes monitors</a:t>
            </a:r>
          </a:p>
          <a:p>
            <a:r>
              <a:rPr lang="en-US" dirty="0"/>
              <a:t>Currently C++ version is not flight mature, e.g. it uses the heap. A later version will be flight mature. Optimizations will also be performed.</a:t>
            </a:r>
          </a:p>
          <a:p>
            <a:r>
              <a:rPr lang="en-US" dirty="0"/>
              <a:t>The DSL can be extended to provide more expressive power and more elegant monitors</a:t>
            </a:r>
          </a:p>
          <a:p>
            <a:r>
              <a:rPr lang="en-US" dirty="0"/>
              <a:t>Meant as a prototype to initiate a discussion about utility of such a system. There are many choices that can be made in the design.</a:t>
            </a:r>
          </a:p>
        </p:txBody>
      </p:sp>
    </p:spTree>
    <p:extLst>
      <p:ext uri="{BB962C8B-B14F-4D97-AF65-F5344CB8AC3E}">
        <p14:creationId xmlns:p14="http://schemas.microsoft.com/office/powerpoint/2010/main" val="403522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C046-DCFC-2945-9360-6E16759A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architecture (online)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DE877E-19F0-FA40-B3E7-C93D07182FC5}"/>
              </a:ext>
            </a:extLst>
          </p:cNvPr>
          <p:cNvSpPr/>
          <p:nvPr/>
        </p:nvSpPr>
        <p:spPr>
          <a:xfrm>
            <a:off x="1742738" y="2495774"/>
            <a:ext cx="3119717" cy="2603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being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monitored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94CF4A-68F0-834F-B0B2-CF49F072384E}"/>
              </a:ext>
            </a:extLst>
          </p:cNvPr>
          <p:cNvSpPr/>
          <p:nvPr/>
        </p:nvSpPr>
        <p:spPr>
          <a:xfrm>
            <a:off x="7035501" y="3055170"/>
            <a:ext cx="1549102" cy="1441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monitor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B3CB8E-ADCD-FA49-AD9B-6B69C1AD5775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4862455" y="3775933"/>
            <a:ext cx="2173046" cy="2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BFFD19-D93B-C74A-983A-1214227BBD61}"/>
              </a:ext>
            </a:extLst>
          </p:cNvPr>
          <p:cNvSpPr txBox="1"/>
          <p:nvPr/>
        </p:nvSpPr>
        <p:spPr>
          <a:xfrm>
            <a:off x="5694640" y="3244334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D31882F-89DE-5E42-9773-20D905124BFE}"/>
              </a:ext>
            </a:extLst>
          </p:cNvPr>
          <p:cNvSpPr/>
          <p:nvPr/>
        </p:nvSpPr>
        <p:spPr>
          <a:xfrm>
            <a:off x="9897035" y="3131818"/>
            <a:ext cx="1086523" cy="128823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9695D-AF02-8543-90A6-AA83A98B9EB3}"/>
              </a:ext>
            </a:extLst>
          </p:cNvPr>
          <p:cNvCxnSpPr>
            <a:stCxn id="6" idx="6"/>
            <a:endCxn id="10" idx="1"/>
          </p:cNvCxnSpPr>
          <p:nvPr/>
        </p:nvCxnSpPr>
        <p:spPr>
          <a:xfrm>
            <a:off x="8584603" y="3775933"/>
            <a:ext cx="1312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3FE14A-3368-6949-BC28-68C4D18D51AC}"/>
              </a:ext>
            </a:extLst>
          </p:cNvPr>
          <p:cNvSpPr txBox="1"/>
          <p:nvPr/>
        </p:nvSpPr>
        <p:spPr>
          <a:xfrm>
            <a:off x="8839459" y="3244334"/>
            <a:ext cx="74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AD50E6-CF42-084A-84C2-8C9C9CA5B85F}"/>
              </a:ext>
            </a:extLst>
          </p:cNvPr>
          <p:cNvGrpSpPr/>
          <p:nvPr/>
        </p:nvGrpSpPr>
        <p:grpSpPr>
          <a:xfrm>
            <a:off x="3302597" y="4496696"/>
            <a:ext cx="4507455" cy="1487223"/>
            <a:chOff x="3302597" y="4496696"/>
            <a:chExt cx="4507455" cy="1487223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92049789-8376-7F44-9167-A4C0CE8E6A7A}"/>
                </a:ext>
              </a:extLst>
            </p:cNvPr>
            <p:cNvCxnSpPr>
              <a:stCxn id="6" idx="4"/>
              <a:endCxn id="4" idx="2"/>
            </p:cNvCxnSpPr>
            <p:nvPr/>
          </p:nvCxnSpPr>
          <p:spPr>
            <a:xfrm rot="5400000">
              <a:off x="5255110" y="2544183"/>
              <a:ext cx="602430" cy="4507455"/>
            </a:xfrm>
            <a:prstGeom prst="bentConnector3">
              <a:avLst>
                <a:gd name="adj1" fmla="val 2593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28D99E-D595-6F4B-A3DD-061E28807CC1}"/>
                </a:ext>
              </a:extLst>
            </p:cNvPr>
            <p:cNvSpPr txBox="1"/>
            <p:nvPr/>
          </p:nvSpPr>
          <p:spPr>
            <a:xfrm>
              <a:off x="5186846" y="5614587"/>
              <a:ext cx="1524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 handling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5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C046-DCFC-2945-9360-6E16759A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architecture (offline)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DE877E-19F0-FA40-B3E7-C93D07182FC5}"/>
              </a:ext>
            </a:extLst>
          </p:cNvPr>
          <p:cNvSpPr/>
          <p:nvPr/>
        </p:nvSpPr>
        <p:spPr>
          <a:xfrm>
            <a:off x="1742738" y="2495774"/>
            <a:ext cx="3119717" cy="2603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being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monitored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94CF4A-68F0-834F-B0B2-CF49F072384E}"/>
              </a:ext>
            </a:extLst>
          </p:cNvPr>
          <p:cNvSpPr/>
          <p:nvPr/>
        </p:nvSpPr>
        <p:spPr>
          <a:xfrm>
            <a:off x="7035501" y="3055170"/>
            <a:ext cx="1549102" cy="1441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monitor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FFD19-D93B-C74A-983A-1214227BBD61}"/>
              </a:ext>
            </a:extLst>
          </p:cNvPr>
          <p:cNvSpPr txBox="1"/>
          <p:nvPr/>
        </p:nvSpPr>
        <p:spPr>
          <a:xfrm>
            <a:off x="4183449" y="5543922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D31882F-89DE-5E42-9773-20D905124BFE}"/>
              </a:ext>
            </a:extLst>
          </p:cNvPr>
          <p:cNvSpPr/>
          <p:nvPr/>
        </p:nvSpPr>
        <p:spPr>
          <a:xfrm>
            <a:off x="9897035" y="3131818"/>
            <a:ext cx="1086523" cy="128823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9695D-AF02-8543-90A6-AA83A98B9EB3}"/>
              </a:ext>
            </a:extLst>
          </p:cNvPr>
          <p:cNvCxnSpPr>
            <a:stCxn id="6" idx="6"/>
            <a:endCxn id="10" idx="1"/>
          </p:cNvCxnSpPr>
          <p:nvPr/>
        </p:nvCxnSpPr>
        <p:spPr>
          <a:xfrm>
            <a:off x="8584603" y="3775933"/>
            <a:ext cx="1312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>
            <a:extLst>
              <a:ext uri="{FF2B5EF4-FFF2-40B4-BE49-F238E27FC236}">
                <a16:creationId xmlns:a16="http://schemas.microsoft.com/office/drawing/2014/main" id="{802B5B54-66B8-994D-87E3-BE150AC7AB20}"/>
              </a:ext>
            </a:extLst>
          </p:cNvPr>
          <p:cNvSpPr/>
          <p:nvPr/>
        </p:nvSpPr>
        <p:spPr>
          <a:xfrm>
            <a:off x="5541084" y="5346551"/>
            <a:ext cx="1109831" cy="128433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0B4564D-C70B-7A4A-9CEB-B4D23694DE48}"/>
              </a:ext>
            </a:extLst>
          </p:cNvPr>
          <p:cNvCxnSpPr>
            <a:stCxn id="4" idx="2"/>
            <a:endCxn id="3" idx="2"/>
          </p:cNvCxnSpPr>
          <p:nvPr/>
        </p:nvCxnSpPr>
        <p:spPr>
          <a:xfrm rot="16200000" flipH="1">
            <a:off x="3977042" y="4424679"/>
            <a:ext cx="889596" cy="223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D9EA3B8-7034-D14D-953F-B1FB293F3FDC}"/>
              </a:ext>
            </a:extLst>
          </p:cNvPr>
          <p:cNvCxnSpPr>
            <a:stCxn id="3" idx="4"/>
            <a:endCxn id="6" idx="4"/>
          </p:cNvCxnSpPr>
          <p:nvPr/>
        </p:nvCxnSpPr>
        <p:spPr>
          <a:xfrm flipV="1">
            <a:off x="6650915" y="4496695"/>
            <a:ext cx="1159137" cy="1492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74BC97-B6F1-6D43-BE4E-2B1DA3F7520A}"/>
              </a:ext>
            </a:extLst>
          </p:cNvPr>
          <p:cNvSpPr txBox="1"/>
          <p:nvPr/>
        </p:nvSpPr>
        <p:spPr>
          <a:xfrm>
            <a:off x="6829123" y="552815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0DBD2-5AF5-F744-B9A5-AE95BA5470E4}"/>
              </a:ext>
            </a:extLst>
          </p:cNvPr>
          <p:cNvSpPr txBox="1"/>
          <p:nvPr/>
        </p:nvSpPr>
        <p:spPr>
          <a:xfrm>
            <a:off x="8839459" y="3244334"/>
            <a:ext cx="74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102772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AAFE-9238-1F49-B113-06916981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0B08-FB1B-CC4A-8E60-1CF8D231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5453"/>
          </a:xfrm>
        </p:spPr>
        <p:txBody>
          <a:bodyPr>
            <a:normAutofit fontScale="92500"/>
          </a:bodyPr>
          <a:lstStyle/>
          <a:p>
            <a:r>
              <a:rPr lang="en-US" dirty="0"/>
              <a:t>An event consists of a </a:t>
            </a:r>
            <a:r>
              <a:rPr lang="en-US" b="1" dirty="0"/>
              <a:t>name</a:t>
            </a:r>
            <a:r>
              <a:rPr lang="en-US" dirty="0"/>
              <a:t> and a </a:t>
            </a:r>
            <a:r>
              <a:rPr lang="en-US" b="1" dirty="0"/>
              <a:t>map</a:t>
            </a:r>
            <a:r>
              <a:rPr lang="en-US" dirty="0"/>
              <a:t> from variables to (string)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A85C9-667F-0643-9D73-6E842EB14BCE}"/>
              </a:ext>
            </a:extLst>
          </p:cNvPr>
          <p:cNvSpPr txBox="1"/>
          <p:nvPr/>
        </p:nvSpPr>
        <p:spPr>
          <a:xfrm>
            <a:off x="4206239" y="3429000"/>
            <a:ext cx="258183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Command(</a:t>
            </a:r>
          </a:p>
          <a:p>
            <a:r>
              <a:rPr lang="en-US" sz="2400" dirty="0"/>
              <a:t>  name : “TURN”,</a:t>
            </a:r>
          </a:p>
          <a:p>
            <a:r>
              <a:rPr lang="en-US" sz="2400" dirty="0"/>
              <a:t>  kind : “FSW”</a:t>
            </a:r>
          </a:p>
          <a:p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7D57B-AA3C-CC4C-865E-598A30A69E9D}"/>
              </a:ext>
            </a:extLst>
          </p:cNvPr>
          <p:cNvSpPr txBox="1"/>
          <p:nvPr/>
        </p:nvSpPr>
        <p:spPr>
          <a:xfrm>
            <a:off x="2969110" y="281537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D3491-1C36-3544-A98A-0285AB3B5757}"/>
              </a:ext>
            </a:extLst>
          </p:cNvPr>
          <p:cNvSpPr txBox="1"/>
          <p:nvPr/>
        </p:nvSpPr>
        <p:spPr>
          <a:xfrm>
            <a:off x="7940935" y="391759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088E35-A2CF-B94B-A4FF-E21C5526029B}"/>
              </a:ext>
            </a:extLst>
          </p:cNvPr>
          <p:cNvCxnSpPr>
            <a:stCxn id="6" idx="3"/>
          </p:cNvCxnSpPr>
          <p:nvPr/>
        </p:nvCxnSpPr>
        <p:spPr>
          <a:xfrm>
            <a:off x="3685973" y="3000039"/>
            <a:ext cx="929058" cy="54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3CC98-F556-F544-A24E-AE5C56D2CD5F}"/>
              </a:ext>
            </a:extLst>
          </p:cNvPr>
          <p:cNvCxnSpPr>
            <a:stCxn id="7" idx="1"/>
          </p:cNvCxnSpPr>
          <p:nvPr/>
        </p:nvCxnSpPr>
        <p:spPr>
          <a:xfrm flipH="1">
            <a:off x="6508376" y="4102257"/>
            <a:ext cx="143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8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6DA5-3468-1040-9056-3CEB4B75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events for commanding spacecraft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3AC9-34BD-094A-A822-3B623ACB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command(</a:t>
            </a:r>
            <a:r>
              <a:rPr lang="en-US" dirty="0" err="1"/>
              <a:t>cmd,kind</a:t>
            </a:r>
            <a:r>
              <a:rPr lang="en-US" dirty="0"/>
              <a:t>)</a:t>
            </a:r>
          </a:p>
          <a:p>
            <a:r>
              <a:rPr lang="en-US" dirty="0"/>
              <a:t>cancel(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  <a:p>
            <a:r>
              <a:rPr lang="en-US" dirty="0"/>
              <a:t>dispatch(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  <a:p>
            <a:r>
              <a:rPr lang="en-US" dirty="0"/>
              <a:t>fail(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  <a:p>
            <a:r>
              <a:rPr lang="en-US" dirty="0"/>
              <a:t>succeed(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  <a:p>
            <a:r>
              <a:rPr lang="en-US" dirty="0"/>
              <a:t>close(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CF4A0-5251-C446-A7B8-E5D4B32CE0D4}"/>
              </a:ext>
            </a:extLst>
          </p:cNvPr>
          <p:cNvSpPr txBox="1"/>
          <p:nvPr/>
        </p:nvSpPr>
        <p:spPr>
          <a:xfrm>
            <a:off x="6542764" y="2274838"/>
            <a:ext cx="503945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Example trace:</a:t>
            </a:r>
          </a:p>
          <a:p>
            <a:endParaRPr lang="en-US" sz="2400" dirty="0"/>
          </a:p>
          <a:p>
            <a:r>
              <a:rPr lang="en-US" sz="2400" dirty="0"/>
              <a:t>command(</a:t>
            </a:r>
            <a:r>
              <a:rPr lang="en-US" sz="2400" dirty="0" err="1"/>
              <a:t>cmd</a:t>
            </a:r>
            <a:r>
              <a:rPr lang="en-US" sz="2400" dirty="0"/>
              <a:t> : “TURN”, kind : “FSW”)</a:t>
            </a:r>
          </a:p>
          <a:p>
            <a:r>
              <a:rPr lang="en-US" sz="2400" dirty="0"/>
              <a:t>dispatch(</a:t>
            </a:r>
            <a:r>
              <a:rPr lang="en-US" sz="2400" dirty="0" err="1"/>
              <a:t>cmd</a:t>
            </a:r>
            <a:r>
              <a:rPr lang="en-US" sz="2400" dirty="0"/>
              <a:t> : “TURN”)</a:t>
            </a:r>
          </a:p>
          <a:p>
            <a:r>
              <a:rPr lang="en-US" sz="2400" dirty="0"/>
              <a:t>succeed(</a:t>
            </a:r>
            <a:r>
              <a:rPr lang="en-US" sz="2400" dirty="0" err="1"/>
              <a:t>cmd</a:t>
            </a:r>
            <a:r>
              <a:rPr lang="en-US" sz="2400" dirty="0"/>
              <a:t> : “TURN”)</a:t>
            </a:r>
          </a:p>
          <a:p>
            <a:r>
              <a:rPr lang="en-US" sz="2400" dirty="0"/>
              <a:t>close(</a:t>
            </a:r>
            <a:r>
              <a:rPr lang="en-US" sz="2400" dirty="0" err="1"/>
              <a:t>cmd</a:t>
            </a:r>
            <a:r>
              <a:rPr lang="en-US" sz="2400" dirty="0"/>
              <a:t> : “TURN”)</a:t>
            </a:r>
          </a:p>
        </p:txBody>
      </p:sp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238F2E5A-87A4-E743-A1C9-7B4316767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4838" y="5736986"/>
            <a:ext cx="914400" cy="914400"/>
          </a:xfrm>
          <a:prstGeom prst="rect">
            <a:avLst/>
          </a:prstGeom>
        </p:spPr>
      </p:pic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A449972D-A888-A349-B909-E47A9849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4838" y="2971800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537618C5-F7C3-2D4D-B9B8-6D6773D03195}"/>
              </a:ext>
            </a:extLst>
          </p:cNvPr>
          <p:cNvSpPr/>
          <p:nvPr/>
        </p:nvSpPr>
        <p:spPr>
          <a:xfrm>
            <a:off x="4330957" y="1993805"/>
            <a:ext cx="403881" cy="2841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C091FC-41B2-A541-A87C-A6F79E24C2F2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5192038" y="3886200"/>
            <a:ext cx="0" cy="185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C63C-009F-084F-9304-D01B3774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property: command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744-2654-874A-9676-6CEE648C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commanding</a:t>
            </a:r>
            <a:r>
              <a:rPr lang="en-US" dirty="0"/>
              <a:t> of a FSW command must be followed by a </a:t>
            </a:r>
            <a:r>
              <a:rPr lang="en-US" b="1" dirty="0"/>
              <a:t>dispatch</a:t>
            </a:r>
            <a:r>
              <a:rPr lang="en-US" dirty="0"/>
              <a:t> of that command on board the spacecraft, unless it is </a:t>
            </a:r>
            <a:r>
              <a:rPr lang="en-US" b="1" dirty="0"/>
              <a:t>cancelled</a:t>
            </a:r>
            <a:r>
              <a:rPr lang="en-US" dirty="0"/>
              <a:t> before then.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</a:t>
            </a:r>
            <a:r>
              <a:rPr lang="en-US" b="1" dirty="0"/>
              <a:t>dispatched</a:t>
            </a:r>
            <a:r>
              <a:rPr lang="en-US" dirty="0"/>
              <a:t> it must </a:t>
            </a:r>
            <a:r>
              <a:rPr lang="en-US" b="1" dirty="0"/>
              <a:t>succeed</a:t>
            </a:r>
            <a:r>
              <a:rPr lang="en-US" dirty="0"/>
              <a:t> - it is not allowed to </a:t>
            </a:r>
            <a:r>
              <a:rPr lang="en-US" b="1" dirty="0"/>
              <a:t>fail </a:t>
            </a:r>
            <a:r>
              <a:rPr lang="en-US" dirty="0"/>
              <a:t>in between.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</a:t>
            </a:r>
            <a:r>
              <a:rPr lang="en-US" b="1" dirty="0"/>
              <a:t>succeeded</a:t>
            </a:r>
            <a:r>
              <a:rPr lang="en-US" dirty="0"/>
              <a:t> it must be </a:t>
            </a:r>
            <a:r>
              <a:rPr lang="en-US" b="1" dirty="0"/>
              <a:t>closed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succeeded</a:t>
            </a:r>
            <a:r>
              <a:rPr lang="en-US" dirty="0"/>
              <a:t> command cannot </a:t>
            </a:r>
            <a:r>
              <a:rPr lang="en-US" b="1" dirty="0"/>
              <a:t>succeed</a:t>
            </a:r>
            <a:r>
              <a:rPr lang="en-US" dirty="0"/>
              <a:t> a second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2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131B-DA38-4F44-874C-8C52BE5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26194A-1F8E-FE4A-914C-93F211824EFD}"/>
              </a:ext>
            </a:extLst>
          </p:cNvPr>
          <p:cNvCxnSpPr/>
          <p:nvPr/>
        </p:nvCxnSpPr>
        <p:spPr>
          <a:xfrm>
            <a:off x="656216" y="3958814"/>
            <a:ext cx="11069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579808-0AB4-F349-9920-3B39FF70B96A}"/>
              </a:ext>
            </a:extLst>
          </p:cNvPr>
          <p:cNvSpPr txBox="1"/>
          <p:nvPr/>
        </p:nvSpPr>
        <p:spPr>
          <a:xfrm>
            <a:off x="494852" y="3059668"/>
            <a:ext cx="20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command(x, “FSW”)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E56EA-F9A1-1D4C-90D9-9BCCACAEA293}"/>
              </a:ext>
            </a:extLst>
          </p:cNvPr>
          <p:cNvSpPr txBox="1"/>
          <p:nvPr/>
        </p:nvSpPr>
        <p:spPr>
          <a:xfrm>
            <a:off x="2497567" y="4119297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43A41-8D87-7146-8B74-66EAD79B267A}"/>
              </a:ext>
            </a:extLst>
          </p:cNvPr>
          <p:cNvSpPr txBox="1"/>
          <p:nvPr/>
        </p:nvSpPr>
        <p:spPr>
          <a:xfrm>
            <a:off x="4156037" y="303546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succeed(x)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3846E-D7B4-AE4F-8AEF-4B1D3ED4261B}"/>
              </a:ext>
            </a:extLst>
          </p:cNvPr>
          <p:cNvSpPr txBox="1"/>
          <p:nvPr/>
        </p:nvSpPr>
        <p:spPr>
          <a:xfrm>
            <a:off x="6008146" y="411929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close(x)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FC59E03-81A1-7645-86CE-AE42DD3142FA}"/>
              </a:ext>
            </a:extLst>
          </p:cNvPr>
          <p:cNvSpPr/>
          <p:nvPr/>
        </p:nvSpPr>
        <p:spPr>
          <a:xfrm rot="16200000">
            <a:off x="7552280" y="-328592"/>
            <a:ext cx="369319" cy="5976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0D314-A298-D74A-88DD-9477C123EED7}"/>
              </a:ext>
            </a:extLst>
          </p:cNvPr>
          <p:cNvSpPr txBox="1"/>
          <p:nvPr/>
        </p:nvSpPr>
        <p:spPr>
          <a:xfrm>
            <a:off x="7144469" y="195431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succeed(x)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0F5DAF8-A3BE-2D40-A022-AC8BE0E54374}"/>
              </a:ext>
            </a:extLst>
          </p:cNvPr>
          <p:cNvSpPr/>
          <p:nvPr/>
        </p:nvSpPr>
        <p:spPr>
          <a:xfrm rot="16200000">
            <a:off x="2113894" y="1882588"/>
            <a:ext cx="369315" cy="1663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A6319-E934-6143-A53F-402CB62C21F9}"/>
              </a:ext>
            </a:extLst>
          </p:cNvPr>
          <p:cNvSpPr txBox="1"/>
          <p:nvPr/>
        </p:nvSpPr>
        <p:spPr>
          <a:xfrm>
            <a:off x="1905097" y="1925605"/>
            <a:ext cx="70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fail(x)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CBADBA-50A4-4F4E-93C8-FF9FE3D43A3F}"/>
              </a:ext>
            </a:extLst>
          </p:cNvPr>
          <p:cNvSpPr/>
          <p:nvPr/>
        </p:nvSpPr>
        <p:spPr>
          <a:xfrm>
            <a:off x="1400690" y="3852106"/>
            <a:ext cx="65937" cy="2134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F09C9F-5FC1-794C-91DC-17D976D7649D}"/>
              </a:ext>
            </a:extLst>
          </p:cNvPr>
          <p:cNvSpPr/>
          <p:nvPr/>
        </p:nvSpPr>
        <p:spPr>
          <a:xfrm>
            <a:off x="3104400" y="3852106"/>
            <a:ext cx="65937" cy="213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4863E5-3EF0-D847-8FBE-E43775A4F202}"/>
              </a:ext>
            </a:extLst>
          </p:cNvPr>
          <p:cNvSpPr/>
          <p:nvPr/>
        </p:nvSpPr>
        <p:spPr>
          <a:xfrm>
            <a:off x="4682569" y="3861982"/>
            <a:ext cx="65937" cy="213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5626D-F71E-E148-A6A3-DB8AFF21F0A9}"/>
              </a:ext>
            </a:extLst>
          </p:cNvPr>
          <p:cNvSpPr/>
          <p:nvPr/>
        </p:nvSpPr>
        <p:spPr>
          <a:xfrm>
            <a:off x="6346802" y="3871858"/>
            <a:ext cx="65937" cy="213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C3D0C7-366A-EB46-B769-4843D9B72AE9}"/>
              </a:ext>
            </a:extLst>
          </p:cNvPr>
          <p:cNvGrpSpPr/>
          <p:nvPr/>
        </p:nvGrpSpPr>
        <p:grpSpPr>
          <a:xfrm>
            <a:off x="2068758" y="1880617"/>
            <a:ext cx="459586" cy="439669"/>
            <a:chOff x="4682569" y="921199"/>
            <a:chExt cx="459586" cy="43966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F657AE-2DD9-9A44-BBB0-2D13444EF9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2569" y="1027906"/>
              <a:ext cx="459586" cy="332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7DCA750-544B-364B-9DB5-D20E9C1A8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506" y="921199"/>
              <a:ext cx="286073" cy="4380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BCB1C2-3080-FA42-9478-7825D78719F4}"/>
              </a:ext>
            </a:extLst>
          </p:cNvPr>
          <p:cNvGrpSpPr/>
          <p:nvPr/>
        </p:nvGrpSpPr>
        <p:grpSpPr>
          <a:xfrm>
            <a:off x="7507146" y="1912611"/>
            <a:ext cx="459586" cy="439669"/>
            <a:chOff x="4682569" y="921199"/>
            <a:chExt cx="459586" cy="43966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985C09-C6FF-6348-B1D3-590CA0A3EFDE}"/>
                </a:ext>
              </a:extLst>
            </p:cNvPr>
            <p:cNvCxnSpPr>
              <a:cxnSpLocks/>
            </p:cNvCxnSpPr>
            <p:nvPr/>
          </p:nvCxnSpPr>
          <p:spPr>
            <a:xfrm>
              <a:off x="4682569" y="1027906"/>
              <a:ext cx="459586" cy="332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3FAD17-2008-914E-A1F6-E6764467B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506" y="921199"/>
              <a:ext cx="286073" cy="4380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6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92C43-49EE-F84A-BAA0-AFDF50F5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commands to monitor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134D0A-EBB2-EC4A-9687-71029207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568"/>
            <a:ext cx="8459096" cy="2124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CF73FE-BEF7-A44C-A9A0-5FE2FD6D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23" y="4572996"/>
            <a:ext cx="8254701" cy="1919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53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704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Brief overview</vt:lpstr>
      <vt:lpstr>Monitor architecture (online)</vt:lpstr>
      <vt:lpstr>Monitor architecture (offline)</vt:lpstr>
      <vt:lpstr>Events</vt:lpstr>
      <vt:lpstr>Example events for commanding spacecraft </vt:lpstr>
      <vt:lpstr>Example property: command execution</vt:lpstr>
      <vt:lpstr>Visually</vt:lpstr>
      <vt:lpstr>Multiple commands to monitor</vt:lpstr>
      <vt:lpstr>Monitor</vt:lpstr>
      <vt:lpstr>Monitor</vt:lpstr>
      <vt:lpstr>Further observations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LogScope</dc:title>
  <dc:creator>Microsoft Office User</dc:creator>
  <cp:lastModifiedBy>Microsoft Office User</cp:lastModifiedBy>
  <cp:revision>104</cp:revision>
  <dcterms:created xsi:type="dcterms:W3CDTF">2021-03-16T02:39:20Z</dcterms:created>
  <dcterms:modified xsi:type="dcterms:W3CDTF">2021-03-16T20:16:50Z</dcterms:modified>
</cp:coreProperties>
</file>