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58" r:id="rId6"/>
    <p:sldId id="257" r:id="rId7"/>
    <p:sldId id="259" r:id="rId8"/>
    <p:sldId id="260" r:id="rId9"/>
    <p:sldId id="261" r:id="rId10"/>
    <p:sldId id="268" r:id="rId11"/>
    <p:sldId id="267"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98949-EF7F-4FA4-9903-E9D3E8D0D504}"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254804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98949-EF7F-4FA4-9903-E9D3E8D0D504}"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281147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98949-EF7F-4FA4-9903-E9D3E8D0D504}"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152302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98949-EF7F-4FA4-9903-E9D3E8D0D504}"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363749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98949-EF7F-4FA4-9903-E9D3E8D0D504}" type="datetimeFigureOut">
              <a:rPr lang="en-US" smtClean="0"/>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397711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98949-EF7F-4FA4-9903-E9D3E8D0D504}"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172051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98949-EF7F-4FA4-9903-E9D3E8D0D504}" type="datetimeFigureOut">
              <a:rPr lang="en-US" smtClean="0"/>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346984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98949-EF7F-4FA4-9903-E9D3E8D0D504}" type="datetimeFigureOut">
              <a:rPr lang="en-US" smtClean="0"/>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134574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98949-EF7F-4FA4-9903-E9D3E8D0D504}" type="datetimeFigureOut">
              <a:rPr lang="en-US" smtClean="0"/>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177763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98949-EF7F-4FA4-9903-E9D3E8D0D504}"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414049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98949-EF7F-4FA4-9903-E9D3E8D0D504}" type="datetimeFigureOut">
              <a:rPr lang="en-US" smtClean="0"/>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C6822-A3A3-4A49-90B7-B0BA5BC9A714}" type="slidenum">
              <a:rPr lang="en-US" smtClean="0"/>
              <a:t>‹#›</a:t>
            </a:fld>
            <a:endParaRPr lang="en-US"/>
          </a:p>
        </p:txBody>
      </p:sp>
    </p:spTree>
    <p:extLst>
      <p:ext uri="{BB962C8B-B14F-4D97-AF65-F5344CB8AC3E}">
        <p14:creationId xmlns:p14="http://schemas.microsoft.com/office/powerpoint/2010/main" val="350208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98949-EF7F-4FA4-9903-E9D3E8D0D504}" type="datetimeFigureOut">
              <a:rPr lang="en-US" smtClean="0"/>
              <a:t>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6822-A3A3-4A49-90B7-B0BA5BC9A714}" type="slidenum">
              <a:rPr lang="en-US" smtClean="0"/>
              <a:t>‹#›</a:t>
            </a:fld>
            <a:endParaRPr lang="en-US"/>
          </a:p>
        </p:txBody>
      </p:sp>
    </p:spTree>
    <p:extLst>
      <p:ext uri="{BB962C8B-B14F-4D97-AF65-F5344CB8AC3E}">
        <p14:creationId xmlns:p14="http://schemas.microsoft.com/office/powerpoint/2010/main" val="176619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Use of various machine learning techniques to explore trends in online dating profiles</a:t>
            </a:r>
            <a:endParaRPr lang="en-US" dirty="0"/>
          </a:p>
        </p:txBody>
      </p:sp>
      <p:sp>
        <p:nvSpPr>
          <p:cNvPr id="3" name="Subtitle 2"/>
          <p:cNvSpPr>
            <a:spLocks noGrp="1"/>
          </p:cNvSpPr>
          <p:nvPr>
            <p:ph type="subTitle" idx="1"/>
          </p:nvPr>
        </p:nvSpPr>
        <p:spPr/>
        <p:txBody>
          <a:bodyPr/>
          <a:lstStyle/>
          <a:p>
            <a:r>
              <a:rPr lang="en-US" dirty="0" smtClean="0"/>
              <a:t>David Logsdon</a:t>
            </a:r>
            <a:endParaRPr lang="en-US" dirty="0"/>
          </a:p>
        </p:txBody>
      </p:sp>
    </p:spTree>
    <p:extLst>
      <p:ext uri="{BB962C8B-B14F-4D97-AF65-F5344CB8AC3E}">
        <p14:creationId xmlns:p14="http://schemas.microsoft.com/office/powerpoint/2010/main" val="1649076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The linear regression was preformed using two models: Multiple Linear Regression (MLR) and K-Nearest Neighbors Regression (KNR)</a:t>
            </a:r>
            <a:endParaRPr lang="en-US" sz="2800" dirty="0"/>
          </a:p>
        </p:txBody>
      </p:sp>
      <p:sp>
        <p:nvSpPr>
          <p:cNvPr id="3" name="Content Placeholder 2"/>
          <p:cNvSpPr>
            <a:spLocks noGrp="1"/>
          </p:cNvSpPr>
          <p:nvPr>
            <p:ph idx="1"/>
          </p:nvPr>
        </p:nvSpPr>
        <p:spPr/>
        <p:txBody>
          <a:bodyPr>
            <a:normAutofit lnSpcReduction="10000"/>
          </a:bodyPr>
          <a:lstStyle/>
          <a:p>
            <a:r>
              <a:rPr lang="en-US" dirty="0" smtClean="0"/>
              <a:t>Given the lack of obvious, linear trends in the data and the poor correlation that education level, drinking habits, and drug use have with income (0.113, 0.0957, and 0.0515 respectively), MLR is unlikely to provide accurate predictions</a:t>
            </a:r>
          </a:p>
          <a:p>
            <a:r>
              <a:rPr lang="en-US" dirty="0" smtClean="0"/>
              <a:t>KNR does not rely on linear trends in the data but rather that related data points are in close proximity with one another</a:t>
            </a:r>
            <a:endParaRPr lang="en-US" dirty="0"/>
          </a:p>
        </p:txBody>
      </p:sp>
    </p:spTree>
    <p:extLst>
      <p:ext uri="{BB962C8B-B14F-4D97-AF65-F5344CB8AC3E}">
        <p14:creationId xmlns:p14="http://schemas.microsoft.com/office/powerpoint/2010/main" val="3620555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The effectiveness of the MLR model was evaluated by calculating percent error and examining the r</a:t>
            </a:r>
            <a:r>
              <a:rPr lang="en-US" sz="2800" baseline="30000" dirty="0" smtClean="0"/>
              <a:t>2</a:t>
            </a:r>
            <a:r>
              <a:rPr lang="en-US" sz="2800" dirty="0" smtClean="0"/>
              <a:t> values</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smtClean="0"/>
              <a:t>The percent error for each predicted income was calculated</a:t>
            </a:r>
          </a:p>
          <a:p>
            <a:pPr lvl="1"/>
            <a:r>
              <a:rPr lang="en-US" dirty="0" smtClean="0"/>
              <a:t>Percent error = ((predicted – actual)/actual)*100</a:t>
            </a:r>
          </a:p>
          <a:p>
            <a:r>
              <a:rPr lang="en-US" dirty="0" smtClean="0"/>
              <a:t>The mean error was 97.9%</a:t>
            </a:r>
          </a:p>
          <a:p>
            <a:r>
              <a:rPr lang="en-US" dirty="0" smtClean="0"/>
              <a:t>The median error was 56.3%</a:t>
            </a:r>
          </a:p>
          <a:p>
            <a:r>
              <a:rPr lang="en-US" dirty="0" smtClean="0"/>
              <a:t>The r</a:t>
            </a:r>
            <a:r>
              <a:rPr lang="en-US" baseline="30000" dirty="0" smtClean="0"/>
              <a:t>2</a:t>
            </a:r>
            <a:r>
              <a:rPr lang="en-US" dirty="0" smtClean="0"/>
              <a:t> values for the training and testing data were 0.0213 and 0.0260 respectively</a:t>
            </a:r>
          </a:p>
          <a:p>
            <a:r>
              <a:rPr lang="en-US" dirty="0" smtClean="0"/>
              <a:t>The high median error and low r</a:t>
            </a:r>
            <a:r>
              <a:rPr lang="en-US" baseline="30000" dirty="0" smtClean="0"/>
              <a:t>2</a:t>
            </a:r>
            <a:r>
              <a:rPr lang="en-US" dirty="0" smtClean="0"/>
              <a:t> values indicate that MLR is unable to accurately predict income using the chosen features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16253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Using MLR, the error values for the predicted incomes had a broad distribution with a high number of errors over 100%</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1752591"/>
            <a:ext cx="7315215" cy="4572009"/>
          </a:xfrm>
          <a:prstGeom prst="rect">
            <a:avLst/>
          </a:prstGeom>
        </p:spPr>
      </p:pic>
    </p:spTree>
    <p:extLst>
      <p:ext uri="{BB962C8B-B14F-4D97-AF65-F5344CB8AC3E}">
        <p14:creationId xmlns:p14="http://schemas.microsoft.com/office/powerpoint/2010/main" val="1212533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When predicted income was plotted vs actual income, the majority of the points were above the line y=x</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1752591"/>
            <a:ext cx="7315215" cy="4572009"/>
          </a:xfrm>
          <a:prstGeom prst="rect">
            <a:avLst/>
          </a:prstGeom>
        </p:spPr>
      </p:pic>
    </p:spTree>
    <p:extLst>
      <p:ext uri="{BB962C8B-B14F-4D97-AF65-F5344CB8AC3E}">
        <p14:creationId xmlns:p14="http://schemas.microsoft.com/office/powerpoint/2010/main" val="1122248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The effectiveness of the KNR model was evaluated by calculating percent error</a:t>
            </a:r>
            <a:endParaRPr lang="en-US" sz="2800" dirty="0"/>
          </a:p>
        </p:txBody>
      </p:sp>
      <p:sp>
        <p:nvSpPr>
          <p:cNvPr id="3" name="Content Placeholder 2"/>
          <p:cNvSpPr>
            <a:spLocks noGrp="1"/>
          </p:cNvSpPr>
          <p:nvPr>
            <p:ph idx="1"/>
          </p:nvPr>
        </p:nvSpPr>
        <p:spPr/>
        <p:txBody>
          <a:bodyPr/>
          <a:lstStyle/>
          <a:p>
            <a:r>
              <a:rPr lang="en-US" dirty="0" smtClean="0"/>
              <a:t>The percent error for each predicted income was calculated</a:t>
            </a:r>
          </a:p>
          <a:p>
            <a:pPr lvl="1"/>
            <a:r>
              <a:rPr lang="en-US" dirty="0" smtClean="0"/>
              <a:t>Percent error = ((predicted – actual)/actual)*100</a:t>
            </a:r>
          </a:p>
          <a:p>
            <a:r>
              <a:rPr lang="en-US" dirty="0" smtClean="0"/>
              <a:t>The mean error was 30.1%</a:t>
            </a:r>
          </a:p>
          <a:p>
            <a:r>
              <a:rPr lang="en-US" dirty="0" smtClean="0"/>
              <a:t>The median error was -2.78%</a:t>
            </a:r>
          </a:p>
          <a:p>
            <a:r>
              <a:rPr lang="en-US" dirty="0" smtClean="0"/>
              <a:t>The low median error value indicates that KNR can be use to accurately predict income based on the chose features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271377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Using KNR, the error values for the predicted incomes had a narrower distribution with fewer errors over 100%</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1752591"/>
            <a:ext cx="7315215" cy="4572009"/>
          </a:xfrm>
          <a:prstGeom prst="rect">
            <a:avLst/>
          </a:prstGeom>
        </p:spPr>
      </p:pic>
    </p:spTree>
    <p:extLst>
      <p:ext uri="{BB962C8B-B14F-4D97-AF65-F5344CB8AC3E}">
        <p14:creationId xmlns:p14="http://schemas.microsoft.com/office/powerpoint/2010/main" val="3885311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When predicted income was plotted vs actual income, the points are much closer the line y=x</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1752591"/>
            <a:ext cx="7315215" cy="4572009"/>
          </a:xfrm>
          <a:prstGeom prst="rect">
            <a:avLst/>
          </a:prstGeom>
        </p:spPr>
      </p:pic>
    </p:spTree>
    <p:extLst>
      <p:ext uri="{BB962C8B-B14F-4D97-AF65-F5344CB8AC3E}">
        <p14:creationId xmlns:p14="http://schemas.microsoft.com/office/powerpoint/2010/main" val="1937327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Comparison between the two regression models</a:t>
            </a:r>
            <a:endParaRPr lang="en-US" sz="3200" dirty="0"/>
          </a:p>
        </p:txBody>
      </p:sp>
      <p:sp>
        <p:nvSpPr>
          <p:cNvPr id="3" name="Text Placeholder 2"/>
          <p:cNvSpPr>
            <a:spLocks noGrp="1"/>
          </p:cNvSpPr>
          <p:nvPr>
            <p:ph type="body" idx="1"/>
          </p:nvPr>
        </p:nvSpPr>
        <p:spPr/>
        <p:txBody>
          <a:bodyPr/>
          <a:lstStyle/>
          <a:p>
            <a:r>
              <a:rPr lang="en-US" dirty="0" smtClean="0"/>
              <a:t>MLR</a:t>
            </a:r>
            <a:endParaRPr lang="en-US" dirty="0"/>
          </a:p>
        </p:txBody>
      </p:sp>
      <p:sp>
        <p:nvSpPr>
          <p:cNvPr id="4" name="Content Placeholder 3"/>
          <p:cNvSpPr>
            <a:spLocks noGrp="1"/>
          </p:cNvSpPr>
          <p:nvPr>
            <p:ph sz="half" idx="2"/>
          </p:nvPr>
        </p:nvSpPr>
        <p:spPr/>
        <p:txBody>
          <a:bodyPr/>
          <a:lstStyle/>
          <a:p>
            <a:r>
              <a:rPr lang="en-US" dirty="0" smtClean="0"/>
              <a:t>Simpler and faster</a:t>
            </a:r>
          </a:p>
          <a:p>
            <a:pPr lvl="1"/>
            <a:r>
              <a:rPr lang="en-US" dirty="0" smtClean="0"/>
              <a:t>No need to find an optimal value of k</a:t>
            </a:r>
          </a:p>
          <a:p>
            <a:r>
              <a:rPr lang="en-US" dirty="0" smtClean="0"/>
              <a:t>Requires linear trends in the data</a:t>
            </a:r>
          </a:p>
          <a:p>
            <a:pPr lvl="1"/>
            <a:r>
              <a:rPr lang="en-US" dirty="0" smtClean="0"/>
              <a:t>Since there were weak linear correlations with income for the chosen features, MLR was poor at predicting income</a:t>
            </a:r>
            <a:endParaRPr lang="en-US" dirty="0"/>
          </a:p>
        </p:txBody>
      </p:sp>
      <p:sp>
        <p:nvSpPr>
          <p:cNvPr id="5" name="Text Placeholder 4"/>
          <p:cNvSpPr>
            <a:spLocks noGrp="1"/>
          </p:cNvSpPr>
          <p:nvPr>
            <p:ph type="body" sz="quarter" idx="3"/>
          </p:nvPr>
        </p:nvSpPr>
        <p:spPr/>
        <p:txBody>
          <a:bodyPr/>
          <a:lstStyle/>
          <a:p>
            <a:r>
              <a:rPr lang="en-US" dirty="0" smtClean="0"/>
              <a:t>KNR</a:t>
            </a:r>
            <a:endParaRPr lang="en-US" dirty="0"/>
          </a:p>
        </p:txBody>
      </p:sp>
      <p:sp>
        <p:nvSpPr>
          <p:cNvPr id="6" name="Content Placeholder 5"/>
          <p:cNvSpPr>
            <a:spLocks noGrp="1"/>
          </p:cNvSpPr>
          <p:nvPr>
            <p:ph sz="quarter" idx="4"/>
          </p:nvPr>
        </p:nvSpPr>
        <p:spPr/>
        <p:txBody>
          <a:bodyPr/>
          <a:lstStyle/>
          <a:p>
            <a:r>
              <a:rPr lang="en-US" dirty="0" smtClean="0"/>
              <a:t>Slower and more complex</a:t>
            </a:r>
          </a:p>
          <a:p>
            <a:pPr lvl="1"/>
            <a:r>
              <a:rPr lang="en-US" dirty="0" smtClean="0"/>
              <a:t>The optimal value of k must be found, which increases the complexity of the code and the time to run the model</a:t>
            </a:r>
          </a:p>
          <a:p>
            <a:r>
              <a:rPr lang="en-US" dirty="0" smtClean="0"/>
              <a:t>No requirement for linear trends</a:t>
            </a:r>
          </a:p>
          <a:p>
            <a:pPr lvl="1"/>
            <a:r>
              <a:rPr lang="en-US" dirty="0" smtClean="0"/>
              <a:t>KNR was able to accurately predict income based on the chosen features despite the lack of linear trends</a:t>
            </a:r>
          </a:p>
        </p:txBody>
      </p:sp>
    </p:spTree>
    <p:extLst>
      <p:ext uri="{BB962C8B-B14F-4D97-AF65-F5344CB8AC3E}">
        <p14:creationId xmlns:p14="http://schemas.microsoft.com/office/powerpoint/2010/main" val="385516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Conclusions for Question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Using K-Nearest Neighbors regression, income can be accurately predicted from a user’s education level, drinking habits, and drug use</a:t>
            </a:r>
          </a:p>
          <a:p>
            <a:r>
              <a:rPr lang="en-US" dirty="0" smtClean="0"/>
              <a:t>Surprisingly, all three features show a positive (albeit weak) correlation with income</a:t>
            </a:r>
          </a:p>
          <a:p>
            <a:r>
              <a:rPr lang="en-US" dirty="0" smtClean="0"/>
              <a:t>More honest answers would likely improve the accuracy of this model</a:t>
            </a:r>
          </a:p>
          <a:p>
            <a:pPr lvl="1"/>
            <a:r>
              <a:rPr lang="en-US" dirty="0" smtClean="0"/>
              <a:t>Users may not indicate true drug use levels for fear of discrimination</a:t>
            </a:r>
          </a:p>
          <a:p>
            <a:pPr lvl="1"/>
            <a:r>
              <a:rPr lang="en-US" dirty="0" smtClean="0"/>
              <a:t>Users likely exaggerated their income levels</a:t>
            </a:r>
          </a:p>
          <a:p>
            <a:pPr lvl="2"/>
            <a:r>
              <a:rPr lang="en-US" dirty="0" smtClean="0"/>
              <a:t>There were a surprising number of individuals with an income of $1,000,000 for a free online dating site</a:t>
            </a:r>
            <a:endParaRPr lang="en-US" dirty="0"/>
          </a:p>
        </p:txBody>
      </p:sp>
    </p:spTree>
    <p:extLst>
      <p:ext uri="{BB962C8B-B14F-4D97-AF65-F5344CB8AC3E}">
        <p14:creationId xmlns:p14="http://schemas.microsoft.com/office/powerpoint/2010/main" val="431533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the sex of a user be predicted from his/her essays or his/her income and education level?</a:t>
            </a:r>
          </a:p>
          <a:p>
            <a:r>
              <a:rPr lang="en-US" dirty="0" smtClean="0"/>
              <a:t>Women and men are often perceived as thinking differently. Will this show up in their writing style?</a:t>
            </a:r>
          </a:p>
          <a:p>
            <a:r>
              <a:rPr lang="en-US" dirty="0" smtClean="0"/>
              <a:t>Women and men are not compensated equally, and women are often underrepresented in post-graduate education programs. Are these trends evident in </a:t>
            </a:r>
            <a:r>
              <a:rPr lang="en-US" dirty="0" err="1" smtClean="0"/>
              <a:t>OkCupid’s</a:t>
            </a:r>
            <a:r>
              <a:rPr lang="en-US" dirty="0" smtClean="0"/>
              <a:t> users?</a:t>
            </a:r>
          </a:p>
          <a:p>
            <a:r>
              <a:rPr lang="en-US" dirty="0" smtClean="0"/>
              <a:t>Since we are deciding between male or female, this question can be answered with classification</a:t>
            </a:r>
          </a:p>
        </p:txBody>
      </p:sp>
    </p:spTree>
    <p:extLst>
      <p:ext uri="{BB962C8B-B14F-4D97-AF65-F5344CB8AC3E}">
        <p14:creationId xmlns:p14="http://schemas.microsoft.com/office/powerpoint/2010/main" val="1587748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Question 1</a:t>
            </a:r>
            <a:endParaRPr lang="en-US" dirty="0"/>
          </a:p>
        </p:txBody>
      </p:sp>
      <p:sp>
        <p:nvSpPr>
          <p:cNvPr id="3" name="Content Placeholder 2"/>
          <p:cNvSpPr>
            <a:spLocks noGrp="1"/>
          </p:cNvSpPr>
          <p:nvPr>
            <p:ph idx="1"/>
          </p:nvPr>
        </p:nvSpPr>
        <p:spPr/>
        <p:txBody>
          <a:bodyPr>
            <a:normAutofit fontScale="92500"/>
          </a:bodyPr>
          <a:lstStyle/>
          <a:p>
            <a:r>
              <a:rPr lang="en-US" dirty="0" smtClean="0"/>
              <a:t>Can the income of a user be predicted using education level, drinking habits, and drug use?</a:t>
            </a:r>
          </a:p>
          <a:p>
            <a:r>
              <a:rPr lang="en-US" dirty="0" smtClean="0"/>
              <a:t>Education level should correlate well with income (that’s why we’re on </a:t>
            </a:r>
            <a:r>
              <a:rPr lang="en-US" dirty="0" err="1" smtClean="0"/>
              <a:t>Codecademy</a:t>
            </a:r>
            <a:r>
              <a:rPr lang="en-US" dirty="0" smtClean="0"/>
              <a:t>), and one might also assume that heavy drug and alcohol use would correlate negatively with income…but do they?</a:t>
            </a:r>
          </a:p>
          <a:p>
            <a:r>
              <a:rPr lang="en-US" dirty="0" smtClean="0"/>
              <a:t>Since income is a continuous variable, this question can be answered with linear regression</a:t>
            </a:r>
          </a:p>
        </p:txBody>
      </p:sp>
    </p:spTree>
    <p:extLst>
      <p:ext uri="{BB962C8B-B14F-4D97-AF65-F5344CB8AC3E}">
        <p14:creationId xmlns:p14="http://schemas.microsoft.com/office/powerpoint/2010/main" val="3959847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The classification was preformed using two models: Naïve Bayes and K-Nearest Neighbors</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smtClean="0"/>
              <a:t>The classification of male or female based on the essays written was performed using a Naïve Bayes classifier</a:t>
            </a:r>
          </a:p>
          <a:p>
            <a:pPr lvl="1"/>
            <a:r>
              <a:rPr lang="en-US" dirty="0" smtClean="0"/>
              <a:t>All essays were combined together in the same manner as </a:t>
            </a:r>
            <a:r>
              <a:rPr lang="en-US" dirty="0"/>
              <a:t>in the file </a:t>
            </a:r>
            <a:r>
              <a:rPr lang="en-US" dirty="0" smtClean="0"/>
              <a:t>capstone_instructions.md</a:t>
            </a:r>
          </a:p>
          <a:p>
            <a:r>
              <a:rPr lang="en-US" dirty="0"/>
              <a:t>The classification of male or female based on </a:t>
            </a:r>
            <a:r>
              <a:rPr lang="en-US" smtClean="0"/>
              <a:t>income </a:t>
            </a:r>
            <a:r>
              <a:rPr lang="en-US" smtClean="0"/>
              <a:t>and </a:t>
            </a:r>
            <a:r>
              <a:rPr lang="en-US" dirty="0" smtClean="0"/>
              <a:t>education level </a:t>
            </a:r>
            <a:r>
              <a:rPr lang="en-US" dirty="0"/>
              <a:t>was performed using a </a:t>
            </a:r>
            <a:r>
              <a:rPr lang="en-US" dirty="0" smtClean="0"/>
              <a:t>K-Nearest Neighbors classifier</a:t>
            </a:r>
          </a:p>
          <a:p>
            <a:pPr lvl="1"/>
            <a:r>
              <a:rPr lang="en-US" dirty="0" smtClean="0"/>
              <a:t>Numerical values for education level</a:t>
            </a:r>
            <a:r>
              <a:rPr lang="en-US" dirty="0"/>
              <a:t> (</a:t>
            </a:r>
            <a:r>
              <a:rPr lang="en-US" dirty="0" err="1"/>
              <a:t>education_code</a:t>
            </a:r>
            <a:r>
              <a:rPr lang="en-US" dirty="0"/>
              <a:t>)</a:t>
            </a:r>
            <a:r>
              <a:rPr lang="en-US" dirty="0" smtClean="0"/>
              <a:t> were created as described previously</a:t>
            </a:r>
          </a:p>
          <a:p>
            <a:pPr lvl="1"/>
            <a:r>
              <a:rPr lang="en-US" dirty="0" smtClean="0"/>
              <a:t>The </a:t>
            </a:r>
            <a:r>
              <a:rPr lang="en-US" dirty="0" err="1" smtClean="0"/>
              <a:t>education_code</a:t>
            </a:r>
            <a:r>
              <a:rPr lang="en-US" dirty="0" smtClean="0"/>
              <a:t> and income were normalized using z-scores due to the outliers present in income</a:t>
            </a:r>
            <a:endParaRPr lang="en-US" dirty="0"/>
          </a:p>
          <a:p>
            <a:endParaRPr lang="en-US" dirty="0"/>
          </a:p>
        </p:txBody>
      </p:sp>
    </p:spTree>
    <p:extLst>
      <p:ext uri="{BB962C8B-B14F-4D97-AF65-F5344CB8AC3E}">
        <p14:creationId xmlns:p14="http://schemas.microsoft.com/office/powerpoint/2010/main" val="3328832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The effectiveness of the Naïve Bayes model was evaluated by calculating accuracy, recall, precision, and F1 score</a:t>
            </a:r>
            <a:endParaRPr lang="en-US" sz="2800" dirty="0"/>
          </a:p>
        </p:txBody>
      </p:sp>
      <p:sp>
        <p:nvSpPr>
          <p:cNvPr id="3" name="Content Placeholder 2"/>
          <p:cNvSpPr>
            <a:spLocks noGrp="1"/>
          </p:cNvSpPr>
          <p:nvPr>
            <p:ph idx="1"/>
          </p:nvPr>
        </p:nvSpPr>
        <p:spPr/>
        <p:txBody>
          <a:bodyPr>
            <a:normAutofit/>
          </a:bodyPr>
          <a:lstStyle/>
          <a:p>
            <a:r>
              <a:rPr lang="en-US" dirty="0" smtClean="0"/>
              <a:t>The accuracy was 73.1%</a:t>
            </a:r>
          </a:p>
          <a:p>
            <a:r>
              <a:rPr lang="en-US" dirty="0" smtClean="0"/>
              <a:t>The recall was 81.3%</a:t>
            </a:r>
          </a:p>
          <a:p>
            <a:r>
              <a:rPr lang="en-US" dirty="0" smtClean="0"/>
              <a:t>The precision was 62.3%</a:t>
            </a:r>
          </a:p>
          <a:p>
            <a:r>
              <a:rPr lang="en-US" dirty="0" smtClean="0"/>
              <a:t>The F1 score was 70.6%</a:t>
            </a:r>
          </a:p>
          <a:p>
            <a:r>
              <a:rPr lang="en-US" dirty="0" smtClean="0"/>
              <a:t>The confusion matrix was:</a:t>
            </a:r>
          </a:p>
          <a:p>
            <a:endParaRPr lang="en-US" dirty="0" smtClean="0"/>
          </a:p>
          <a:p>
            <a:endParaRPr lang="en-US" dirty="0" smtClean="0"/>
          </a:p>
          <a:p>
            <a:endParaRPr lang="en-US" dirty="0" smtClean="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978874361"/>
              </p:ext>
            </p:extLst>
          </p:nvPr>
        </p:nvGraphicFramePr>
        <p:xfrm>
          <a:off x="2159897" y="4953000"/>
          <a:ext cx="6096000" cy="74168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r>
                        <a:rPr lang="en-US" dirty="0" smtClean="0"/>
                        <a:t>4894</a:t>
                      </a:r>
                      <a:endParaRPr lang="en-US" dirty="0"/>
                    </a:p>
                  </a:txBody>
                  <a:tcPr/>
                </a:tc>
                <a:tc>
                  <a:txBody>
                    <a:bodyPr/>
                    <a:lstStyle/>
                    <a:p>
                      <a:pPr algn="ctr"/>
                      <a:r>
                        <a:rPr lang="en-US" dirty="0" smtClean="0"/>
                        <a:t>2336</a:t>
                      </a:r>
                      <a:endParaRPr lang="en-US" dirty="0"/>
                    </a:p>
                  </a:txBody>
                  <a:tcPr/>
                </a:tc>
              </a:tr>
              <a:tr h="370840">
                <a:tc>
                  <a:txBody>
                    <a:bodyPr/>
                    <a:lstStyle/>
                    <a:p>
                      <a:pPr algn="ctr"/>
                      <a:r>
                        <a:rPr lang="en-US" dirty="0" smtClean="0"/>
                        <a:t>892</a:t>
                      </a:r>
                      <a:endParaRPr lang="en-US" dirty="0"/>
                    </a:p>
                  </a:txBody>
                  <a:tcPr/>
                </a:tc>
                <a:tc>
                  <a:txBody>
                    <a:bodyPr/>
                    <a:lstStyle/>
                    <a:p>
                      <a:pPr algn="ctr"/>
                      <a:r>
                        <a:rPr lang="en-US" dirty="0" smtClean="0"/>
                        <a:t>3868</a:t>
                      </a:r>
                      <a:endParaRPr lang="en-US" dirty="0"/>
                    </a:p>
                  </a:txBody>
                  <a:tcPr/>
                </a:tc>
              </a:tr>
            </a:tbl>
          </a:graphicData>
        </a:graphic>
      </p:graphicFrame>
      <p:sp>
        <p:nvSpPr>
          <p:cNvPr id="6" name="TextBox 5"/>
          <p:cNvSpPr txBox="1"/>
          <p:nvPr/>
        </p:nvSpPr>
        <p:spPr>
          <a:xfrm>
            <a:off x="940697" y="4943383"/>
            <a:ext cx="1128963" cy="369332"/>
          </a:xfrm>
          <a:prstGeom prst="rect">
            <a:avLst/>
          </a:prstGeom>
          <a:noFill/>
        </p:spPr>
        <p:txBody>
          <a:bodyPr wrap="none" rtlCol="0">
            <a:spAutoFit/>
          </a:bodyPr>
          <a:lstStyle/>
          <a:p>
            <a:r>
              <a:rPr lang="en-US" dirty="0" smtClean="0"/>
              <a:t>True Male</a:t>
            </a:r>
            <a:endParaRPr lang="en-US" dirty="0"/>
          </a:p>
        </p:txBody>
      </p:sp>
      <p:sp>
        <p:nvSpPr>
          <p:cNvPr id="7" name="TextBox 6"/>
          <p:cNvSpPr txBox="1"/>
          <p:nvPr/>
        </p:nvSpPr>
        <p:spPr>
          <a:xfrm>
            <a:off x="838200" y="5326940"/>
            <a:ext cx="1333955" cy="369332"/>
          </a:xfrm>
          <a:prstGeom prst="rect">
            <a:avLst/>
          </a:prstGeom>
          <a:noFill/>
        </p:spPr>
        <p:txBody>
          <a:bodyPr wrap="none" rtlCol="0">
            <a:spAutoFit/>
          </a:bodyPr>
          <a:lstStyle/>
          <a:p>
            <a:r>
              <a:rPr lang="en-US" dirty="0" smtClean="0"/>
              <a:t>True Female</a:t>
            </a:r>
            <a:endParaRPr lang="en-US" dirty="0"/>
          </a:p>
        </p:txBody>
      </p:sp>
      <p:sp>
        <p:nvSpPr>
          <p:cNvPr id="8" name="TextBox 7"/>
          <p:cNvSpPr txBox="1"/>
          <p:nvPr/>
        </p:nvSpPr>
        <p:spPr>
          <a:xfrm>
            <a:off x="2913067" y="5696272"/>
            <a:ext cx="1609030" cy="369332"/>
          </a:xfrm>
          <a:prstGeom prst="rect">
            <a:avLst/>
          </a:prstGeom>
          <a:noFill/>
        </p:spPr>
        <p:txBody>
          <a:bodyPr wrap="none" rtlCol="0">
            <a:spAutoFit/>
          </a:bodyPr>
          <a:lstStyle/>
          <a:p>
            <a:r>
              <a:rPr lang="en-US" dirty="0" smtClean="0"/>
              <a:t>Predicted Male</a:t>
            </a:r>
            <a:endParaRPr lang="en-US" dirty="0"/>
          </a:p>
        </p:txBody>
      </p:sp>
      <p:sp>
        <p:nvSpPr>
          <p:cNvPr id="9" name="TextBox 8"/>
          <p:cNvSpPr txBox="1"/>
          <p:nvPr/>
        </p:nvSpPr>
        <p:spPr>
          <a:xfrm>
            <a:off x="5817497" y="5701958"/>
            <a:ext cx="1814023" cy="369332"/>
          </a:xfrm>
          <a:prstGeom prst="rect">
            <a:avLst/>
          </a:prstGeom>
          <a:noFill/>
        </p:spPr>
        <p:txBody>
          <a:bodyPr wrap="none" rtlCol="0">
            <a:spAutoFit/>
          </a:bodyPr>
          <a:lstStyle/>
          <a:p>
            <a:r>
              <a:rPr lang="en-US" dirty="0" smtClean="0"/>
              <a:t>Predicted Female</a:t>
            </a:r>
            <a:endParaRPr lang="en-US" dirty="0"/>
          </a:p>
        </p:txBody>
      </p:sp>
    </p:spTree>
    <p:extLst>
      <p:ext uri="{BB962C8B-B14F-4D97-AF65-F5344CB8AC3E}">
        <p14:creationId xmlns:p14="http://schemas.microsoft.com/office/powerpoint/2010/main" val="3205917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The performance of the K-Nearest Neighbors classifier was evaluated as a function of k</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1752591"/>
            <a:ext cx="7315215" cy="4572009"/>
          </a:xfrm>
          <a:prstGeom prst="rect">
            <a:avLst/>
          </a:prstGeom>
        </p:spPr>
      </p:pic>
    </p:spTree>
    <p:extLst>
      <p:ext uri="{BB962C8B-B14F-4D97-AF65-F5344CB8AC3E}">
        <p14:creationId xmlns:p14="http://schemas.microsoft.com/office/powerpoint/2010/main" val="4134042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A k value of 51 resulted in a classifier with the highest accuracy, and at this k value, the overall performance of the model was evaluated</a:t>
            </a:r>
            <a:endParaRPr lang="en-US" sz="2800" dirty="0"/>
          </a:p>
        </p:txBody>
      </p:sp>
      <p:sp>
        <p:nvSpPr>
          <p:cNvPr id="3" name="Content Placeholder 2"/>
          <p:cNvSpPr>
            <a:spLocks noGrp="1"/>
          </p:cNvSpPr>
          <p:nvPr>
            <p:ph idx="1"/>
          </p:nvPr>
        </p:nvSpPr>
        <p:spPr/>
        <p:txBody>
          <a:bodyPr>
            <a:normAutofit/>
          </a:bodyPr>
          <a:lstStyle/>
          <a:p>
            <a:r>
              <a:rPr lang="en-US" dirty="0" smtClean="0"/>
              <a:t>With a k value of 51:</a:t>
            </a:r>
          </a:p>
          <a:p>
            <a:pPr lvl="1"/>
            <a:r>
              <a:rPr lang="en-US" dirty="0"/>
              <a:t>The accuracy was </a:t>
            </a:r>
            <a:r>
              <a:rPr lang="en-US" dirty="0" smtClean="0"/>
              <a:t>74.8%</a:t>
            </a:r>
            <a:endParaRPr lang="en-US" dirty="0"/>
          </a:p>
          <a:p>
            <a:pPr lvl="1"/>
            <a:r>
              <a:rPr lang="en-US" dirty="0"/>
              <a:t>The recall was </a:t>
            </a:r>
            <a:r>
              <a:rPr lang="en-US" dirty="0" smtClean="0"/>
              <a:t>6.89%</a:t>
            </a:r>
            <a:endParaRPr lang="en-US" dirty="0"/>
          </a:p>
          <a:p>
            <a:pPr lvl="1"/>
            <a:r>
              <a:rPr lang="en-US" dirty="0"/>
              <a:t>The precision was </a:t>
            </a:r>
            <a:r>
              <a:rPr lang="en-US" dirty="0" smtClean="0"/>
              <a:t>70.3%</a:t>
            </a:r>
            <a:endParaRPr lang="en-US" dirty="0"/>
          </a:p>
          <a:p>
            <a:pPr lvl="1"/>
            <a:r>
              <a:rPr lang="en-US" dirty="0"/>
              <a:t>The F1 score was </a:t>
            </a:r>
            <a:r>
              <a:rPr lang="en-US" dirty="0" smtClean="0"/>
              <a:t>12.5%</a:t>
            </a:r>
          </a:p>
          <a:p>
            <a:pPr lvl="1"/>
            <a:r>
              <a:rPr lang="en-US" dirty="0"/>
              <a:t>The confusion matrix was:</a:t>
            </a:r>
          </a:p>
          <a:p>
            <a:pPr lvl="1"/>
            <a:endParaRPr lang="en-US" dirty="0" smtClean="0"/>
          </a:p>
          <a:p>
            <a:pPr marL="0" indent="0">
              <a:buNone/>
            </a:pPr>
            <a:endParaRPr lang="en-US" dirty="0" smtClean="0"/>
          </a:p>
          <a:p>
            <a:endParaRPr lang="en-US" dirty="0" smtClean="0"/>
          </a:p>
          <a:p>
            <a:endParaRPr lang="en-US" dirty="0" smtClean="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229796293"/>
              </p:ext>
            </p:extLst>
          </p:nvPr>
        </p:nvGraphicFramePr>
        <p:xfrm>
          <a:off x="2159897" y="5130110"/>
          <a:ext cx="6096000" cy="74168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r>
                        <a:rPr lang="en-US" dirty="0" smtClean="0"/>
                        <a:t>1053</a:t>
                      </a:r>
                      <a:endParaRPr lang="en-US" dirty="0"/>
                    </a:p>
                  </a:txBody>
                  <a:tcPr/>
                </a:tc>
                <a:tc>
                  <a:txBody>
                    <a:bodyPr/>
                    <a:lstStyle/>
                    <a:p>
                      <a:pPr algn="ctr"/>
                      <a:r>
                        <a:rPr lang="en-US" dirty="0" smtClean="0"/>
                        <a:t>11</a:t>
                      </a:r>
                      <a:endParaRPr lang="en-US" dirty="0"/>
                    </a:p>
                  </a:txBody>
                  <a:tcPr/>
                </a:tc>
              </a:tr>
              <a:tr h="370840">
                <a:tc>
                  <a:txBody>
                    <a:bodyPr/>
                    <a:lstStyle/>
                    <a:p>
                      <a:pPr algn="ctr"/>
                      <a:r>
                        <a:rPr lang="en-US" dirty="0" smtClean="0"/>
                        <a:t>352</a:t>
                      </a:r>
                      <a:endParaRPr lang="en-US" dirty="0"/>
                    </a:p>
                  </a:txBody>
                  <a:tcPr/>
                </a:tc>
                <a:tc>
                  <a:txBody>
                    <a:bodyPr/>
                    <a:lstStyle/>
                    <a:p>
                      <a:pPr algn="ctr"/>
                      <a:r>
                        <a:rPr lang="en-US" dirty="0" smtClean="0"/>
                        <a:t>26</a:t>
                      </a:r>
                      <a:endParaRPr lang="en-US" dirty="0"/>
                    </a:p>
                  </a:txBody>
                  <a:tcPr/>
                </a:tc>
              </a:tr>
            </a:tbl>
          </a:graphicData>
        </a:graphic>
      </p:graphicFrame>
      <p:sp>
        <p:nvSpPr>
          <p:cNvPr id="6" name="TextBox 5"/>
          <p:cNvSpPr txBox="1"/>
          <p:nvPr/>
        </p:nvSpPr>
        <p:spPr>
          <a:xfrm>
            <a:off x="940697" y="5120493"/>
            <a:ext cx="1128963" cy="369332"/>
          </a:xfrm>
          <a:prstGeom prst="rect">
            <a:avLst/>
          </a:prstGeom>
          <a:noFill/>
        </p:spPr>
        <p:txBody>
          <a:bodyPr wrap="none" rtlCol="0">
            <a:spAutoFit/>
          </a:bodyPr>
          <a:lstStyle/>
          <a:p>
            <a:r>
              <a:rPr lang="en-US" dirty="0" smtClean="0"/>
              <a:t>True Male</a:t>
            </a:r>
            <a:endParaRPr lang="en-US" dirty="0"/>
          </a:p>
        </p:txBody>
      </p:sp>
      <p:sp>
        <p:nvSpPr>
          <p:cNvPr id="7" name="TextBox 6"/>
          <p:cNvSpPr txBox="1"/>
          <p:nvPr/>
        </p:nvSpPr>
        <p:spPr>
          <a:xfrm>
            <a:off x="838200" y="5504050"/>
            <a:ext cx="1333955" cy="369332"/>
          </a:xfrm>
          <a:prstGeom prst="rect">
            <a:avLst/>
          </a:prstGeom>
          <a:noFill/>
        </p:spPr>
        <p:txBody>
          <a:bodyPr wrap="none" rtlCol="0">
            <a:spAutoFit/>
          </a:bodyPr>
          <a:lstStyle/>
          <a:p>
            <a:r>
              <a:rPr lang="en-US" dirty="0" smtClean="0"/>
              <a:t>True Female</a:t>
            </a:r>
            <a:endParaRPr lang="en-US" dirty="0"/>
          </a:p>
        </p:txBody>
      </p:sp>
      <p:sp>
        <p:nvSpPr>
          <p:cNvPr id="8" name="TextBox 7"/>
          <p:cNvSpPr txBox="1"/>
          <p:nvPr/>
        </p:nvSpPr>
        <p:spPr>
          <a:xfrm>
            <a:off x="2913067" y="5873382"/>
            <a:ext cx="1609030" cy="369332"/>
          </a:xfrm>
          <a:prstGeom prst="rect">
            <a:avLst/>
          </a:prstGeom>
          <a:noFill/>
        </p:spPr>
        <p:txBody>
          <a:bodyPr wrap="none" rtlCol="0">
            <a:spAutoFit/>
          </a:bodyPr>
          <a:lstStyle/>
          <a:p>
            <a:r>
              <a:rPr lang="en-US" dirty="0" smtClean="0"/>
              <a:t>Predicted Male</a:t>
            </a:r>
            <a:endParaRPr lang="en-US" dirty="0"/>
          </a:p>
        </p:txBody>
      </p:sp>
      <p:sp>
        <p:nvSpPr>
          <p:cNvPr id="9" name="TextBox 8"/>
          <p:cNvSpPr txBox="1"/>
          <p:nvPr/>
        </p:nvSpPr>
        <p:spPr>
          <a:xfrm>
            <a:off x="5817497" y="5879068"/>
            <a:ext cx="1814023" cy="369332"/>
          </a:xfrm>
          <a:prstGeom prst="rect">
            <a:avLst/>
          </a:prstGeom>
          <a:noFill/>
        </p:spPr>
        <p:txBody>
          <a:bodyPr wrap="none" rtlCol="0">
            <a:spAutoFit/>
          </a:bodyPr>
          <a:lstStyle/>
          <a:p>
            <a:r>
              <a:rPr lang="en-US" dirty="0" smtClean="0"/>
              <a:t>Predicted Female</a:t>
            </a:r>
            <a:endParaRPr lang="en-US" dirty="0"/>
          </a:p>
        </p:txBody>
      </p:sp>
    </p:spTree>
    <p:extLst>
      <p:ext uri="{BB962C8B-B14F-4D97-AF65-F5344CB8AC3E}">
        <p14:creationId xmlns:p14="http://schemas.microsoft.com/office/powerpoint/2010/main" val="3214259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Conclusions for Question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user’s gender can be accurately predicted from a user’s essay contents using a Naïve Bayes classifier</a:t>
            </a:r>
          </a:p>
          <a:p>
            <a:pPr lvl="1"/>
            <a:r>
              <a:rPr lang="en-US" dirty="0" smtClean="0"/>
              <a:t>The accuracy, recall, and F1 score were all relatively high indicating that the model performed well</a:t>
            </a:r>
          </a:p>
          <a:p>
            <a:r>
              <a:rPr lang="en-US" dirty="0" smtClean="0"/>
              <a:t>A user’s gender cannot be effectively predicted from the user’s income and education level</a:t>
            </a:r>
          </a:p>
          <a:p>
            <a:pPr lvl="1"/>
            <a:r>
              <a:rPr lang="en-US" dirty="0" smtClean="0"/>
              <a:t>The accuracy and precision of the model were high, but the recall and F1 score were low</a:t>
            </a:r>
          </a:p>
          <a:p>
            <a:pPr lvl="1"/>
            <a:r>
              <a:rPr lang="en-US" dirty="0" smtClean="0"/>
              <a:t>The dataset contained predominantly male users, and an evaluation of the confusion matrix reveals that the model achieved its high accuracy by predicting male most of the time</a:t>
            </a:r>
          </a:p>
          <a:p>
            <a:r>
              <a:rPr lang="en-US" dirty="0" smtClean="0"/>
              <a:t>The user pool was reduced significantly by only choosing users who had graduated from a program</a:t>
            </a:r>
          </a:p>
          <a:p>
            <a:pPr lvl="1"/>
            <a:r>
              <a:rPr lang="en-US" dirty="0" smtClean="0"/>
              <a:t>Perhaps a better method of delineating education level which includes users who have not graduated from a program would expand the user pool and improve the models</a:t>
            </a:r>
            <a:endParaRPr lang="en-US" dirty="0"/>
          </a:p>
        </p:txBody>
      </p:sp>
    </p:spTree>
    <p:extLst>
      <p:ext uri="{BB962C8B-B14F-4D97-AF65-F5344CB8AC3E}">
        <p14:creationId xmlns:p14="http://schemas.microsoft.com/office/powerpoint/2010/main" val="282940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Creation of the ‘</a:t>
            </a:r>
            <a:r>
              <a:rPr lang="en-US" sz="2800" dirty="0" err="1" smtClean="0"/>
              <a:t>education_code</a:t>
            </a:r>
            <a:r>
              <a:rPr lang="en-US" sz="2800" dirty="0" smtClean="0"/>
              <a:t>’ column, which contains a numerical representation of education level</a:t>
            </a:r>
            <a:endParaRPr lang="en-US" sz="2800" dirty="0"/>
          </a:p>
        </p:txBody>
      </p:sp>
      <p:sp>
        <p:nvSpPr>
          <p:cNvPr id="3" name="Content Placeholder 2"/>
          <p:cNvSpPr>
            <a:spLocks noGrp="1"/>
          </p:cNvSpPr>
          <p:nvPr>
            <p:ph idx="1"/>
          </p:nvPr>
        </p:nvSpPr>
        <p:spPr/>
        <p:txBody>
          <a:bodyPr>
            <a:normAutofit fontScale="85000" lnSpcReduction="10000"/>
          </a:bodyPr>
          <a:lstStyle/>
          <a:p>
            <a:r>
              <a:rPr lang="en-US" dirty="0" smtClean="0"/>
              <a:t>Only users who had graduated from a program were chosen</a:t>
            </a:r>
          </a:p>
          <a:p>
            <a:pPr lvl="1"/>
            <a:r>
              <a:rPr lang="en-US" dirty="0" smtClean="0"/>
              <a:t>This makes the progression in education level clearer</a:t>
            </a:r>
          </a:p>
          <a:p>
            <a:pPr lvl="1"/>
            <a:r>
              <a:rPr lang="en-US" dirty="0" smtClean="0"/>
              <a:t>Descriptions such as ‘some college’ are ambiguous and difficult to compare</a:t>
            </a:r>
          </a:p>
          <a:p>
            <a:r>
              <a:rPr lang="en-US" dirty="0" smtClean="0"/>
              <a:t>Graduated from high school was assigned the lowest value (0), followed by two-year college (1), college (2), and masters (3)</a:t>
            </a:r>
          </a:p>
          <a:p>
            <a:r>
              <a:rPr lang="en-US" dirty="0" smtClean="0"/>
              <a:t>Graduated from Law school, Med school, and PhD program were combined into the highest level (4) because differentiating among them is difficult</a:t>
            </a:r>
            <a:endParaRPr lang="en-US" dirty="0"/>
          </a:p>
        </p:txBody>
      </p:sp>
    </p:spTree>
    <p:extLst>
      <p:ext uri="{BB962C8B-B14F-4D97-AF65-F5344CB8AC3E}">
        <p14:creationId xmlns:p14="http://schemas.microsoft.com/office/powerpoint/2010/main" val="3103655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Creation of the ‘</a:t>
            </a:r>
            <a:r>
              <a:rPr lang="en-US" sz="2800" dirty="0" err="1" smtClean="0"/>
              <a:t>drinks_code</a:t>
            </a:r>
            <a:r>
              <a:rPr lang="en-US" sz="2800" dirty="0" smtClean="0"/>
              <a:t>’ and ‘</a:t>
            </a:r>
            <a:r>
              <a:rPr lang="en-US" sz="2800" dirty="0" err="1" smtClean="0"/>
              <a:t>drugs_code</a:t>
            </a:r>
            <a:r>
              <a:rPr lang="en-US" sz="2800" dirty="0" smtClean="0"/>
              <a:t>’ columns, which contains a numerical representation of drinking habits and drug use</a:t>
            </a:r>
            <a:endParaRPr lang="en-US" sz="2800"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drinks_code</a:t>
            </a:r>
            <a:r>
              <a:rPr lang="en-US" dirty="0" smtClean="0"/>
              <a:t>’ column was prepared in the same way as in the file capstone_instructions.md</a:t>
            </a:r>
          </a:p>
          <a:p>
            <a:r>
              <a:rPr lang="en-US" dirty="0" smtClean="0"/>
              <a:t>The ‘</a:t>
            </a:r>
            <a:r>
              <a:rPr lang="en-US" dirty="0" err="1" smtClean="0"/>
              <a:t>drugs_code</a:t>
            </a:r>
            <a:r>
              <a:rPr lang="en-US" dirty="0" smtClean="0"/>
              <a:t>’ column was prepared by assigning ‘never’ the lowest value (0), followed by ‘sometimes’ (1), and ‘often’ (2)</a:t>
            </a:r>
          </a:p>
          <a:p>
            <a:r>
              <a:rPr lang="en-US" dirty="0" smtClean="0">
                <a:solidFill>
                  <a:srgbClr val="FF0000"/>
                </a:solidFill>
              </a:rPr>
              <a:t>Users with an income value of -1 were removed because it is unclear what this value represents</a:t>
            </a:r>
            <a:endParaRPr lang="en-US" dirty="0">
              <a:solidFill>
                <a:srgbClr val="FF0000"/>
              </a:solidFill>
            </a:endParaRPr>
          </a:p>
        </p:txBody>
      </p:sp>
    </p:spTree>
    <p:extLst>
      <p:ext uri="{BB962C8B-B14F-4D97-AF65-F5344CB8AC3E}">
        <p14:creationId xmlns:p14="http://schemas.microsoft.com/office/powerpoint/2010/main" val="3308732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Graphs used to explore the dataset</a:t>
            </a:r>
            <a:endParaRPr lang="en-US" sz="3600" dirty="0"/>
          </a:p>
        </p:txBody>
      </p:sp>
      <p:sp>
        <p:nvSpPr>
          <p:cNvPr id="3" name="Content Placeholder 2"/>
          <p:cNvSpPr>
            <a:spLocks noGrp="1"/>
          </p:cNvSpPr>
          <p:nvPr>
            <p:ph idx="1"/>
          </p:nvPr>
        </p:nvSpPr>
        <p:spPr/>
        <p:txBody>
          <a:bodyPr/>
          <a:lstStyle/>
          <a:p>
            <a:r>
              <a:rPr lang="en-US" dirty="0" smtClean="0"/>
              <a:t>Education level, drinking habits, and drug use were all plotted vs income</a:t>
            </a:r>
          </a:p>
          <a:p>
            <a:r>
              <a:rPr lang="en-US" dirty="0" smtClean="0"/>
              <a:t>These plots allow one to visualize if there are linear trends in the data</a:t>
            </a:r>
          </a:p>
          <a:p>
            <a:r>
              <a:rPr lang="en-US" dirty="0" smtClean="0"/>
              <a:t>This helps determine if these features will be good for a multiple linear regression model</a:t>
            </a:r>
          </a:p>
          <a:p>
            <a:endParaRPr lang="en-US" dirty="0"/>
          </a:p>
        </p:txBody>
      </p:sp>
    </p:spTree>
    <p:extLst>
      <p:ext uri="{BB962C8B-B14F-4D97-AF65-F5344CB8AC3E}">
        <p14:creationId xmlns:p14="http://schemas.microsoft.com/office/powerpoint/2010/main" val="2647100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Graphs used to explore the dataset</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3" y="1752600"/>
            <a:ext cx="7315215" cy="4572009"/>
          </a:xfrm>
          <a:prstGeom prst="rect">
            <a:avLst/>
          </a:prstGeom>
        </p:spPr>
      </p:pic>
    </p:spTree>
    <p:extLst>
      <p:ext uri="{BB962C8B-B14F-4D97-AF65-F5344CB8AC3E}">
        <p14:creationId xmlns:p14="http://schemas.microsoft.com/office/powerpoint/2010/main" val="1117712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Graphs used to explore the dataset</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1752591"/>
            <a:ext cx="7315215" cy="4572009"/>
          </a:xfrm>
          <a:prstGeom prst="rect">
            <a:avLst/>
          </a:prstGeom>
        </p:spPr>
      </p:pic>
    </p:spTree>
    <p:extLst>
      <p:ext uri="{BB962C8B-B14F-4D97-AF65-F5344CB8AC3E}">
        <p14:creationId xmlns:p14="http://schemas.microsoft.com/office/powerpoint/2010/main" val="3839331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Graphs used to explore the dataset</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2" y="1752591"/>
            <a:ext cx="7315215" cy="4572009"/>
          </a:xfrm>
          <a:prstGeom prst="rect">
            <a:avLst/>
          </a:prstGeom>
        </p:spPr>
      </p:pic>
    </p:spTree>
    <p:extLst>
      <p:ext uri="{BB962C8B-B14F-4D97-AF65-F5344CB8AC3E}">
        <p14:creationId xmlns:p14="http://schemas.microsoft.com/office/powerpoint/2010/main" val="583114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Graphs used to explore the dataset</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The education level vs income plot shows an increase in the frequency of high incomes as the education level increases</a:t>
            </a:r>
          </a:p>
          <a:p>
            <a:r>
              <a:rPr lang="en-US" dirty="0" smtClean="0"/>
              <a:t>The drinking habits vs income plot shows more of a normal distribution where income peaks around ‘socially’</a:t>
            </a:r>
          </a:p>
          <a:p>
            <a:r>
              <a:rPr lang="en-US" dirty="0" smtClean="0"/>
              <a:t>The drug use vs income plot appears to show a negative correlation between drug use and income</a:t>
            </a:r>
          </a:p>
          <a:p>
            <a:r>
              <a:rPr lang="en-US" dirty="0" smtClean="0"/>
              <a:t>These plots indicate that these features might be amenable to linear regression; however, with discreet variables like these, the trends are often difficult to clearly delineate from a plot</a:t>
            </a:r>
          </a:p>
          <a:p>
            <a:endParaRPr lang="en-US" dirty="0"/>
          </a:p>
        </p:txBody>
      </p:sp>
    </p:spTree>
    <p:extLst>
      <p:ext uri="{BB962C8B-B14F-4D97-AF65-F5344CB8AC3E}">
        <p14:creationId xmlns:p14="http://schemas.microsoft.com/office/powerpoint/2010/main" val="2713301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1544</TotalTime>
  <Words>1398</Words>
  <Application>Microsoft Office PowerPoint</Application>
  <PresentationFormat>On-screen Show (4:3)</PresentationFormat>
  <Paragraphs>122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Use of various machine learning techniques to explore trends in online dating profiles</vt:lpstr>
      <vt:lpstr>Question 1</vt:lpstr>
      <vt:lpstr>Creation of the ‘education_code’ column, which contains a numerical representation of education level</vt:lpstr>
      <vt:lpstr>Creation of the ‘drinks_code’ and ‘drugs_code’ columns, which contains a numerical representation of drinking habits and drug use</vt:lpstr>
      <vt:lpstr>Graphs used to explore the dataset</vt:lpstr>
      <vt:lpstr>Graphs used to explore the dataset</vt:lpstr>
      <vt:lpstr>Graphs used to explore the dataset</vt:lpstr>
      <vt:lpstr>Graphs used to explore the dataset</vt:lpstr>
      <vt:lpstr>Graphs used to explore the dataset</vt:lpstr>
      <vt:lpstr>The linear regression was preformed using two models: Multiple Linear Regression (MLR) and K-Nearest Neighbors Regression (KNR)</vt:lpstr>
      <vt:lpstr>The effectiveness of the MLR model was evaluated by calculating percent error and examining the r2 values</vt:lpstr>
      <vt:lpstr>Using MLR, the error values for the predicted incomes had a broad distribution with a high number of errors over 100%</vt:lpstr>
      <vt:lpstr>When predicted income was plotted vs actual income, the majority of the points were above the line y=x</vt:lpstr>
      <vt:lpstr>The effectiveness of the KNR model was evaluated by calculating percent error</vt:lpstr>
      <vt:lpstr>Using KNR, the error values for the predicted incomes had a narrower distribution with fewer errors over 100%</vt:lpstr>
      <vt:lpstr>When predicted income was plotted vs actual income, the points are much closer the line y=x</vt:lpstr>
      <vt:lpstr>Comparison between the two regression models</vt:lpstr>
      <vt:lpstr>Conclusions for Question 1</vt:lpstr>
      <vt:lpstr>Question 2</vt:lpstr>
      <vt:lpstr>The classification was preformed using two models: Naïve Bayes and K-Nearest Neighbors</vt:lpstr>
      <vt:lpstr>The effectiveness of the Naïve Bayes model was evaluated by calculating accuracy, recall, precision, and F1 score</vt:lpstr>
      <vt:lpstr>The performance of the K-Nearest Neighbors classifier was evaluated as a function of k</vt:lpstr>
      <vt:lpstr>A k value of 51 resulted in a classifier with the highest accuracy, and at this k value, the overall performance of the model was evaluated</vt:lpstr>
      <vt:lpstr>Conclusions for Question 2</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Logsdon</dc:creator>
  <cp:lastModifiedBy>David Logsdon</cp:lastModifiedBy>
  <cp:revision>30</cp:revision>
  <dcterms:created xsi:type="dcterms:W3CDTF">2019-01-07T21:58:56Z</dcterms:created>
  <dcterms:modified xsi:type="dcterms:W3CDTF">2019-01-10T00:26:23Z</dcterms:modified>
</cp:coreProperties>
</file>