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Logsdon" initials="DL" lastIdx="1" clrIdx="0">
    <p:extLst>
      <p:ext uri="{19B8F6BF-5375-455C-9EA6-DF929625EA0E}">
        <p15:presenceInfo xmlns:p15="http://schemas.microsoft.com/office/powerpoint/2012/main" userId="S::dan.logsdon@consensussolutions.net::e11bf05c-7b3d-4c7f-a7b0-f9dee55b8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B"/>
    <a:srgbClr val="8D4C38"/>
    <a:srgbClr val="BEAF86"/>
    <a:srgbClr val="E27459"/>
    <a:srgbClr val="759BA6"/>
    <a:srgbClr val="BEC1AC"/>
    <a:srgbClr val="EAC47B"/>
    <a:srgbClr val="CE886E"/>
    <a:srgbClr val="E69D59"/>
    <a:srgbClr val="52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data.cdc.gov/NCHS/Conditions-contributing-to-deaths-involving-corona/hk9y-quqm/data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github.com/logsdond4/Covid-Comorbiditie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45087"/>
            <a:ext cx="5852160" cy="5852160"/>
          </a:xfrm>
          <a:prstGeom prst="rect">
            <a:avLst/>
          </a:prstGeom>
          <a:solidFill>
            <a:srgbClr val="526A7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Color Palette Instagram Highlights | Pre-Designed Photoshop Graphics ~  Creative Market">
            <a:extLst>
              <a:ext uri="{FF2B5EF4-FFF2-40B4-BE49-F238E27FC236}">
                <a16:creationId xmlns:a16="http://schemas.microsoft.com/office/drawing/2014/main" id="{1342DEF4-0D34-4980-BABF-46190F4E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61" y="1218497"/>
            <a:ext cx="5611463" cy="37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46DF37-CABE-4677-BD0E-B0F45ECDD266}"/>
              </a:ext>
            </a:extLst>
          </p:cNvPr>
          <p:cNvSpPr/>
          <p:nvPr/>
        </p:nvSpPr>
        <p:spPr>
          <a:xfrm>
            <a:off x="1297708" y="465869"/>
            <a:ext cx="5815584" cy="1378587"/>
          </a:xfrm>
          <a:prstGeom prst="rect">
            <a:avLst/>
          </a:prstGeom>
          <a:solidFill>
            <a:srgbClr val="E69D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76ADBF-FE2C-441F-8BBF-3BFDF92978F9}"/>
              </a:ext>
            </a:extLst>
          </p:cNvPr>
          <p:cNvSpPr/>
          <p:nvPr/>
        </p:nvSpPr>
        <p:spPr>
          <a:xfrm>
            <a:off x="1289242" y="5501473"/>
            <a:ext cx="5815584" cy="781920"/>
          </a:xfrm>
          <a:prstGeom prst="rect">
            <a:avLst/>
          </a:prstGeom>
          <a:solidFill>
            <a:srgbClr val="E69D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1272307" y="474850"/>
            <a:ext cx="585216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Q: </a:t>
            </a:r>
            <a:r>
              <a:rPr lang="en-US" sz="1300" dirty="0">
                <a:solidFill>
                  <a:srgbClr val="EDEDEB"/>
                </a:solidFill>
              </a:rPr>
              <a:t>What percentage of COVID-19 deaths were attributed to only COVID-19 (i.e., no comorbidities)?</a:t>
            </a:r>
          </a:p>
          <a:p>
            <a:endParaRPr lang="en-US" sz="500" dirty="0"/>
          </a:p>
          <a:p>
            <a:r>
              <a:rPr lang="en-US" sz="1300" b="1" dirty="0">
                <a:solidFill>
                  <a:schemeClr val="bg1"/>
                </a:solidFill>
              </a:rPr>
              <a:t>A: </a:t>
            </a:r>
            <a:r>
              <a:rPr lang="en-US" sz="1300" dirty="0">
                <a:solidFill>
                  <a:srgbClr val="EDEDEB"/>
                </a:solidFill>
              </a:rPr>
              <a:t>Six percent (6%) of all COVID-19 deaths had no comorbidities.</a:t>
            </a:r>
            <a:r>
              <a:rPr lang="en-US" sz="1300" baseline="30000" dirty="0">
                <a:solidFill>
                  <a:srgbClr val="EDEDEB"/>
                </a:solidFill>
              </a:rPr>
              <a:t>1-3</a:t>
            </a:r>
            <a:r>
              <a:rPr lang="en-US" sz="1300" dirty="0">
                <a:solidFill>
                  <a:srgbClr val="EDEDEB"/>
                </a:solidFill>
              </a:rPr>
              <a:t> For COVID-19 deaths with comorbidities, Influenza/Pneumonia (43%),  Respiratory Failure (35%), Hypertensive Disease (22%), and Diabetes (16%) lead. Note, percentages are not mutually exclusive; deaths with comorbidities were still a result of COVID-19.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234487" y="5543042"/>
            <a:ext cx="604371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DEDEB"/>
                </a:solidFill>
              </a:rPr>
              <a:t>1. These data should be taken with caution as many comorbidities could be attributed to COVID-19 symptoms.</a:t>
            </a:r>
          </a:p>
          <a:p>
            <a:r>
              <a:rPr lang="en-US" sz="1000" dirty="0">
                <a:solidFill>
                  <a:srgbClr val="EDEDEB"/>
                </a:solidFill>
              </a:rPr>
              <a:t> I solicited clarification from the CDC, and I will update if I hear back. Percentages not mutually exclusive.</a:t>
            </a:r>
          </a:p>
          <a:p>
            <a:r>
              <a:rPr lang="en-US" sz="1000" dirty="0">
                <a:solidFill>
                  <a:srgbClr val="EDEDEB"/>
                </a:solidFill>
              </a:rPr>
              <a:t>2. Source: </a:t>
            </a:r>
            <a:r>
              <a:rPr lang="en-US" sz="1000" dirty="0">
                <a:solidFill>
                  <a:srgbClr val="EDED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https://data.cdc.gov/NCHS/Conditions-contributing-to-deaths-involving-corona/hk9y-quqm/data</a:t>
            </a:r>
            <a:endParaRPr lang="en-US" sz="1000" dirty="0">
              <a:solidFill>
                <a:srgbClr val="EDEDEB"/>
              </a:solidFill>
            </a:endParaRPr>
          </a:p>
          <a:p>
            <a:r>
              <a:rPr lang="en-US" sz="1000" dirty="0">
                <a:solidFill>
                  <a:srgbClr val="EDEDEB"/>
                </a:solidFill>
              </a:rPr>
              <a:t>3. Repository: </a:t>
            </a:r>
            <a:r>
              <a:rPr lang="en-US" sz="1000" dirty="0">
                <a:solidFill>
                  <a:srgbClr val="EDED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https://github.com/logsdond4/Covid-Comorbidities</a:t>
            </a:r>
            <a:endParaRPr lang="en-US" sz="1000" dirty="0">
              <a:solidFill>
                <a:srgbClr val="EDEDE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A064B-E2E3-48FC-9D58-C1715ED62DD8}"/>
              </a:ext>
            </a:extLst>
          </p:cNvPr>
          <p:cNvSpPr txBox="1"/>
          <p:nvPr/>
        </p:nvSpPr>
        <p:spPr>
          <a:xfrm>
            <a:off x="2607991" y="2121430"/>
            <a:ext cx="3090074" cy="707886"/>
          </a:xfrm>
          <a:prstGeom prst="rect">
            <a:avLst/>
          </a:prstGeom>
          <a:noFill/>
          <a:ln w="28575">
            <a:solidFill>
              <a:srgbClr val="759BA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Influenza/Pneumonia </a:t>
            </a:r>
            <a:r>
              <a:rPr lang="en-US" sz="2000" b="1" dirty="0">
                <a:solidFill>
                  <a:schemeClr val="bg1"/>
                </a:solidFill>
              </a:rPr>
              <a:t>43%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Respiratory Failure </a:t>
            </a:r>
            <a:r>
              <a:rPr lang="en-US" sz="2000" b="1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1C41-1B65-4FD6-9689-2BF54077337F}"/>
              </a:ext>
            </a:extLst>
          </p:cNvPr>
          <p:cNvSpPr txBox="1"/>
          <p:nvPr/>
        </p:nvSpPr>
        <p:spPr>
          <a:xfrm>
            <a:off x="2977850" y="3252193"/>
            <a:ext cx="2922147" cy="400110"/>
          </a:xfrm>
          <a:prstGeom prst="rect">
            <a:avLst/>
          </a:prstGeom>
          <a:noFill/>
          <a:ln w="28575">
            <a:solidFill>
              <a:srgbClr val="E274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Hypertensive Disease </a:t>
            </a:r>
            <a:r>
              <a:rPr lang="en-US" sz="2000" b="1" dirty="0">
                <a:solidFill>
                  <a:schemeClr val="bg1"/>
                </a:solidFill>
              </a:rPr>
              <a:t>22%</a:t>
            </a:r>
          </a:p>
        </p:txBody>
      </p:sp>
      <p:pic>
        <p:nvPicPr>
          <p:cNvPr id="7" name="Graphic 6" descr="Lungs">
            <a:extLst>
              <a:ext uri="{FF2B5EF4-FFF2-40B4-BE49-F238E27FC236}">
                <a16:creationId xmlns:a16="http://schemas.microsoft.com/office/drawing/2014/main" id="{7CDA526D-3997-406D-8FD4-02F20F4B2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8068" y="1880478"/>
            <a:ext cx="1277466" cy="1277466"/>
          </a:xfrm>
          <a:prstGeom prst="rect">
            <a:avLst/>
          </a:prstGeom>
        </p:spPr>
      </p:pic>
      <p:pic>
        <p:nvPicPr>
          <p:cNvPr id="14" name="Graphic 13" descr="Heart organ">
            <a:extLst>
              <a:ext uri="{FF2B5EF4-FFF2-40B4-BE49-F238E27FC236}">
                <a16:creationId xmlns:a16="http://schemas.microsoft.com/office/drawing/2014/main" id="{7069AD15-A867-41CA-856C-CDDA0468B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1823" y="2564303"/>
            <a:ext cx="1449234" cy="1449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5629F0-A427-4478-8672-7F59BACDE0EF}"/>
              </a:ext>
            </a:extLst>
          </p:cNvPr>
          <p:cNvSpPr txBox="1"/>
          <p:nvPr/>
        </p:nvSpPr>
        <p:spPr>
          <a:xfrm>
            <a:off x="2121630" y="4047530"/>
            <a:ext cx="1604029" cy="400110"/>
          </a:xfrm>
          <a:prstGeom prst="rect">
            <a:avLst/>
          </a:prstGeom>
          <a:noFill/>
          <a:ln w="28575">
            <a:solidFill>
              <a:srgbClr val="BEAF8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Diabetes </a:t>
            </a:r>
            <a:r>
              <a:rPr lang="en-US" sz="2000" b="1" dirty="0">
                <a:solidFill>
                  <a:schemeClr val="bg1"/>
                </a:solidFill>
              </a:rPr>
              <a:t>16%</a:t>
            </a:r>
          </a:p>
        </p:txBody>
      </p:sp>
      <p:pic>
        <p:nvPicPr>
          <p:cNvPr id="26" name="Graphic 25" descr="Needle">
            <a:extLst>
              <a:ext uri="{FF2B5EF4-FFF2-40B4-BE49-F238E27FC236}">
                <a16:creationId xmlns:a16="http://schemas.microsoft.com/office/drawing/2014/main" id="{AE5B1C67-7D7A-4C1A-B8DC-AD9A51211D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5918" y="3385660"/>
            <a:ext cx="1277466" cy="12774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B99456-B326-49DE-8DE7-DD4600F75395}"/>
              </a:ext>
            </a:extLst>
          </p:cNvPr>
          <p:cNvSpPr txBox="1"/>
          <p:nvPr/>
        </p:nvSpPr>
        <p:spPr>
          <a:xfrm>
            <a:off x="3262693" y="4765148"/>
            <a:ext cx="2369393" cy="400110"/>
          </a:xfrm>
          <a:prstGeom prst="rect">
            <a:avLst/>
          </a:prstGeom>
          <a:noFill/>
          <a:ln w="28575">
            <a:solidFill>
              <a:srgbClr val="8D4C3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Comorbidities </a:t>
            </a:r>
            <a:r>
              <a:rPr lang="en-US" sz="2000" b="1" dirty="0">
                <a:solidFill>
                  <a:schemeClr val="bg1"/>
                </a:solidFill>
              </a:rPr>
              <a:t>6%</a:t>
            </a:r>
          </a:p>
        </p:txBody>
      </p:sp>
      <p:pic>
        <p:nvPicPr>
          <p:cNvPr id="23" name="Graphic 22" descr="Covid-19">
            <a:extLst>
              <a:ext uri="{FF2B5EF4-FFF2-40B4-BE49-F238E27FC236}">
                <a16:creationId xmlns:a16="http://schemas.microsoft.com/office/drawing/2014/main" id="{65E068D1-B5DF-43D3-82D3-CECB709BF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1095" y="4018659"/>
            <a:ext cx="1277466" cy="12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32</cp:revision>
  <dcterms:created xsi:type="dcterms:W3CDTF">2020-10-10T19:21:29Z</dcterms:created>
  <dcterms:modified xsi:type="dcterms:W3CDTF">2020-10-12T01:19:00Z</dcterms:modified>
</cp:coreProperties>
</file>