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 Logsdon" initials="DL" lastIdx="1" clrIdx="0">
    <p:extLst>
      <p:ext uri="{19B8F6BF-5375-455C-9EA6-DF929625EA0E}">
        <p15:presenceInfo xmlns:p15="http://schemas.microsoft.com/office/powerpoint/2012/main" userId="S::dan.logsdon@consensussolutions.net::e11bf05c-7b3d-4c7f-a7b0-f9dee55b87d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4C38"/>
    <a:srgbClr val="BEAF86"/>
    <a:srgbClr val="E27459"/>
    <a:srgbClr val="759BA6"/>
    <a:srgbClr val="BEC1AC"/>
    <a:srgbClr val="EAC47B"/>
    <a:srgbClr val="CE886E"/>
    <a:srgbClr val="E69D59"/>
    <a:srgbClr val="526A76"/>
    <a:srgbClr val="7D93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53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22DE-231E-44C6-BA6F-FDD3F2409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6E1AD-7E39-4C72-82C8-E7C44CB3F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6DCA0-2070-421B-8B44-A9BB885E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8782A-3FA8-4B57-AA95-1671EB81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1209F-4B8A-48FC-8E77-1AB34A22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6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9E2F-C7B2-4D19-A296-640D5DAD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A10C3-F896-4744-992C-1A6EE7777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6D4B2-037C-4457-BBF5-CBF9CF5B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46342-7CC3-4A22-ACF4-CB4A6D6C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22021-BD74-477D-959C-01E2FA82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9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848C4-29B0-43A8-B5BB-B69D50942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FA791-6D25-4C39-B148-4AB215CE9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AE16-3335-499E-A2AE-1A445D20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10A3A-83E8-493D-855D-FF9F870E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4F4A7-4D96-4BE1-A1EF-98BFEBB2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3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1661-8EE6-4CEC-9576-2E4FADC0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F227-3B68-4884-B758-AF711F05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42AA0-0DF3-44EF-A803-A60CCA65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63FB9-DC87-4313-A3C2-7F79157A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75BFB-588B-4FCE-8D39-99171354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08E-1D6A-435F-A484-295A79C6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B0670-C4E3-4141-9031-D2A07798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9902-0481-4825-9579-8AF93853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85E4B-FB54-4D4F-AF14-E8FCD240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9B13C-B320-4DEE-ABE2-13C154F2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4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3AD3-0F0A-4AD8-9784-86EFBEC0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6DD8-D7DD-4B4E-A47D-900CE493C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47AA8-9545-4F26-B8F2-4AD82AA9A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841D2-486F-4FF5-BCB8-9FA94299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C8275-5D90-466B-A171-8DEAFCF9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547DA-5103-46DD-ABE7-1A628D7D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9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0C73-81E6-4A3F-A89F-AA2796C0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95264-77C6-43EA-B259-46FD87FFE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BC03E-24E3-4EC1-8BD8-938E75E4E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B9C70-8FB9-4C80-9458-E0695ADD4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111A4-BE31-49F2-B829-33774C097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4A067-EE9F-4D8F-AAC3-A6DC79B0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F9628-8F37-43CC-9997-3E4B7C03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F7649-9BE2-46AD-8C34-14A75035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9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766E-5DA2-4C3F-A26D-2C74AC5D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C2912-D7D7-4AA4-B195-2C72B81E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B09C8-6848-4D21-8507-E6394BE9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E9ABF-CF97-4789-BE58-42CAECFC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1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985B2-7D6D-4D88-BB94-7F2E954E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2CC31-1D5E-45F1-8196-C85BA0FF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8515D-2606-41AA-B4C8-DEAAA768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3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5988-21C1-486A-89EA-0FDD45FD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A375-EE8F-41A2-B6E8-61D3D8A4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AE014-0BF0-4D72-B645-CDA52E719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9B992-8BBD-4E08-B428-D2DA95A2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678A1-4715-4F17-B469-E398C01D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F4583-3913-407A-BF21-6213C575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6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70E5-BF59-434C-95E3-4DFB93A7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0A8B6-3E79-40B8-BE5D-7B2C5D9E7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EF5AC-157A-423B-9ED5-BEB2E5EE0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31245-581A-4EF7-859A-9A544B86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247D9-0519-47FC-8546-743F47E2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CFFE2-CD2E-4A7A-88E2-C5B6BB88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F47FB-0945-44B2-A1E1-4D10A927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DE9B6-4CE5-4737-84D3-DA3CB47E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FEFA2-81AE-441D-9C0B-4CE99D2D6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86600-981C-4D2D-BD53-F2FBEC11D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4D5B1-98BF-4F22-8BC9-0A84B9A59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8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hyperlink" Target="https://data.cdc.gov/NCHS/Conditions-contributing-to-deaths-involving-corona/hk9y-quqm/data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hyperlink" Target="https://github.com/logsdond4/Presidential-Poll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89DB2C-E661-40C1-8CC7-BC470826961E}"/>
              </a:ext>
            </a:extLst>
          </p:cNvPr>
          <p:cNvSpPr/>
          <p:nvPr/>
        </p:nvSpPr>
        <p:spPr>
          <a:xfrm>
            <a:off x="1269999" y="445087"/>
            <a:ext cx="5852160" cy="5852160"/>
          </a:xfrm>
          <a:prstGeom prst="rect">
            <a:avLst/>
          </a:prstGeom>
          <a:solidFill>
            <a:srgbClr val="526A7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Color Palette Instagram Highlights | Pre-Designed Photoshop Graphics ~  Creative Market">
            <a:extLst>
              <a:ext uri="{FF2B5EF4-FFF2-40B4-BE49-F238E27FC236}">
                <a16:creationId xmlns:a16="http://schemas.microsoft.com/office/drawing/2014/main" id="{1342DEF4-0D34-4980-BABF-46190F4E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961" y="1218497"/>
            <a:ext cx="5611463" cy="375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C46DF37-CABE-4677-BD0E-B0F45ECDD266}"/>
              </a:ext>
            </a:extLst>
          </p:cNvPr>
          <p:cNvSpPr/>
          <p:nvPr/>
        </p:nvSpPr>
        <p:spPr>
          <a:xfrm>
            <a:off x="1297708" y="465869"/>
            <a:ext cx="5815584" cy="1378587"/>
          </a:xfrm>
          <a:prstGeom prst="rect">
            <a:avLst/>
          </a:prstGeom>
          <a:solidFill>
            <a:srgbClr val="E69D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76ADBF-FE2C-441F-8BBF-3BFDF92978F9}"/>
              </a:ext>
            </a:extLst>
          </p:cNvPr>
          <p:cNvSpPr/>
          <p:nvPr/>
        </p:nvSpPr>
        <p:spPr>
          <a:xfrm>
            <a:off x="1289242" y="5637062"/>
            <a:ext cx="5815584" cy="646331"/>
          </a:xfrm>
          <a:prstGeom prst="rect">
            <a:avLst/>
          </a:prstGeom>
          <a:solidFill>
            <a:srgbClr val="E69D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AFFC3-902F-4A0D-9B80-30891936FF69}"/>
              </a:ext>
            </a:extLst>
          </p:cNvPr>
          <p:cNvSpPr txBox="1"/>
          <p:nvPr/>
        </p:nvSpPr>
        <p:spPr>
          <a:xfrm>
            <a:off x="1272307" y="474850"/>
            <a:ext cx="585216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Q: </a:t>
            </a:r>
            <a:r>
              <a:rPr lang="en-US" sz="1300" dirty="0">
                <a:solidFill>
                  <a:srgbClr val="EDEDEB"/>
                </a:solidFill>
              </a:rPr>
              <a:t>What percentage of COVID-19 deaths were attributed to only COVID-19 (i.e., no comorbidities)?</a:t>
            </a:r>
          </a:p>
          <a:p>
            <a:endParaRPr lang="en-US" sz="500" dirty="0"/>
          </a:p>
          <a:p>
            <a:r>
              <a:rPr lang="en-US" sz="1300" b="1" dirty="0">
                <a:solidFill>
                  <a:schemeClr val="bg1"/>
                </a:solidFill>
              </a:rPr>
              <a:t>A: </a:t>
            </a:r>
            <a:r>
              <a:rPr lang="en-US" sz="1300" dirty="0">
                <a:solidFill>
                  <a:srgbClr val="EDEDEB"/>
                </a:solidFill>
              </a:rPr>
              <a:t>Six percent (6%) of all COVID-19 deaths had no comorbidities.</a:t>
            </a:r>
            <a:r>
              <a:rPr lang="en-US" sz="1300" baseline="30000" dirty="0">
                <a:solidFill>
                  <a:srgbClr val="EDEDEB"/>
                </a:solidFill>
              </a:rPr>
              <a:t>1-3</a:t>
            </a:r>
            <a:r>
              <a:rPr lang="en-US" sz="1300" dirty="0">
                <a:solidFill>
                  <a:srgbClr val="EDEDEB"/>
                </a:solidFill>
              </a:rPr>
              <a:t> For COVID-19 deaths with comorbidities, Influenza/Pneumonia (43%),  Respiratory Failure (35%), Hypertensive Disease (22%), and Diabetes (16%) lead. Note, percentages are not mutually exclusive; deaths with comorbidities were still a result of COVID-19.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22FC0-B6B6-402E-9A58-86202DDA638D}"/>
              </a:ext>
            </a:extLst>
          </p:cNvPr>
          <p:cNvSpPr txBox="1"/>
          <p:nvPr/>
        </p:nvSpPr>
        <p:spPr>
          <a:xfrm>
            <a:off x="1289241" y="5637062"/>
            <a:ext cx="583291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EDEDEB"/>
                </a:solidFill>
              </a:rPr>
              <a:t>1. These data should be taken with caution as many comorbidities could be attributed to COVID-19 symptoms. I solicited clarification from the CDC, and I will update if I hear back. Percentages not mutually exclusive.</a:t>
            </a:r>
          </a:p>
          <a:p>
            <a:r>
              <a:rPr lang="en-US" sz="900" dirty="0">
                <a:solidFill>
                  <a:srgbClr val="EDEDEB"/>
                </a:solidFill>
              </a:rPr>
              <a:t>2. Source: </a:t>
            </a:r>
            <a:r>
              <a:rPr lang="en-US" sz="900" dirty="0">
                <a:solidFill>
                  <a:srgbClr val="EDEDE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https://data.cdc.gov/NCHS/Conditions-contributing-to-deaths-involving-corona/hk9y-quqm/data</a:t>
            </a:r>
            <a:endParaRPr lang="en-US" sz="900" dirty="0">
              <a:solidFill>
                <a:srgbClr val="EDEDEB"/>
              </a:solidFill>
            </a:endParaRPr>
          </a:p>
          <a:p>
            <a:r>
              <a:rPr lang="en-US" sz="900" dirty="0">
                <a:solidFill>
                  <a:srgbClr val="EDEDEB"/>
                </a:solidFill>
              </a:rPr>
              <a:t>3. Repository: </a:t>
            </a:r>
            <a:r>
              <a:rPr lang="en-US" sz="900" dirty="0">
                <a:solidFill>
                  <a:srgbClr val="EDEDEB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https://github.com/logsdond4/Presidential-Poll</a:t>
            </a:r>
            <a:r>
              <a:rPr lang="en-US" sz="900" dirty="0">
                <a:solidFill>
                  <a:srgbClr val="EDEDEB"/>
                </a:solidFill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8A064B-E2E3-48FC-9D58-C1715ED62DD8}"/>
              </a:ext>
            </a:extLst>
          </p:cNvPr>
          <p:cNvSpPr txBox="1"/>
          <p:nvPr/>
        </p:nvSpPr>
        <p:spPr>
          <a:xfrm>
            <a:off x="2607991" y="2174697"/>
            <a:ext cx="3090074" cy="707886"/>
          </a:xfrm>
          <a:prstGeom prst="rect">
            <a:avLst/>
          </a:prstGeom>
          <a:noFill/>
          <a:ln w="28575">
            <a:solidFill>
              <a:srgbClr val="759BA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Influenza/Pneumonia </a:t>
            </a:r>
            <a:r>
              <a:rPr lang="en-US" sz="2000" b="1" dirty="0">
                <a:solidFill>
                  <a:schemeClr val="bg1"/>
                </a:solidFill>
              </a:rPr>
              <a:t>43%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Respiratory Failure </a:t>
            </a:r>
            <a:r>
              <a:rPr lang="en-US" sz="2000" b="1" dirty="0">
                <a:solidFill>
                  <a:schemeClr val="bg1"/>
                </a:solidFill>
              </a:rPr>
              <a:t>35%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661C41-1B65-4FD6-9689-2BF54077337F}"/>
              </a:ext>
            </a:extLst>
          </p:cNvPr>
          <p:cNvSpPr txBox="1"/>
          <p:nvPr/>
        </p:nvSpPr>
        <p:spPr>
          <a:xfrm>
            <a:off x="2977850" y="3305460"/>
            <a:ext cx="2922147" cy="400110"/>
          </a:xfrm>
          <a:prstGeom prst="rect">
            <a:avLst/>
          </a:prstGeom>
          <a:noFill/>
          <a:ln w="28575">
            <a:solidFill>
              <a:srgbClr val="E27459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Hypertensive Disease </a:t>
            </a:r>
            <a:r>
              <a:rPr lang="en-US" sz="2000" b="1" dirty="0">
                <a:solidFill>
                  <a:schemeClr val="bg1"/>
                </a:solidFill>
              </a:rPr>
              <a:t>22%</a:t>
            </a:r>
          </a:p>
        </p:txBody>
      </p:sp>
      <p:pic>
        <p:nvPicPr>
          <p:cNvPr id="7" name="Graphic 6" descr="Lungs">
            <a:extLst>
              <a:ext uri="{FF2B5EF4-FFF2-40B4-BE49-F238E27FC236}">
                <a16:creationId xmlns:a16="http://schemas.microsoft.com/office/drawing/2014/main" id="{7CDA526D-3997-406D-8FD4-02F20F4B2C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08068" y="1933745"/>
            <a:ext cx="1277466" cy="1277466"/>
          </a:xfrm>
          <a:prstGeom prst="rect">
            <a:avLst/>
          </a:prstGeom>
        </p:spPr>
      </p:pic>
      <p:pic>
        <p:nvPicPr>
          <p:cNvPr id="14" name="Graphic 13" descr="Heart organ">
            <a:extLst>
              <a:ext uri="{FF2B5EF4-FFF2-40B4-BE49-F238E27FC236}">
                <a16:creationId xmlns:a16="http://schemas.microsoft.com/office/drawing/2014/main" id="{7069AD15-A867-41CA-856C-CDDA0468B8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61823" y="2617570"/>
            <a:ext cx="1449234" cy="144923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C5629F0-A427-4478-8672-7F59BACDE0EF}"/>
              </a:ext>
            </a:extLst>
          </p:cNvPr>
          <p:cNvSpPr txBox="1"/>
          <p:nvPr/>
        </p:nvSpPr>
        <p:spPr>
          <a:xfrm>
            <a:off x="2121630" y="4100797"/>
            <a:ext cx="1604029" cy="400110"/>
          </a:xfrm>
          <a:prstGeom prst="rect">
            <a:avLst/>
          </a:prstGeom>
          <a:noFill/>
          <a:ln w="28575">
            <a:solidFill>
              <a:srgbClr val="BEAF8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Diabetes </a:t>
            </a:r>
            <a:r>
              <a:rPr lang="en-US" sz="2000" b="1" dirty="0">
                <a:solidFill>
                  <a:schemeClr val="bg1"/>
                </a:solidFill>
              </a:rPr>
              <a:t>16%</a:t>
            </a:r>
          </a:p>
        </p:txBody>
      </p:sp>
      <p:pic>
        <p:nvPicPr>
          <p:cNvPr id="26" name="Graphic 25" descr="Needle">
            <a:extLst>
              <a:ext uri="{FF2B5EF4-FFF2-40B4-BE49-F238E27FC236}">
                <a16:creationId xmlns:a16="http://schemas.microsoft.com/office/drawing/2014/main" id="{AE5B1C67-7D7A-4C1A-B8DC-AD9A51211D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45918" y="3438927"/>
            <a:ext cx="1277466" cy="127746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0B99456-B326-49DE-8DE7-DD4600F75395}"/>
              </a:ext>
            </a:extLst>
          </p:cNvPr>
          <p:cNvSpPr txBox="1"/>
          <p:nvPr/>
        </p:nvSpPr>
        <p:spPr>
          <a:xfrm>
            <a:off x="3262693" y="4853927"/>
            <a:ext cx="2369393" cy="400110"/>
          </a:xfrm>
          <a:prstGeom prst="rect">
            <a:avLst/>
          </a:prstGeom>
          <a:noFill/>
          <a:ln w="28575">
            <a:solidFill>
              <a:srgbClr val="8D4C3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No Comorbidities </a:t>
            </a:r>
            <a:r>
              <a:rPr lang="en-US" sz="2000" b="1" dirty="0">
                <a:solidFill>
                  <a:schemeClr val="bg1"/>
                </a:solidFill>
              </a:rPr>
              <a:t>6%</a:t>
            </a:r>
          </a:p>
        </p:txBody>
      </p:sp>
      <p:pic>
        <p:nvPicPr>
          <p:cNvPr id="23" name="Graphic 22" descr="Covid-19">
            <a:extLst>
              <a:ext uri="{FF2B5EF4-FFF2-40B4-BE49-F238E27FC236}">
                <a16:creationId xmlns:a16="http://schemas.microsoft.com/office/drawing/2014/main" id="{65E068D1-B5DF-43D3-82D3-CECB709BF9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21095" y="4107438"/>
            <a:ext cx="1277466" cy="127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4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175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Logsdon</dc:creator>
  <cp:lastModifiedBy>Dan Logsdon</cp:lastModifiedBy>
  <cp:revision>29</cp:revision>
  <dcterms:created xsi:type="dcterms:W3CDTF">2020-10-10T19:21:29Z</dcterms:created>
  <dcterms:modified xsi:type="dcterms:W3CDTF">2020-10-12T01:11:16Z</dcterms:modified>
</cp:coreProperties>
</file>