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90" r:id="rId6"/>
    <p:sldId id="286" r:id="rId7"/>
    <p:sldId id="266" r:id="rId8"/>
    <p:sldId id="287" r:id="rId9"/>
    <p:sldId id="288" r:id="rId10"/>
    <p:sldId id="289" r:id="rId11"/>
    <p:sldId id="29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7507"/>
    <a:srgbClr val="2C567A"/>
    <a:srgbClr val="3A72A0"/>
    <a:srgbClr val="45546B"/>
    <a:srgbClr val="A8C7E0"/>
    <a:srgbClr val="21405C"/>
    <a:srgbClr val="5C718E"/>
    <a:srgbClr val="647B9A"/>
    <a:srgbClr val="546882"/>
    <a:srgbClr val="566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0151" autoAdjust="0"/>
  </p:normalViewPr>
  <p:slideViewPr>
    <p:cSldViewPr snapToGrid="0" showGuides="1">
      <p:cViewPr varScale="1">
        <p:scale>
          <a:sx n="69" d="100"/>
          <a:sy n="69" d="100"/>
        </p:scale>
        <p:origin x="835" y="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Sheet1!$G$2:$G$3</c:f>
                <c:numCache>
                  <c:formatCode>General</c:formatCode>
                  <c:ptCount val="2"/>
                  <c:pt idx="0">
                    <c:v>0.53999999999999915</c:v>
                  </c:pt>
                  <c:pt idx="1">
                    <c:v>0.57999999999999829</c:v>
                  </c:pt>
                </c:numCache>
              </c:numRef>
            </c:plus>
            <c:minus>
              <c:numRef>
                <c:f>Sheet1!$F$2:$F$3</c:f>
                <c:numCache>
                  <c:formatCode>General</c:formatCode>
                  <c:ptCount val="2"/>
                  <c:pt idx="0">
                    <c:v>0.53000000000000114</c:v>
                  </c:pt>
                  <c:pt idx="1">
                    <c:v>0.59000000000000341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bg1">
                    <a:lumMod val="85000"/>
                  </a:schemeClr>
                </a:solidFill>
                <a:round/>
              </a:ln>
              <a:effectLst/>
            </c:spPr>
          </c:errBar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52.11</c:v>
                </c:pt>
                <c:pt idx="1">
                  <c:v>58.46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D-4919-BD71-8FE5DA73EC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Gun Time</c:v>
                </c:pt>
              </c:strCache>
            </c:strRef>
          </c:tx>
          <c:spPr>
            <a:solidFill>
              <a:srgbClr val="CF750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Sheet1!$I$2:$I$3</c:f>
                <c:numCache>
                  <c:formatCode>General</c:formatCode>
                  <c:ptCount val="2"/>
                  <c:pt idx="0">
                    <c:v>0.60000000000000142</c:v>
                  </c:pt>
                  <c:pt idx="1">
                    <c:v>0.64000000000000057</c:v>
                  </c:pt>
                </c:numCache>
              </c:numRef>
            </c:plus>
            <c:minus>
              <c:numRef>
                <c:f>Sheet1!$H$2:$H$3</c:f>
                <c:numCache>
                  <c:formatCode>General</c:formatCode>
                  <c:ptCount val="2"/>
                  <c:pt idx="0">
                    <c:v>0.59999999999999432</c:v>
                  </c:pt>
                  <c:pt idx="1">
                    <c:v>0.64999999999999858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bg1">
                    <a:lumMod val="85000"/>
                  </a:schemeClr>
                </a:solidFill>
                <a:round/>
              </a:ln>
              <a:effectLst/>
            </c:spPr>
          </c:errBar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54.62</c:v>
                </c:pt>
                <c:pt idx="1">
                  <c:v>61.71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FD-4919-BD71-8FE5DA73E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705504512"/>
        <c:axId val="1698064544"/>
      </c:barChart>
      <c:catAx>
        <c:axId val="170550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064544"/>
        <c:crosses val="autoZero"/>
        <c:auto val="1"/>
        <c:lblAlgn val="ctr"/>
        <c:lblOffset val="100"/>
        <c:noMultiLvlLbl val="0"/>
      </c:catAx>
      <c:valAx>
        <c:axId val="169806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Mean</a:t>
                </a:r>
                <a:r>
                  <a:rPr lang="en-US" b="1" baseline="0" dirty="0"/>
                  <a:t> Race Time (Minutes)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50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10% of 40-49 Division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914-4D10-8CCD-0299F9021D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Sheet1!$F$2</c:f>
                <c:numCache>
                  <c:formatCode>General</c:formatCode>
                  <c:ptCount val="1"/>
                  <c:pt idx="0">
                    <c:v>0.72999999999999687</c:v>
                  </c:pt>
                </c:numCache>
              </c:numRef>
            </c:plus>
            <c:minus>
              <c:numRef>
                <c:f>Sheet1!$G$2</c:f>
                <c:numCache>
                  <c:formatCode>General</c:formatCode>
                  <c:ptCount val="1"/>
                  <c:pt idx="0">
                    <c:v>0.73000000000000398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bg1">
                    <a:lumMod val="85000"/>
                  </a:schemeClr>
                </a:solidFill>
                <a:round/>
              </a:ln>
              <a:effectLst/>
            </c:spPr>
          </c:errBar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38.049999999999997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4-4D10-8CCD-0299F9021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079984"/>
        <c:axId val="160936748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Chris Doe</c:v>
                </c:pt>
              </c:strCache>
            </c:strRef>
          </c:tx>
          <c:spPr>
            <a:ln w="38100" cap="rnd">
              <a:solidFill>
                <a:srgbClr val="CF750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F7507"/>
              </a:solidFill>
              <a:ln w="38100">
                <a:solidFill>
                  <a:srgbClr val="CF7507"/>
                </a:solidFill>
              </a:ln>
              <a:effectLst/>
            </c:spPr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914-4D10-8CCD-0299F9021D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49.72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14-4D10-8CCD-0299F9021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1079984"/>
        <c:axId val="1609367488"/>
      </c:lineChart>
      <c:catAx>
        <c:axId val="1791079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09367488"/>
        <c:crosses val="autoZero"/>
        <c:auto val="1"/>
        <c:lblAlgn val="ctr"/>
        <c:lblOffset val="100"/>
        <c:noMultiLvlLbl val="0"/>
      </c:catAx>
      <c:valAx>
        <c:axId val="160936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Mean</a:t>
                </a:r>
                <a:r>
                  <a:rPr lang="en-US" b="1" baseline="0" dirty="0"/>
                  <a:t> Net Race Time (Minutes)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0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63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4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80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53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8581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64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2C5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10173243" y="-2897484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10173243" y="-2897484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10194468" y="-2647433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10/20/2020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Deloitte Hiring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Logsdon 10/19/2020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4306" y="259976"/>
            <a:ext cx="2375647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8" r="12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D7A851DC-93F3-4636-80BD-F8174F486BD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721" y="6515063"/>
            <a:ext cx="2255254" cy="6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43BB4-0D35-4BCD-8C0F-1C9C064087CB}"/>
              </a:ext>
            </a:extLst>
          </p:cNvPr>
          <p:cNvSpPr txBox="1"/>
          <p:nvPr/>
        </p:nvSpPr>
        <p:spPr>
          <a:xfrm>
            <a:off x="507556" y="920336"/>
            <a:ext cx="1085614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the provided data had significant quality issues and the questions were ambiguous in some cases, the following assumptions were made: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Age values less than 0 were invalid. Zero age was included, as the categories in the instruction specified 0-14 age range.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Any string characters that did not follow the general data pattern were erroneous (e.g., “#”).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net time was a more appropriate comparison metric for race time since this is the officially recorded time. This metric was used for Q1, Q3, and Q4 per the answer to the FAQ.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The age categories for divisions were “0-14”, “15-19”, and then 10-year increments thereafter.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male and female race time were significantly different (as indicated by their means), so these data were analyzed independently for accurate results.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The “Race Results” for Q4 is the net race time. Another way to analyze this would be to look at the average place (e.g. 1</a:t>
            </a:r>
            <a:r>
              <a:rPr lang="en-US" baseline="30000" dirty="0"/>
              <a:t>st</a:t>
            </a:r>
            <a:r>
              <a:rPr lang="en-US" dirty="0"/>
              <a:t> place) by division; however, this is not as accurate as the official race times, and no significant statistical difference were observed when analyzed by this metric.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While there are certain values missing in some columns (e.g., Hometown) these records were not dropped because they do not affect the analyses.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D7A851DC-93F3-4636-80BD-F8174F486BD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721" y="6515063"/>
            <a:ext cx="2255254" cy="6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43BB4-0D35-4BCD-8C0F-1C9C064087CB}"/>
              </a:ext>
            </a:extLst>
          </p:cNvPr>
          <p:cNvSpPr txBox="1"/>
          <p:nvPr/>
        </p:nvSpPr>
        <p:spPr>
          <a:xfrm>
            <a:off x="507556" y="920336"/>
            <a:ext cx="108561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file representing 2006 Pikes Peak 10K Race was converted from a text file to csv in Excel and cleaned using python scripts. The major edits to the files were: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Combined the Male and Female datasets into one dataset with a Gender key to keep track of the original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 the “</a:t>
            </a:r>
            <a:r>
              <a:rPr lang="en-US" dirty="0" err="1"/>
              <a:t>Div</a:t>
            </a:r>
            <a:r>
              <a:rPr lang="en-US" dirty="0"/>
              <a:t>/Tot” variable into two separate variables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extra “.” characters in the “Hometown”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Dropped extra “#” and “*” characters from the “Net Tim”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Dropped any non-numeric characters from the beginning of “Gun Tim”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all time variable from “HH:MM:SS” format into minutes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new division variable since many errors were observed in the “</a:t>
            </a:r>
            <a:r>
              <a:rPr lang="en-US" dirty="0" err="1"/>
              <a:t>Div</a:t>
            </a:r>
            <a:r>
              <a:rPr lang="en-US" dirty="0"/>
              <a:t>/Tot”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Dropped records with age less than 0, as this is not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Checked for </a:t>
            </a:r>
            <a:r>
              <a:rPr lang="en-US" dirty="0" err="1"/>
              <a:t>NaN</a:t>
            </a:r>
            <a:r>
              <a:rPr lang="en-US" dirty="0"/>
              <a:t> values in time variables; however, none were observed.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Checked for duplicate record values by bib number; however, none were observed.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mean comparisons, the 95% confidence interval was determined by either the normal approximation to the binomial distribution or 2-sided t-test.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lengths of time taken for this exercise were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Cleaning Data ~ 2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~ 0.5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Visualization/PowerPoint ~ 0.5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5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dirty="0"/>
              <a:t>Question  One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85802"/>
              </p:ext>
            </p:extLst>
          </p:nvPr>
        </p:nvGraphicFramePr>
        <p:xfrm>
          <a:off x="340291" y="1782443"/>
          <a:ext cx="8115583" cy="2123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476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671631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708476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</a:tblGrid>
              <a:tr h="24782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Statistic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Female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875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Mean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52.12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dirty="0"/>
                        <a:t>58.46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Median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51.36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dirty="0"/>
                        <a:t>57.83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0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35.47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dirty="0"/>
                        <a:t>46.52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Range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28.78-100.63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2000" dirty="0"/>
                        <a:t>32.97-106.82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D7A851DC-93F3-4636-80BD-F8174F486BD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721" y="6515063"/>
            <a:ext cx="2255254" cy="6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BA884-B1D5-4CE5-9188-05A4C06790E5}"/>
              </a:ext>
            </a:extLst>
          </p:cNvPr>
          <p:cNvSpPr txBox="1"/>
          <p:nvPr/>
        </p:nvSpPr>
        <p:spPr>
          <a:xfrm>
            <a:off x="340291" y="1412178"/>
            <a:ext cx="672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 1.  </a:t>
            </a:r>
            <a:r>
              <a:rPr lang="en-US" dirty="0"/>
              <a:t>Net Race Time Statistics by Gender for all Runners (Minutes)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7E13B-5D55-48AC-A46F-CEF3B20C9FEC}"/>
              </a:ext>
            </a:extLst>
          </p:cNvPr>
          <p:cNvSpPr txBox="1"/>
          <p:nvPr/>
        </p:nvSpPr>
        <p:spPr>
          <a:xfrm>
            <a:off x="340291" y="4015439"/>
            <a:ext cx="803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Based on the method of rounding, the mode could change. In this case, values were kept as floating-point precision values for greater accuracy.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60CC-074F-4346-AFCC-9394030644A2}"/>
              </a:ext>
            </a:extLst>
          </p:cNvPr>
          <p:cNvSpPr txBox="1"/>
          <p:nvPr/>
        </p:nvSpPr>
        <p:spPr>
          <a:xfrm>
            <a:off x="8753708" y="1315674"/>
            <a:ext cx="3306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 statistics, the net race time was greater for females than males. This was confirmed statistically by mean comparison in the next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that male and female race times should be analyzed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dirty="0"/>
              <a:t>Question 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D7A851DC-93F3-4636-80BD-F8174F486BD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721" y="6515063"/>
            <a:ext cx="2255254" cy="6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4CBBCED-4277-4F53-823C-58F845B98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043110"/>
              </p:ext>
            </p:extLst>
          </p:nvPr>
        </p:nvGraphicFramePr>
        <p:xfrm>
          <a:off x="669976" y="1392669"/>
          <a:ext cx="7511396" cy="4486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6F5812F-E06E-4267-B8D3-6D76C614453D}"/>
              </a:ext>
            </a:extLst>
          </p:cNvPr>
          <p:cNvSpPr txBox="1"/>
          <p:nvPr/>
        </p:nvSpPr>
        <p:spPr>
          <a:xfrm>
            <a:off x="762455" y="1046347"/>
            <a:ext cx="655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1. </a:t>
            </a:r>
            <a:r>
              <a:rPr lang="en-US" sz="1600" dirty="0"/>
              <a:t>Mean Gun and Net Race Times by Gender for all Runners (Minutes)</a:t>
            </a: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B9120-174F-4F72-8B98-4E1AA00B10E6}"/>
              </a:ext>
            </a:extLst>
          </p:cNvPr>
          <p:cNvSpPr txBox="1"/>
          <p:nvPr/>
        </p:nvSpPr>
        <p:spPr>
          <a:xfrm>
            <a:off x="762455" y="5887388"/>
            <a:ext cx="5768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error bars indicate the 95% confidence interval using the 2-sided t-test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186527-DC0D-4173-BE45-6342AF1B7A1A}"/>
              </a:ext>
            </a:extLst>
          </p:cNvPr>
          <p:cNvSpPr txBox="1"/>
          <p:nvPr/>
        </p:nvSpPr>
        <p:spPr>
          <a:xfrm>
            <a:off x="8510954" y="1053518"/>
            <a:ext cx="2992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male and female runners, the mean net time was less than the mean gun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mean net and gun times were both greater than male mean net and gun times.</a:t>
            </a:r>
          </a:p>
        </p:txBody>
      </p:sp>
    </p:spTree>
    <p:extLst>
      <p:ext uri="{BB962C8B-B14F-4D97-AF65-F5344CB8AC3E}">
        <p14:creationId xmlns:p14="http://schemas.microsoft.com/office/powerpoint/2010/main" val="123286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dirty="0"/>
              <a:t>Question Three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D7A851DC-93F3-4636-80BD-F8174F486BD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721" y="6515063"/>
            <a:ext cx="2255254" cy="6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5812F-E06E-4267-B8D3-6D76C614453D}"/>
              </a:ext>
            </a:extLst>
          </p:cNvPr>
          <p:cNvSpPr txBox="1"/>
          <p:nvPr/>
        </p:nvSpPr>
        <p:spPr>
          <a:xfrm>
            <a:off x="912825" y="986241"/>
            <a:ext cx="6195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2. </a:t>
            </a:r>
            <a:r>
              <a:rPr lang="en-US" sz="1600" dirty="0"/>
              <a:t>Mean Net Race Time for Top 10% of 40-49 Age Runner Division</a:t>
            </a: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B9120-174F-4F72-8B98-4E1AA00B10E6}"/>
              </a:ext>
            </a:extLst>
          </p:cNvPr>
          <p:cNvSpPr txBox="1"/>
          <p:nvPr/>
        </p:nvSpPr>
        <p:spPr>
          <a:xfrm>
            <a:off x="974139" y="5965658"/>
            <a:ext cx="5768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error bars indicate the 95% confidence interval using the 2-sided t-test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186527-DC0D-4173-BE45-6342AF1B7A1A}"/>
              </a:ext>
            </a:extLst>
          </p:cNvPr>
          <p:cNvSpPr txBox="1"/>
          <p:nvPr/>
        </p:nvSpPr>
        <p:spPr>
          <a:xfrm>
            <a:off x="8287039" y="986241"/>
            <a:ext cx="2992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Chis Doe’s time is 11.67 minutes greater than the mean of the top 10% of runners in the 40-49 division.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Chris Doe’s time is also 8.35 minutes greater than the slowest runner in the top 10% of runners in the 40-49 division.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D7AB29E-702F-4F6D-80EE-46C369AAA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367919"/>
              </p:ext>
            </p:extLst>
          </p:nvPr>
        </p:nvGraphicFramePr>
        <p:xfrm>
          <a:off x="974139" y="1322140"/>
          <a:ext cx="6828990" cy="4633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0089F1-80F4-4D78-ACC4-B8750C7B5B36}"/>
              </a:ext>
            </a:extLst>
          </p:cNvPr>
          <p:cNvSpPr txBox="1"/>
          <p:nvPr/>
        </p:nvSpPr>
        <p:spPr>
          <a:xfrm>
            <a:off x="4085405" y="4068645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Min: 33.10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Max: 41.37</a:t>
            </a:r>
          </a:p>
        </p:txBody>
      </p:sp>
    </p:spTree>
    <p:extLst>
      <p:ext uri="{BB962C8B-B14F-4D97-AF65-F5344CB8AC3E}">
        <p14:creationId xmlns:p14="http://schemas.microsoft.com/office/powerpoint/2010/main" val="112233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65F4DFC-9B0D-4018-A540-6FD37831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31" y="1373888"/>
            <a:ext cx="8060549" cy="41663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dirty="0"/>
              <a:t>Question Four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D7A851DC-93F3-4636-80BD-F8174F486BD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721" y="6515063"/>
            <a:ext cx="2255254" cy="6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5812F-E06E-4267-B8D3-6D76C614453D}"/>
              </a:ext>
            </a:extLst>
          </p:cNvPr>
          <p:cNvSpPr txBox="1"/>
          <p:nvPr/>
        </p:nvSpPr>
        <p:spPr>
          <a:xfrm>
            <a:off x="559753" y="1022206"/>
            <a:ext cx="5037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3. </a:t>
            </a:r>
            <a:r>
              <a:rPr lang="en-US" sz="1600" dirty="0"/>
              <a:t>Mean Net Race Time by Age Division and Gender</a:t>
            </a: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B9120-174F-4F72-8B98-4E1AA00B10E6}"/>
              </a:ext>
            </a:extLst>
          </p:cNvPr>
          <p:cNvSpPr txBox="1"/>
          <p:nvPr/>
        </p:nvSpPr>
        <p:spPr>
          <a:xfrm>
            <a:off x="493140" y="5531242"/>
            <a:ext cx="806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error bars indicate the 95% confidence interval using the normal approximation to the binomial distribution. The Male 80-89 division was excluded due to low counts (n=2)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186527-DC0D-4173-BE45-6342AF1B7A1A}"/>
              </a:ext>
            </a:extLst>
          </p:cNvPr>
          <p:cNvSpPr txBox="1"/>
          <p:nvPr/>
        </p:nvSpPr>
        <p:spPr>
          <a:xfrm>
            <a:off x="8582761" y="1022206"/>
            <a:ext cx="32838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Male runners, older racers generally had statistically slower race times than younger runners (</a:t>
            </a:r>
            <a:r>
              <a:rPr lang="en-US" dirty="0" err="1"/>
              <a:t>e.g</a:t>
            </a:r>
            <a:r>
              <a:rPr lang="en-US" dirty="0"/>
              <a:t>, 15-19 vs. 60-69).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Female runners, older runners and younger runners did not </a:t>
            </a:r>
            <a:r>
              <a:rPr lang="en-US"/>
              <a:t>have as statistically </a:t>
            </a:r>
            <a:r>
              <a:rPr lang="en-US" dirty="0"/>
              <a:t>different race times except in </a:t>
            </a:r>
            <a:r>
              <a:rPr lang="en-US"/>
              <a:t>the 15-19 and 50-59 age divisions.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male and female runners, the 0-14 age group was slower than the 15-19 age group.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37467-43D9-4D62-8AD2-C86398652602}"/>
              </a:ext>
            </a:extLst>
          </p:cNvPr>
          <p:cNvSpPr txBox="1"/>
          <p:nvPr/>
        </p:nvSpPr>
        <p:spPr>
          <a:xfrm>
            <a:off x="2417601" y="189513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7C448-E82E-4611-8C7B-EE2B2AB43B4D}"/>
              </a:ext>
            </a:extLst>
          </p:cNvPr>
          <p:cNvSpPr txBox="1"/>
          <p:nvPr/>
        </p:nvSpPr>
        <p:spPr>
          <a:xfrm>
            <a:off x="6175664" y="1895130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375579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CB5C0-9A89-4178-9A3A-8912FE14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5" y="1360760"/>
            <a:ext cx="8826914" cy="4185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920336"/>
          </a:xfrm>
        </p:spPr>
        <p:txBody>
          <a:bodyPr/>
          <a:lstStyle/>
          <a:p>
            <a:r>
              <a:rPr lang="en-US" dirty="0"/>
              <a:t>Question Four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D7A851DC-93F3-4636-80BD-F8174F486BD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721" y="6515063"/>
            <a:ext cx="2255254" cy="6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5812F-E06E-4267-B8D3-6D76C614453D}"/>
              </a:ext>
            </a:extLst>
          </p:cNvPr>
          <p:cNvSpPr txBox="1"/>
          <p:nvPr/>
        </p:nvSpPr>
        <p:spPr>
          <a:xfrm>
            <a:off x="559753" y="1022206"/>
            <a:ext cx="4139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4. </a:t>
            </a:r>
            <a:r>
              <a:rPr lang="en-US" sz="1600" dirty="0"/>
              <a:t>Correlation of Age and Net Race Time</a:t>
            </a:r>
            <a:r>
              <a:rPr lang="en-US" sz="1600" b="1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B9120-174F-4F72-8B98-4E1AA00B10E6}"/>
              </a:ext>
            </a:extLst>
          </p:cNvPr>
          <p:cNvSpPr txBox="1"/>
          <p:nvPr/>
        </p:nvSpPr>
        <p:spPr>
          <a:xfrm>
            <a:off x="493140" y="5531242"/>
            <a:ext cx="806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P&lt;0.05 indicates statistically significant slope. R</a:t>
            </a:r>
            <a:r>
              <a:rPr lang="en-US" sz="1400" baseline="30000" dirty="0"/>
              <a:t>2 </a:t>
            </a:r>
            <a:r>
              <a:rPr lang="en-US" sz="1400" dirty="0"/>
              <a:t> value indicates the goodness of fit.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186527-DC0D-4173-BE45-6342AF1B7A1A}"/>
              </a:ext>
            </a:extLst>
          </p:cNvPr>
          <p:cNvSpPr txBox="1"/>
          <p:nvPr/>
        </p:nvSpPr>
        <p:spPr>
          <a:xfrm>
            <a:off x="9391377" y="1022206"/>
            <a:ext cx="2388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previous slide results are confirmed with linear correlation. Greater age is highly linearly correlated with slower race times for both Male and Female runners.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37467-43D9-4D62-8AD2-C86398652602}"/>
              </a:ext>
            </a:extLst>
          </p:cNvPr>
          <p:cNvSpPr txBox="1"/>
          <p:nvPr/>
        </p:nvSpPr>
        <p:spPr>
          <a:xfrm>
            <a:off x="1760742" y="1495553"/>
            <a:ext cx="9108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</a:t>
            </a:r>
          </a:p>
          <a:p>
            <a:r>
              <a:rPr lang="en-US" sz="1400" dirty="0"/>
              <a:t>P &lt; 0.001</a:t>
            </a:r>
          </a:p>
          <a:p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0.047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7C448-E82E-4611-8C7B-EE2B2AB43B4D}"/>
              </a:ext>
            </a:extLst>
          </p:cNvPr>
          <p:cNvSpPr txBox="1"/>
          <p:nvPr/>
        </p:nvSpPr>
        <p:spPr>
          <a:xfrm>
            <a:off x="1760742" y="3285488"/>
            <a:ext cx="9108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sz="1400" dirty="0"/>
              <a:t>P &lt; 0.001</a:t>
            </a:r>
          </a:p>
          <a:p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0.017</a:t>
            </a:r>
          </a:p>
        </p:txBody>
      </p:sp>
    </p:spTree>
    <p:extLst>
      <p:ext uri="{BB962C8B-B14F-4D97-AF65-F5344CB8AC3E}">
        <p14:creationId xmlns:p14="http://schemas.microsoft.com/office/powerpoint/2010/main" val="251381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DA6E25-3FD4-41B0-88E4-7FAE712607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D34FE924-D1E8-4627-B9AF-246067DFB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8" r="12468"/>
          <a:stretch>
            <a:fillRect/>
          </a:stretch>
        </p:blipFill>
        <p:spPr>
          <a:xfrm>
            <a:off x="710812" y="728544"/>
            <a:ext cx="5305661" cy="5305661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71af3243-3dd4-4a8d-8c0d-dd76da1f02a5"/>
    <ds:schemaRef ds:uri="http://purl.org/dc/terms/"/>
    <ds:schemaRef ds:uri="http://purl.org/dc/elements/1.1/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965</Words>
  <Application>Microsoft Office PowerPoint</Application>
  <PresentationFormat>Widescreen</PresentationFormat>
  <Paragraphs>105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Office Theme</vt:lpstr>
      <vt:lpstr>Deloitte Hiring Exercise</vt:lpstr>
      <vt:lpstr>Assumptions</vt:lpstr>
      <vt:lpstr>Methodology</vt:lpstr>
      <vt:lpstr>Question  One</vt:lpstr>
      <vt:lpstr>Question  TWO</vt:lpstr>
      <vt:lpstr>Question Three</vt:lpstr>
      <vt:lpstr>Question Four</vt:lpstr>
      <vt:lpstr>Question Four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2020-09-24T23:50:41Z</dcterms:created>
  <dcterms:modified xsi:type="dcterms:W3CDTF">2020-10-23T12:31:22Z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